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7"/>
  </p:notesMasterIdLst>
  <p:sldIdLst>
    <p:sldId id="256" r:id="rId2"/>
    <p:sldId id="351" r:id="rId3"/>
    <p:sldId id="414" r:id="rId4"/>
    <p:sldId id="415" r:id="rId5"/>
    <p:sldId id="408" r:id="rId6"/>
    <p:sldId id="353" r:id="rId7"/>
    <p:sldId id="355" r:id="rId8"/>
    <p:sldId id="356" r:id="rId9"/>
    <p:sldId id="416" r:id="rId10"/>
    <p:sldId id="417" r:id="rId11"/>
    <p:sldId id="418" r:id="rId12"/>
    <p:sldId id="419" r:id="rId13"/>
    <p:sldId id="420" r:id="rId14"/>
    <p:sldId id="358" r:id="rId15"/>
    <p:sldId id="363" r:id="rId16"/>
    <p:sldId id="364" r:id="rId17"/>
    <p:sldId id="365" r:id="rId18"/>
    <p:sldId id="372" r:id="rId19"/>
    <p:sldId id="373" r:id="rId20"/>
    <p:sldId id="409" r:id="rId21"/>
    <p:sldId id="375" r:id="rId22"/>
    <p:sldId id="376" r:id="rId23"/>
    <p:sldId id="377" r:id="rId24"/>
    <p:sldId id="378" r:id="rId25"/>
    <p:sldId id="379" r:id="rId26"/>
    <p:sldId id="380" r:id="rId27"/>
    <p:sldId id="410" r:id="rId28"/>
    <p:sldId id="382" r:id="rId29"/>
    <p:sldId id="413" r:id="rId30"/>
    <p:sldId id="384" r:id="rId31"/>
    <p:sldId id="385" r:id="rId32"/>
    <p:sldId id="386" r:id="rId33"/>
    <p:sldId id="387" r:id="rId34"/>
    <p:sldId id="388" r:id="rId35"/>
    <p:sldId id="412" r:id="rId36"/>
    <p:sldId id="390" r:id="rId37"/>
    <p:sldId id="391" r:id="rId38"/>
    <p:sldId id="392" r:id="rId39"/>
    <p:sldId id="393" r:id="rId40"/>
    <p:sldId id="394" r:id="rId41"/>
    <p:sldId id="395" r:id="rId42"/>
    <p:sldId id="396" r:id="rId43"/>
    <p:sldId id="397" r:id="rId44"/>
    <p:sldId id="398" r:id="rId45"/>
    <p:sldId id="411" r:id="rId46"/>
    <p:sldId id="421" r:id="rId47"/>
    <p:sldId id="422" r:id="rId48"/>
    <p:sldId id="400" r:id="rId49"/>
    <p:sldId id="401" r:id="rId50"/>
    <p:sldId id="402" r:id="rId51"/>
    <p:sldId id="403" r:id="rId52"/>
    <p:sldId id="404" r:id="rId53"/>
    <p:sldId id="405" r:id="rId54"/>
    <p:sldId id="406" r:id="rId55"/>
    <p:sldId id="407"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FE5"/>
    <a:srgbClr val="E5FFE5"/>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9" autoAdjust="0"/>
    <p:restoredTop sz="95444" autoAdjust="0"/>
  </p:normalViewPr>
  <p:slideViewPr>
    <p:cSldViewPr>
      <p:cViewPr varScale="1">
        <p:scale>
          <a:sx n="89" d="100"/>
          <a:sy n="89" d="100"/>
        </p:scale>
        <p:origin x="-931" y="-82"/>
      </p:cViewPr>
      <p:guideLst>
        <p:guide orient="horz" pos="2160"/>
        <p:guide pos="2880"/>
      </p:guideLst>
    </p:cSldViewPr>
  </p:slideViewPr>
  <p:notesTextViewPr>
    <p:cViewPr>
      <p:scale>
        <a:sx n="1" d="1"/>
        <a:sy n="1" d="1"/>
      </p:scale>
      <p:origin x="0" y="0"/>
    </p:cViewPr>
  </p:notesTextViewPr>
  <p:sorterViewPr>
    <p:cViewPr>
      <p:scale>
        <a:sx n="98" d="100"/>
        <a:sy n="98" d="100"/>
      </p:scale>
      <p:origin x="0" y="8938"/>
    </p:cViewPr>
  </p:sorterViewPr>
  <p:notesViewPr>
    <p:cSldViewPr>
      <p:cViewPr varScale="1">
        <p:scale>
          <a:sx n="70" d="100"/>
          <a:sy n="70" d="100"/>
        </p:scale>
        <p:origin x="-301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g"/></Relationships>
</file>

<file path=ppt/diagrams/_rels/data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image" Target="../media/image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AAD81-74AA-408A-A311-24C2A4255EC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73E374-B2E8-46FE-9D4B-41056B6CFC00}">
      <dgm:prSet phldrT="[Text]"/>
      <dgm:spPr>
        <a:blipFill dpi="0" rotWithShape="0">
          <a:blip xmlns:r="http://schemas.openxmlformats.org/officeDocument/2006/relationships" r:embed="rId1"/>
          <a:srcRect/>
          <a:stretch>
            <a:fillRect/>
          </a:stretch>
        </a:blipFill>
        <a:ln>
          <a:solidFill>
            <a:srgbClr val="2E8A5C"/>
          </a:solidFill>
        </a:ln>
        <a:scene3d>
          <a:camera prst="orthographicFront"/>
          <a:lightRig rig="threePt" dir="t"/>
        </a:scene3d>
        <a:sp3d>
          <a:bevelT prst="angle"/>
        </a:sp3d>
      </dgm:spPr>
      <dgm:t>
        <a:bodyPr/>
        <a:lstStyle/>
        <a:p>
          <a:pPr algn="ctr"/>
          <a:r>
            <a:rPr lang="en-US" dirty="0" smtClean="0"/>
            <a:t> </a:t>
          </a:r>
          <a:endParaRPr lang="en-US" dirty="0"/>
        </a:p>
      </dgm:t>
    </dgm:pt>
    <dgm:pt modelId="{FD6D5DE4-3F5E-4345-BE21-CF7BB80D83A3}" type="parTrans" cxnId="{B3480814-6FA0-43E3-ABAD-26D51AC6684A}">
      <dgm:prSet/>
      <dgm:spPr/>
      <dgm:t>
        <a:bodyPr/>
        <a:lstStyle/>
        <a:p>
          <a:pPr algn="ctr"/>
          <a:endParaRPr lang="en-US"/>
        </a:p>
      </dgm:t>
    </dgm:pt>
    <dgm:pt modelId="{2D5BEB75-1814-40A0-BF76-1D3FED128CC5}" type="sibTrans" cxnId="{B3480814-6FA0-43E3-ABAD-26D51AC6684A}">
      <dgm:prSet/>
      <dgm:spPr/>
      <dgm:t>
        <a:bodyPr/>
        <a:lstStyle/>
        <a:p>
          <a:pPr algn="ctr"/>
          <a:endParaRPr lang="en-US"/>
        </a:p>
      </dgm:t>
    </dgm:pt>
    <dgm:pt modelId="{889CF664-CF37-4D3E-B4BF-58FAFEE1BB04}">
      <dgm:prSet phldrT="[Text]"/>
      <dgm:spPr>
        <a:blipFill dpi="0" rotWithShape="0">
          <a:blip xmlns:r="http://schemas.openxmlformats.org/officeDocument/2006/relationships" r:embed="rId2"/>
          <a:srcRect/>
          <a:stretch>
            <a:fillRect/>
          </a:stretch>
        </a:blipFill>
        <a:ln>
          <a:solidFill>
            <a:schemeClr val="bg2"/>
          </a:solidFill>
        </a:ln>
        <a:scene3d>
          <a:camera prst="orthographicFront"/>
          <a:lightRig rig="threePt" dir="t"/>
        </a:scene3d>
        <a:sp3d>
          <a:bevelT prst="angle"/>
        </a:sp3d>
      </dgm:spPr>
      <dgm:t>
        <a:bodyPr/>
        <a:lstStyle/>
        <a:p>
          <a:pPr algn="ctr"/>
          <a:endParaRPr lang="en-US" dirty="0"/>
        </a:p>
      </dgm:t>
    </dgm:pt>
    <dgm:pt modelId="{D8ADF20E-8537-4F3F-9C3C-05ABFCAC50B5}" type="parTrans" cxnId="{4E33EEF5-9CF9-4F0A-A9E3-6C76F277D7E3}">
      <dgm:prSet/>
      <dgm:spPr>
        <a:scene3d>
          <a:camera prst="orthographicFront"/>
          <a:lightRig rig="threePt" dir="t"/>
        </a:scene3d>
        <a:sp3d>
          <a:bevelT prst="angle"/>
        </a:sp3d>
      </dgm:spPr>
      <dgm:t>
        <a:bodyPr/>
        <a:lstStyle/>
        <a:p>
          <a:pPr algn="ctr"/>
          <a:endParaRPr lang="en-US"/>
        </a:p>
      </dgm:t>
    </dgm:pt>
    <dgm:pt modelId="{536E73A3-7295-46E8-A9D1-31452E372BC2}" type="sibTrans" cxnId="{4E33EEF5-9CF9-4F0A-A9E3-6C76F277D7E3}">
      <dgm:prSet/>
      <dgm:spPr/>
      <dgm:t>
        <a:bodyPr/>
        <a:lstStyle/>
        <a:p>
          <a:pPr algn="ctr"/>
          <a:endParaRPr lang="en-US"/>
        </a:p>
      </dgm:t>
    </dgm:pt>
    <dgm:pt modelId="{1A6EE159-23E0-49EB-825A-C604AEB982CA}">
      <dgm:prSet phldrT="[Text]"/>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chemeClr val="bg2"/>
          </a:solidFill>
        </a:ln>
        <a:scene3d>
          <a:camera prst="orthographicFront"/>
          <a:lightRig rig="threePt" dir="t"/>
        </a:scene3d>
        <a:sp3d>
          <a:bevelT prst="angle"/>
        </a:sp3d>
      </dgm:spPr>
      <dgm:t>
        <a:bodyPr/>
        <a:lstStyle/>
        <a:p>
          <a:pPr algn="ctr"/>
          <a:endParaRPr lang="en-US" dirty="0"/>
        </a:p>
      </dgm:t>
    </dgm:pt>
    <dgm:pt modelId="{42AF8B75-A749-4C53-8151-C12123EDD5AC}" type="parTrans" cxnId="{C5177671-0F6A-4B04-826B-4434381975A5}">
      <dgm:prSet/>
      <dgm:spPr>
        <a:scene3d>
          <a:camera prst="orthographicFront"/>
          <a:lightRig rig="threePt" dir="t"/>
        </a:scene3d>
        <a:sp3d>
          <a:bevelT prst="angle"/>
        </a:sp3d>
      </dgm:spPr>
      <dgm:t>
        <a:bodyPr/>
        <a:lstStyle/>
        <a:p>
          <a:pPr algn="ctr"/>
          <a:endParaRPr lang="en-US"/>
        </a:p>
      </dgm:t>
    </dgm:pt>
    <dgm:pt modelId="{BF5CD280-74CE-4B3E-AD3A-28D001996241}" type="sibTrans" cxnId="{C5177671-0F6A-4B04-826B-4434381975A5}">
      <dgm:prSet/>
      <dgm:spPr/>
      <dgm:t>
        <a:bodyPr/>
        <a:lstStyle/>
        <a:p>
          <a:pPr algn="ctr"/>
          <a:endParaRPr lang="en-US"/>
        </a:p>
      </dgm:t>
    </dgm:pt>
    <dgm:pt modelId="{5E9E32D9-DF3E-4ACD-809D-EA7383C7E8DF}" type="pres">
      <dgm:prSet presAssocID="{7E3AAD81-74AA-408A-A311-24C2A4255EC7}" presName="hierChild1" presStyleCnt="0">
        <dgm:presLayoutVars>
          <dgm:chPref val="1"/>
          <dgm:dir/>
          <dgm:animOne val="branch"/>
          <dgm:animLvl val="lvl"/>
          <dgm:resizeHandles/>
        </dgm:presLayoutVars>
      </dgm:prSet>
      <dgm:spPr/>
      <dgm:t>
        <a:bodyPr/>
        <a:lstStyle/>
        <a:p>
          <a:endParaRPr lang="en-US"/>
        </a:p>
      </dgm:t>
    </dgm:pt>
    <dgm:pt modelId="{BEEB63E6-BE9C-4AB6-BF12-B49325BA63B8}" type="pres">
      <dgm:prSet presAssocID="{6373E374-B2E8-46FE-9D4B-41056B6CFC00}" presName="hierRoot1" presStyleCnt="0"/>
      <dgm:spPr>
        <a:scene3d>
          <a:camera prst="orthographicFront"/>
          <a:lightRig rig="threePt" dir="t"/>
        </a:scene3d>
        <a:sp3d>
          <a:bevelT prst="angle"/>
        </a:sp3d>
      </dgm:spPr>
      <dgm:t>
        <a:bodyPr/>
        <a:lstStyle/>
        <a:p>
          <a:endParaRPr lang="en-US"/>
        </a:p>
      </dgm:t>
    </dgm:pt>
    <dgm:pt modelId="{D559F467-0551-43E2-A99C-FB4F4D092C24}" type="pres">
      <dgm:prSet presAssocID="{6373E374-B2E8-46FE-9D4B-41056B6CFC00}" presName="composite" presStyleCnt="0"/>
      <dgm:spPr>
        <a:scene3d>
          <a:camera prst="orthographicFront"/>
          <a:lightRig rig="threePt" dir="t"/>
        </a:scene3d>
        <a:sp3d>
          <a:bevelT prst="angle"/>
        </a:sp3d>
      </dgm:spPr>
      <dgm:t>
        <a:bodyPr/>
        <a:lstStyle/>
        <a:p>
          <a:endParaRPr lang="en-US"/>
        </a:p>
      </dgm:t>
    </dgm:pt>
    <dgm:pt modelId="{40317544-6837-4475-AD66-EBF6BC769534}" type="pres">
      <dgm:prSet presAssocID="{6373E374-B2E8-46FE-9D4B-41056B6CFC00}" presName="background" presStyleLbl="node0" presStyleIdx="0" presStyleCnt="1"/>
      <dgm:spPr>
        <a:prstGeom prst="rect">
          <a:avLst/>
        </a:prstGeom>
        <a:solidFill>
          <a:srgbClr val="2D875A"/>
        </a:solidFill>
        <a:scene3d>
          <a:camera prst="orthographicFront"/>
          <a:lightRig rig="threePt" dir="t"/>
        </a:scene3d>
        <a:sp3d>
          <a:bevelT prst="angle"/>
        </a:sp3d>
      </dgm:spPr>
      <dgm:t>
        <a:bodyPr/>
        <a:lstStyle/>
        <a:p>
          <a:endParaRPr lang="en-US"/>
        </a:p>
      </dgm:t>
    </dgm:pt>
    <dgm:pt modelId="{C638A9A0-084C-4AE8-8B6A-33E37A6EC07E}" type="pres">
      <dgm:prSet presAssocID="{6373E374-B2E8-46FE-9D4B-41056B6CFC00}" presName="text" presStyleLbl="fgAcc0" presStyleIdx="0" presStyleCnt="1">
        <dgm:presLayoutVars>
          <dgm:chPref val="3"/>
        </dgm:presLayoutVars>
      </dgm:prSet>
      <dgm:spPr>
        <a:prstGeom prst="rect">
          <a:avLst/>
        </a:prstGeom>
      </dgm:spPr>
      <dgm:t>
        <a:bodyPr/>
        <a:lstStyle/>
        <a:p>
          <a:endParaRPr lang="en-US"/>
        </a:p>
      </dgm:t>
    </dgm:pt>
    <dgm:pt modelId="{F9946263-0CE7-4647-A1B3-62932358730F}" type="pres">
      <dgm:prSet presAssocID="{6373E374-B2E8-46FE-9D4B-41056B6CFC00}" presName="hierChild2" presStyleCnt="0"/>
      <dgm:spPr>
        <a:scene3d>
          <a:camera prst="orthographicFront"/>
          <a:lightRig rig="threePt" dir="t"/>
        </a:scene3d>
        <a:sp3d>
          <a:bevelT prst="angle"/>
        </a:sp3d>
      </dgm:spPr>
      <dgm:t>
        <a:bodyPr/>
        <a:lstStyle/>
        <a:p>
          <a:endParaRPr lang="en-US"/>
        </a:p>
      </dgm:t>
    </dgm:pt>
    <dgm:pt modelId="{63276CE7-9485-4092-A3FA-136D33EA2549}" type="pres">
      <dgm:prSet presAssocID="{42AF8B75-A749-4C53-8151-C12123EDD5AC}" presName="Name10" presStyleLbl="parChTrans1D2" presStyleIdx="0" presStyleCnt="2"/>
      <dgm:spPr/>
      <dgm:t>
        <a:bodyPr/>
        <a:lstStyle/>
        <a:p>
          <a:endParaRPr lang="en-US"/>
        </a:p>
      </dgm:t>
    </dgm:pt>
    <dgm:pt modelId="{90B060A3-8629-4D15-A3C0-828F2A70A7FB}" type="pres">
      <dgm:prSet presAssocID="{1A6EE159-23E0-49EB-825A-C604AEB982CA}" presName="hierRoot2" presStyleCnt="0"/>
      <dgm:spPr>
        <a:scene3d>
          <a:camera prst="orthographicFront"/>
          <a:lightRig rig="threePt" dir="t"/>
        </a:scene3d>
        <a:sp3d>
          <a:bevelT prst="angle"/>
        </a:sp3d>
      </dgm:spPr>
      <dgm:t>
        <a:bodyPr/>
        <a:lstStyle/>
        <a:p>
          <a:endParaRPr lang="en-US"/>
        </a:p>
      </dgm:t>
    </dgm:pt>
    <dgm:pt modelId="{33D60616-1392-4AD2-BC40-6CAB91728685}" type="pres">
      <dgm:prSet presAssocID="{1A6EE159-23E0-49EB-825A-C604AEB982CA}" presName="composite2" presStyleCnt="0"/>
      <dgm:spPr>
        <a:scene3d>
          <a:camera prst="orthographicFront"/>
          <a:lightRig rig="threePt" dir="t"/>
        </a:scene3d>
        <a:sp3d>
          <a:bevelT prst="angle"/>
        </a:sp3d>
      </dgm:spPr>
      <dgm:t>
        <a:bodyPr/>
        <a:lstStyle/>
        <a:p>
          <a:endParaRPr lang="en-US"/>
        </a:p>
      </dgm:t>
    </dgm:pt>
    <dgm:pt modelId="{06521133-AAEB-47E7-B896-20CD303DB268}" type="pres">
      <dgm:prSet presAssocID="{1A6EE159-23E0-49EB-825A-C604AEB982CA}" presName="background2" presStyleLbl="node2" presStyleIdx="0" presStyleCnt="2"/>
      <dgm:spPr>
        <a:prstGeom prst="rect">
          <a:avLst/>
        </a:prstGeom>
        <a:solidFill>
          <a:schemeClr val="bg2">
            <a:lumMod val="25000"/>
          </a:schemeClr>
        </a:solidFill>
        <a:scene3d>
          <a:camera prst="orthographicFront"/>
          <a:lightRig rig="threePt" dir="t"/>
        </a:scene3d>
        <a:sp3d>
          <a:bevelT prst="angle"/>
        </a:sp3d>
      </dgm:spPr>
      <dgm:t>
        <a:bodyPr/>
        <a:lstStyle/>
        <a:p>
          <a:endParaRPr lang="en-US"/>
        </a:p>
      </dgm:t>
    </dgm:pt>
    <dgm:pt modelId="{1D37F22A-BB1E-4727-80D1-C165A7CF5178}" type="pres">
      <dgm:prSet presAssocID="{1A6EE159-23E0-49EB-825A-C604AEB982CA}" presName="text2" presStyleLbl="fgAcc2" presStyleIdx="0" presStyleCnt="2" custScaleX="145470">
        <dgm:presLayoutVars>
          <dgm:chPref val="3"/>
        </dgm:presLayoutVars>
      </dgm:prSet>
      <dgm:spPr>
        <a:prstGeom prst="rect">
          <a:avLst/>
        </a:prstGeom>
      </dgm:spPr>
      <dgm:t>
        <a:bodyPr/>
        <a:lstStyle/>
        <a:p>
          <a:endParaRPr lang="en-US"/>
        </a:p>
      </dgm:t>
    </dgm:pt>
    <dgm:pt modelId="{190F468F-E0E4-44A0-AD03-8A4346FE159B}" type="pres">
      <dgm:prSet presAssocID="{1A6EE159-23E0-49EB-825A-C604AEB982CA}" presName="hierChild3" presStyleCnt="0"/>
      <dgm:spPr>
        <a:scene3d>
          <a:camera prst="orthographicFront"/>
          <a:lightRig rig="threePt" dir="t"/>
        </a:scene3d>
        <a:sp3d>
          <a:bevelT prst="angle"/>
        </a:sp3d>
      </dgm:spPr>
      <dgm:t>
        <a:bodyPr/>
        <a:lstStyle/>
        <a:p>
          <a:endParaRPr lang="en-US"/>
        </a:p>
      </dgm:t>
    </dgm:pt>
    <dgm:pt modelId="{34FB3287-46DF-4E7C-9631-9EAAF0902D51}" type="pres">
      <dgm:prSet presAssocID="{D8ADF20E-8537-4F3F-9C3C-05ABFCAC50B5}" presName="Name10" presStyleLbl="parChTrans1D2" presStyleIdx="1" presStyleCnt="2"/>
      <dgm:spPr/>
      <dgm:t>
        <a:bodyPr/>
        <a:lstStyle/>
        <a:p>
          <a:endParaRPr lang="en-US"/>
        </a:p>
      </dgm:t>
    </dgm:pt>
    <dgm:pt modelId="{F3A3A8E6-C31E-477D-B8DF-9AFB6343451D}" type="pres">
      <dgm:prSet presAssocID="{889CF664-CF37-4D3E-B4BF-58FAFEE1BB04}" presName="hierRoot2" presStyleCnt="0"/>
      <dgm:spPr>
        <a:scene3d>
          <a:camera prst="orthographicFront"/>
          <a:lightRig rig="threePt" dir="t"/>
        </a:scene3d>
        <a:sp3d>
          <a:bevelT prst="angle"/>
        </a:sp3d>
      </dgm:spPr>
      <dgm:t>
        <a:bodyPr/>
        <a:lstStyle/>
        <a:p>
          <a:endParaRPr lang="en-US"/>
        </a:p>
      </dgm:t>
    </dgm:pt>
    <dgm:pt modelId="{15DC53EC-08C2-41C1-BE30-69E89D98EBA5}" type="pres">
      <dgm:prSet presAssocID="{889CF664-CF37-4D3E-B4BF-58FAFEE1BB04}" presName="composite2" presStyleCnt="0"/>
      <dgm:spPr>
        <a:scene3d>
          <a:camera prst="orthographicFront"/>
          <a:lightRig rig="threePt" dir="t"/>
        </a:scene3d>
        <a:sp3d>
          <a:bevelT prst="angle"/>
        </a:sp3d>
      </dgm:spPr>
      <dgm:t>
        <a:bodyPr/>
        <a:lstStyle/>
        <a:p>
          <a:endParaRPr lang="en-US"/>
        </a:p>
      </dgm:t>
    </dgm:pt>
    <dgm:pt modelId="{27A146F5-F029-468B-9B4D-135B85663615}" type="pres">
      <dgm:prSet presAssocID="{889CF664-CF37-4D3E-B4BF-58FAFEE1BB04}" presName="background2" presStyleLbl="node2" presStyleIdx="1" presStyleCnt="2"/>
      <dgm:spPr>
        <a:prstGeom prst="rect">
          <a:avLst/>
        </a:prstGeom>
        <a:solidFill>
          <a:schemeClr val="bg2">
            <a:lumMod val="25000"/>
          </a:schemeClr>
        </a:solidFill>
        <a:scene3d>
          <a:camera prst="orthographicFront"/>
          <a:lightRig rig="threePt" dir="t"/>
        </a:scene3d>
        <a:sp3d>
          <a:bevelT prst="angle"/>
        </a:sp3d>
      </dgm:spPr>
      <dgm:t>
        <a:bodyPr/>
        <a:lstStyle/>
        <a:p>
          <a:endParaRPr lang="en-US"/>
        </a:p>
      </dgm:t>
    </dgm:pt>
    <dgm:pt modelId="{06EB92A3-F73C-4FC8-A9E4-AAC3D5C281BA}" type="pres">
      <dgm:prSet presAssocID="{889CF664-CF37-4D3E-B4BF-58FAFEE1BB04}" presName="text2" presStyleLbl="fgAcc2" presStyleIdx="1" presStyleCnt="2">
        <dgm:presLayoutVars>
          <dgm:chPref val="3"/>
        </dgm:presLayoutVars>
      </dgm:prSet>
      <dgm:spPr>
        <a:prstGeom prst="rect">
          <a:avLst/>
        </a:prstGeom>
      </dgm:spPr>
      <dgm:t>
        <a:bodyPr/>
        <a:lstStyle/>
        <a:p>
          <a:endParaRPr lang="en-US"/>
        </a:p>
      </dgm:t>
    </dgm:pt>
    <dgm:pt modelId="{B7D1106D-519C-4F0E-A140-B75AA7B80EF0}" type="pres">
      <dgm:prSet presAssocID="{889CF664-CF37-4D3E-B4BF-58FAFEE1BB04}" presName="hierChild3" presStyleCnt="0"/>
      <dgm:spPr>
        <a:scene3d>
          <a:camera prst="orthographicFront"/>
          <a:lightRig rig="threePt" dir="t"/>
        </a:scene3d>
        <a:sp3d>
          <a:bevelT prst="angle"/>
        </a:sp3d>
      </dgm:spPr>
      <dgm:t>
        <a:bodyPr/>
        <a:lstStyle/>
        <a:p>
          <a:endParaRPr lang="en-US"/>
        </a:p>
      </dgm:t>
    </dgm:pt>
  </dgm:ptLst>
  <dgm:cxnLst>
    <dgm:cxn modelId="{9070586B-DF00-48EF-92A3-5544C2781949}" type="presOf" srcId="{42AF8B75-A749-4C53-8151-C12123EDD5AC}" destId="{63276CE7-9485-4092-A3FA-136D33EA2549}" srcOrd="0" destOrd="0" presId="urn:microsoft.com/office/officeart/2005/8/layout/hierarchy1"/>
    <dgm:cxn modelId="{D5DCB8AA-3520-40FA-84D7-8984121CB3B7}" type="presOf" srcId="{1A6EE159-23E0-49EB-825A-C604AEB982CA}" destId="{1D37F22A-BB1E-4727-80D1-C165A7CF5178}" srcOrd="0" destOrd="0" presId="urn:microsoft.com/office/officeart/2005/8/layout/hierarchy1"/>
    <dgm:cxn modelId="{8C0CF69B-2EAB-49C9-8A5A-FDAC0CF0CA90}" type="presOf" srcId="{7E3AAD81-74AA-408A-A311-24C2A4255EC7}" destId="{5E9E32D9-DF3E-4ACD-809D-EA7383C7E8DF}" srcOrd="0" destOrd="0" presId="urn:microsoft.com/office/officeart/2005/8/layout/hierarchy1"/>
    <dgm:cxn modelId="{B3480814-6FA0-43E3-ABAD-26D51AC6684A}" srcId="{7E3AAD81-74AA-408A-A311-24C2A4255EC7}" destId="{6373E374-B2E8-46FE-9D4B-41056B6CFC00}" srcOrd="0" destOrd="0" parTransId="{FD6D5DE4-3F5E-4345-BE21-CF7BB80D83A3}" sibTransId="{2D5BEB75-1814-40A0-BF76-1D3FED128CC5}"/>
    <dgm:cxn modelId="{4A210FA7-2EB8-4864-BAA6-18ADD36EF41D}" type="presOf" srcId="{D8ADF20E-8537-4F3F-9C3C-05ABFCAC50B5}" destId="{34FB3287-46DF-4E7C-9631-9EAAF0902D51}" srcOrd="0" destOrd="0" presId="urn:microsoft.com/office/officeart/2005/8/layout/hierarchy1"/>
    <dgm:cxn modelId="{C4D555DF-9AFF-451C-BB4C-34F20B3A0D01}" type="presOf" srcId="{889CF664-CF37-4D3E-B4BF-58FAFEE1BB04}" destId="{06EB92A3-F73C-4FC8-A9E4-AAC3D5C281BA}" srcOrd="0" destOrd="0" presId="urn:microsoft.com/office/officeart/2005/8/layout/hierarchy1"/>
    <dgm:cxn modelId="{C5177671-0F6A-4B04-826B-4434381975A5}" srcId="{6373E374-B2E8-46FE-9D4B-41056B6CFC00}" destId="{1A6EE159-23E0-49EB-825A-C604AEB982CA}" srcOrd="0" destOrd="0" parTransId="{42AF8B75-A749-4C53-8151-C12123EDD5AC}" sibTransId="{BF5CD280-74CE-4B3E-AD3A-28D001996241}"/>
    <dgm:cxn modelId="{4E33EEF5-9CF9-4F0A-A9E3-6C76F277D7E3}" srcId="{6373E374-B2E8-46FE-9D4B-41056B6CFC00}" destId="{889CF664-CF37-4D3E-B4BF-58FAFEE1BB04}" srcOrd="1" destOrd="0" parTransId="{D8ADF20E-8537-4F3F-9C3C-05ABFCAC50B5}" sibTransId="{536E73A3-7295-46E8-A9D1-31452E372BC2}"/>
    <dgm:cxn modelId="{AA156056-9E52-413A-8D26-406D6037F6AA}" type="presOf" srcId="{6373E374-B2E8-46FE-9D4B-41056B6CFC00}" destId="{C638A9A0-084C-4AE8-8B6A-33E37A6EC07E}" srcOrd="0" destOrd="0" presId="urn:microsoft.com/office/officeart/2005/8/layout/hierarchy1"/>
    <dgm:cxn modelId="{8E90641C-117A-4E46-9BDF-0E67D50FBA65}" type="presParOf" srcId="{5E9E32D9-DF3E-4ACD-809D-EA7383C7E8DF}" destId="{BEEB63E6-BE9C-4AB6-BF12-B49325BA63B8}" srcOrd="0" destOrd="0" presId="urn:microsoft.com/office/officeart/2005/8/layout/hierarchy1"/>
    <dgm:cxn modelId="{7CF5321C-C7E7-47EC-A319-21F3D5790E29}" type="presParOf" srcId="{BEEB63E6-BE9C-4AB6-BF12-B49325BA63B8}" destId="{D559F467-0551-43E2-A99C-FB4F4D092C24}" srcOrd="0" destOrd="0" presId="urn:microsoft.com/office/officeart/2005/8/layout/hierarchy1"/>
    <dgm:cxn modelId="{647C90E4-B5C0-4CD8-8C9D-681FEDFA4362}" type="presParOf" srcId="{D559F467-0551-43E2-A99C-FB4F4D092C24}" destId="{40317544-6837-4475-AD66-EBF6BC769534}" srcOrd="0" destOrd="0" presId="urn:microsoft.com/office/officeart/2005/8/layout/hierarchy1"/>
    <dgm:cxn modelId="{78076066-7BF4-49D9-9452-4ACDFB9265D8}" type="presParOf" srcId="{D559F467-0551-43E2-A99C-FB4F4D092C24}" destId="{C638A9A0-084C-4AE8-8B6A-33E37A6EC07E}" srcOrd="1" destOrd="0" presId="urn:microsoft.com/office/officeart/2005/8/layout/hierarchy1"/>
    <dgm:cxn modelId="{A0BBBFDF-6261-4581-9654-C6B43D99BB4D}" type="presParOf" srcId="{BEEB63E6-BE9C-4AB6-BF12-B49325BA63B8}" destId="{F9946263-0CE7-4647-A1B3-62932358730F}" srcOrd="1" destOrd="0" presId="urn:microsoft.com/office/officeart/2005/8/layout/hierarchy1"/>
    <dgm:cxn modelId="{BDBC621E-42AA-4160-B9BB-263D18C6AB7E}" type="presParOf" srcId="{F9946263-0CE7-4647-A1B3-62932358730F}" destId="{63276CE7-9485-4092-A3FA-136D33EA2549}" srcOrd="0" destOrd="0" presId="urn:microsoft.com/office/officeart/2005/8/layout/hierarchy1"/>
    <dgm:cxn modelId="{18BE7820-1F78-40B2-A1EF-D6ABF7A6B2B4}" type="presParOf" srcId="{F9946263-0CE7-4647-A1B3-62932358730F}" destId="{90B060A3-8629-4D15-A3C0-828F2A70A7FB}" srcOrd="1" destOrd="0" presId="urn:microsoft.com/office/officeart/2005/8/layout/hierarchy1"/>
    <dgm:cxn modelId="{77997918-F2D5-4EA8-9D06-E72704EF3B00}" type="presParOf" srcId="{90B060A3-8629-4D15-A3C0-828F2A70A7FB}" destId="{33D60616-1392-4AD2-BC40-6CAB91728685}" srcOrd="0" destOrd="0" presId="urn:microsoft.com/office/officeart/2005/8/layout/hierarchy1"/>
    <dgm:cxn modelId="{F40DCE3B-2BC0-463F-9EAA-061E716E4DB1}" type="presParOf" srcId="{33D60616-1392-4AD2-BC40-6CAB91728685}" destId="{06521133-AAEB-47E7-B896-20CD303DB268}" srcOrd="0" destOrd="0" presId="urn:microsoft.com/office/officeart/2005/8/layout/hierarchy1"/>
    <dgm:cxn modelId="{37262844-0463-4C7C-B940-EA4549BB01C7}" type="presParOf" srcId="{33D60616-1392-4AD2-BC40-6CAB91728685}" destId="{1D37F22A-BB1E-4727-80D1-C165A7CF5178}" srcOrd="1" destOrd="0" presId="urn:microsoft.com/office/officeart/2005/8/layout/hierarchy1"/>
    <dgm:cxn modelId="{BA0542FA-4621-4AC5-9FB9-2A868636D4EC}" type="presParOf" srcId="{90B060A3-8629-4D15-A3C0-828F2A70A7FB}" destId="{190F468F-E0E4-44A0-AD03-8A4346FE159B}" srcOrd="1" destOrd="0" presId="urn:microsoft.com/office/officeart/2005/8/layout/hierarchy1"/>
    <dgm:cxn modelId="{0C12F43F-ADCF-40CB-A418-AF0B88A5A80C}" type="presParOf" srcId="{F9946263-0CE7-4647-A1B3-62932358730F}" destId="{34FB3287-46DF-4E7C-9631-9EAAF0902D51}" srcOrd="2" destOrd="0" presId="urn:microsoft.com/office/officeart/2005/8/layout/hierarchy1"/>
    <dgm:cxn modelId="{ADCEC9B9-3B60-4771-8355-30DF090A2FA6}" type="presParOf" srcId="{F9946263-0CE7-4647-A1B3-62932358730F}" destId="{F3A3A8E6-C31E-477D-B8DF-9AFB6343451D}" srcOrd="3" destOrd="0" presId="urn:microsoft.com/office/officeart/2005/8/layout/hierarchy1"/>
    <dgm:cxn modelId="{5BBF62AA-7A8B-4479-B710-F19251FFD06A}" type="presParOf" srcId="{F3A3A8E6-C31E-477D-B8DF-9AFB6343451D}" destId="{15DC53EC-08C2-41C1-BE30-69E89D98EBA5}" srcOrd="0" destOrd="0" presId="urn:microsoft.com/office/officeart/2005/8/layout/hierarchy1"/>
    <dgm:cxn modelId="{7605CF7A-8ADB-4672-976D-0EAD1DBFB4B5}" type="presParOf" srcId="{15DC53EC-08C2-41C1-BE30-69E89D98EBA5}" destId="{27A146F5-F029-468B-9B4D-135B85663615}" srcOrd="0" destOrd="0" presId="urn:microsoft.com/office/officeart/2005/8/layout/hierarchy1"/>
    <dgm:cxn modelId="{5D164619-A30C-4ADB-B280-AC1E2DA12174}" type="presParOf" srcId="{15DC53EC-08C2-41C1-BE30-69E89D98EBA5}" destId="{06EB92A3-F73C-4FC8-A9E4-AAC3D5C281BA}" srcOrd="1" destOrd="0" presId="urn:microsoft.com/office/officeart/2005/8/layout/hierarchy1"/>
    <dgm:cxn modelId="{2FD760AB-8984-4FCA-88AC-EC97DA095C86}" type="presParOf" srcId="{F3A3A8E6-C31E-477D-B8DF-9AFB6343451D}" destId="{B7D1106D-519C-4F0E-A140-B75AA7B80EF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2B1792-409D-4611-BB17-90CFD5825B08}" type="doc">
      <dgm:prSet loTypeId="urn:microsoft.com/office/officeart/2005/8/layout/hProcess10#1" loCatId="process" qsTypeId="urn:microsoft.com/office/officeart/2005/8/quickstyle/simple1" qsCatId="simple" csTypeId="urn:microsoft.com/office/officeart/2005/8/colors/accent1_2" csCatId="accent1" phldr="1"/>
      <dgm:spPr/>
      <dgm:t>
        <a:bodyPr/>
        <a:lstStyle/>
        <a:p>
          <a:endParaRPr lang="en-US"/>
        </a:p>
      </dgm:t>
    </dgm:pt>
    <dgm:pt modelId="{B827330A-D4F3-4AB4-9A01-D3565CF25736}">
      <dgm:prSet phldrT="[Text]" custT="1"/>
      <dgm:spPr/>
      <dgm:t>
        <a:bodyPr/>
        <a:lstStyle/>
        <a:p>
          <a:r>
            <a:rPr lang="en-US" sz="1400" b="1" dirty="0" smtClean="0">
              <a:solidFill>
                <a:srgbClr val="FFFF00"/>
              </a:solidFill>
              <a:latin typeface="+mn-lt"/>
            </a:rPr>
            <a:t>Meter Center Audits</a:t>
          </a:r>
        </a:p>
        <a:p>
          <a:endParaRPr lang="en-US" sz="800" b="1" dirty="0">
            <a:solidFill>
              <a:srgbClr val="FFFF00"/>
            </a:solidFill>
            <a:latin typeface="+mn-lt"/>
          </a:endParaRPr>
        </a:p>
      </dgm:t>
    </dgm:pt>
    <dgm:pt modelId="{51CF4206-5244-4A95-96CB-94F899F69522}" type="parTrans" cxnId="{9365800B-5206-4C0E-B776-D329F80652CA}">
      <dgm:prSet/>
      <dgm:spPr/>
      <dgm:t>
        <a:bodyPr/>
        <a:lstStyle/>
        <a:p>
          <a:endParaRPr lang="en-US"/>
        </a:p>
      </dgm:t>
    </dgm:pt>
    <dgm:pt modelId="{31A079C9-C000-4DC9-A6E6-D91076C7F744}" type="sibTrans" cxnId="{9365800B-5206-4C0E-B776-D329F80652CA}">
      <dgm:prSet/>
      <dgm:spPr>
        <a:solidFill>
          <a:srgbClr val="FFFF00"/>
        </a:solidFill>
      </dgm:spPr>
      <dgm:t>
        <a:bodyPr/>
        <a:lstStyle/>
        <a:p>
          <a:endParaRPr lang="en-US" dirty="0"/>
        </a:p>
      </dgm:t>
    </dgm:pt>
    <dgm:pt modelId="{5D46FCE4-96C8-46B1-872B-A3A3C0418F07}">
      <dgm:prSet phldrT="[Text]" custT="1"/>
      <dgm:spPr/>
      <dgm:t>
        <a:bodyPr/>
        <a:lstStyle/>
        <a:p>
          <a:r>
            <a:rPr lang="en-US" sz="1400" b="1" dirty="0" smtClean="0">
              <a:latin typeface="+mn-lt"/>
            </a:rPr>
            <a:t>Every 2 Years</a:t>
          </a:r>
          <a:endParaRPr lang="en-US" sz="1400" b="1" dirty="0">
            <a:latin typeface="+mn-lt"/>
          </a:endParaRPr>
        </a:p>
      </dgm:t>
    </dgm:pt>
    <dgm:pt modelId="{51550C78-4175-4FF8-AC4B-28D236472F08}" type="parTrans" cxnId="{F7A1AEE3-2373-4CBC-B603-6399EA8CFDF3}">
      <dgm:prSet/>
      <dgm:spPr/>
      <dgm:t>
        <a:bodyPr/>
        <a:lstStyle/>
        <a:p>
          <a:endParaRPr lang="en-US"/>
        </a:p>
      </dgm:t>
    </dgm:pt>
    <dgm:pt modelId="{1728DAEE-656F-4C33-997D-6A90E2830B6B}" type="sibTrans" cxnId="{F7A1AEE3-2373-4CBC-B603-6399EA8CFDF3}">
      <dgm:prSet/>
      <dgm:spPr/>
      <dgm:t>
        <a:bodyPr/>
        <a:lstStyle/>
        <a:p>
          <a:endParaRPr lang="en-US"/>
        </a:p>
      </dgm:t>
    </dgm:pt>
    <dgm:pt modelId="{CA3DBABA-A694-405A-9DE7-0B2502C881A7}">
      <dgm:prSet phldrT="[Text]" custT="1"/>
      <dgm:spPr/>
      <dgm:t>
        <a:bodyPr/>
        <a:lstStyle/>
        <a:p>
          <a:r>
            <a:rPr lang="en-US" sz="1400" b="1" dirty="0" smtClean="0">
              <a:solidFill>
                <a:srgbClr val="FFFF00"/>
              </a:solidFill>
              <a:latin typeface="+mj-lt"/>
            </a:rPr>
            <a:t>Meter Technician Audits</a:t>
          </a:r>
        </a:p>
        <a:p>
          <a:endParaRPr lang="en-US" sz="800" b="1" dirty="0">
            <a:solidFill>
              <a:srgbClr val="FFFF00"/>
            </a:solidFill>
            <a:latin typeface="+mj-lt"/>
          </a:endParaRPr>
        </a:p>
      </dgm:t>
    </dgm:pt>
    <dgm:pt modelId="{A6DA8F95-F3AB-45F1-800F-81D2AAF10181}" type="parTrans" cxnId="{69EF287C-58BF-4D86-9E34-A1E95CB32BB3}">
      <dgm:prSet/>
      <dgm:spPr/>
      <dgm:t>
        <a:bodyPr/>
        <a:lstStyle/>
        <a:p>
          <a:endParaRPr lang="en-US"/>
        </a:p>
      </dgm:t>
    </dgm:pt>
    <dgm:pt modelId="{9C088A3E-5870-4B22-95B5-FC8DC7DEA686}" type="sibTrans" cxnId="{69EF287C-58BF-4D86-9E34-A1E95CB32BB3}">
      <dgm:prSet/>
      <dgm:spPr>
        <a:solidFill>
          <a:srgbClr val="FFFF00"/>
        </a:solidFill>
      </dgm:spPr>
      <dgm:t>
        <a:bodyPr/>
        <a:lstStyle/>
        <a:p>
          <a:endParaRPr lang="en-US" dirty="0"/>
        </a:p>
      </dgm:t>
    </dgm:pt>
    <dgm:pt modelId="{4CB87ED3-39C5-4EBD-ABDE-C82A112EC439}">
      <dgm:prSet phldrT="[Text]" custT="1"/>
      <dgm:spPr/>
      <dgm:t>
        <a:bodyPr/>
        <a:lstStyle/>
        <a:p>
          <a:r>
            <a:rPr lang="en-US" sz="1400" b="1" dirty="0" smtClean="0">
              <a:latin typeface="+mj-lt"/>
            </a:rPr>
            <a:t>Every 2 Years</a:t>
          </a:r>
          <a:endParaRPr lang="en-US" sz="1400" b="1" dirty="0">
            <a:latin typeface="+mj-lt"/>
          </a:endParaRPr>
        </a:p>
      </dgm:t>
    </dgm:pt>
    <dgm:pt modelId="{23C7BA69-E1A2-42BA-BD65-D7B7842A4591}" type="parTrans" cxnId="{E5AF8704-BB58-4761-92FC-6C40E00B586C}">
      <dgm:prSet/>
      <dgm:spPr/>
      <dgm:t>
        <a:bodyPr/>
        <a:lstStyle/>
        <a:p>
          <a:endParaRPr lang="en-US"/>
        </a:p>
      </dgm:t>
    </dgm:pt>
    <dgm:pt modelId="{EE120F32-FAB8-482B-B147-1E26F3F5F90E}" type="sibTrans" cxnId="{E5AF8704-BB58-4761-92FC-6C40E00B586C}">
      <dgm:prSet/>
      <dgm:spPr/>
      <dgm:t>
        <a:bodyPr/>
        <a:lstStyle/>
        <a:p>
          <a:endParaRPr lang="en-US"/>
        </a:p>
      </dgm:t>
    </dgm:pt>
    <dgm:pt modelId="{2569D09E-BF5E-4C42-87F6-711B4B70F690}">
      <dgm:prSet phldrT="[Text]" custT="1"/>
      <dgm:spPr/>
      <dgm:t>
        <a:bodyPr/>
        <a:lstStyle/>
        <a:p>
          <a:r>
            <a:rPr lang="en-US" sz="1400" b="1" dirty="0" smtClean="0">
              <a:solidFill>
                <a:srgbClr val="FFFF00"/>
              </a:solidFill>
              <a:latin typeface="+mj-lt"/>
            </a:rPr>
            <a:t>Meter Technician Training</a:t>
          </a:r>
        </a:p>
        <a:p>
          <a:endParaRPr lang="en-US" sz="800" b="1" dirty="0">
            <a:solidFill>
              <a:srgbClr val="FFFF00"/>
            </a:solidFill>
            <a:latin typeface="+mj-lt"/>
          </a:endParaRPr>
        </a:p>
      </dgm:t>
    </dgm:pt>
    <dgm:pt modelId="{1DE7438B-A04C-4568-8A2C-7C7D8128EBD6}" type="parTrans" cxnId="{C82C1430-19D8-4353-AEA9-7AF1F92487DE}">
      <dgm:prSet/>
      <dgm:spPr/>
      <dgm:t>
        <a:bodyPr/>
        <a:lstStyle/>
        <a:p>
          <a:endParaRPr lang="en-US"/>
        </a:p>
      </dgm:t>
    </dgm:pt>
    <dgm:pt modelId="{1EE6905F-3444-49EC-8D60-3DE4B183DAFB}" type="sibTrans" cxnId="{C82C1430-19D8-4353-AEA9-7AF1F92487DE}">
      <dgm:prSet/>
      <dgm:spPr/>
      <dgm:t>
        <a:bodyPr/>
        <a:lstStyle/>
        <a:p>
          <a:endParaRPr lang="en-US"/>
        </a:p>
      </dgm:t>
    </dgm:pt>
    <dgm:pt modelId="{16C5B49F-A519-4C74-9CB6-1DC336E3E7F4}">
      <dgm:prSet phldrT="[Text]" custT="1"/>
      <dgm:spPr/>
      <dgm:t>
        <a:bodyPr/>
        <a:lstStyle/>
        <a:p>
          <a:r>
            <a:rPr lang="en-US" sz="1400" b="1" dirty="0" smtClean="0">
              <a:latin typeface="+mj-lt"/>
            </a:rPr>
            <a:t>Required Every 5 Years</a:t>
          </a:r>
          <a:endParaRPr lang="en-US" sz="1400" b="1" dirty="0">
            <a:latin typeface="+mj-lt"/>
          </a:endParaRPr>
        </a:p>
      </dgm:t>
    </dgm:pt>
    <dgm:pt modelId="{7BAC0BE9-D02E-42AA-80D8-0203A2FCB995}" type="parTrans" cxnId="{35D6A0FB-07B5-462A-91C3-6C285AD3B4F5}">
      <dgm:prSet/>
      <dgm:spPr/>
      <dgm:t>
        <a:bodyPr/>
        <a:lstStyle/>
        <a:p>
          <a:endParaRPr lang="en-US"/>
        </a:p>
      </dgm:t>
    </dgm:pt>
    <dgm:pt modelId="{75391309-D8DE-4369-B0DD-82A2A77D2F0E}" type="sibTrans" cxnId="{35D6A0FB-07B5-462A-91C3-6C285AD3B4F5}">
      <dgm:prSet/>
      <dgm:spPr/>
      <dgm:t>
        <a:bodyPr/>
        <a:lstStyle/>
        <a:p>
          <a:endParaRPr lang="en-US"/>
        </a:p>
      </dgm:t>
    </dgm:pt>
    <dgm:pt modelId="{E58AD88F-BE0B-455C-B2D6-F1FB7E0EFE6E}">
      <dgm:prSet phldrT="[Text]" custT="1"/>
      <dgm:spPr/>
      <dgm:t>
        <a:bodyPr/>
        <a:lstStyle/>
        <a:p>
          <a:r>
            <a:rPr lang="en-US" sz="1400" b="1" dirty="0" smtClean="0">
              <a:latin typeface="+mj-lt"/>
            </a:rPr>
            <a:t>Manufacturer Supported</a:t>
          </a:r>
          <a:endParaRPr lang="en-US" sz="1400" b="1" dirty="0">
            <a:latin typeface="+mj-lt"/>
          </a:endParaRPr>
        </a:p>
      </dgm:t>
    </dgm:pt>
    <dgm:pt modelId="{1F064480-CEE7-46BF-ADFD-3C45DD3DFC68}" type="parTrans" cxnId="{E7413999-2D0B-435F-892F-0BAB84992B87}">
      <dgm:prSet/>
      <dgm:spPr/>
      <dgm:t>
        <a:bodyPr/>
        <a:lstStyle/>
        <a:p>
          <a:endParaRPr lang="en-US"/>
        </a:p>
      </dgm:t>
    </dgm:pt>
    <dgm:pt modelId="{AAF4CC04-B3F8-44C2-BB95-E37684B6EBB9}" type="sibTrans" cxnId="{E7413999-2D0B-435F-892F-0BAB84992B87}">
      <dgm:prSet/>
      <dgm:spPr/>
      <dgm:t>
        <a:bodyPr/>
        <a:lstStyle/>
        <a:p>
          <a:endParaRPr lang="en-US"/>
        </a:p>
      </dgm:t>
    </dgm:pt>
    <dgm:pt modelId="{CDE96FD0-C683-4424-A5DA-A9EC3EDAD00C}">
      <dgm:prSet phldrT="[Text]" custT="1"/>
      <dgm:spPr/>
      <dgm:t>
        <a:bodyPr/>
        <a:lstStyle/>
        <a:p>
          <a:r>
            <a:rPr lang="en-US" sz="1400" b="1" dirty="0" smtClean="0">
              <a:latin typeface="+mn-lt"/>
            </a:rPr>
            <a:t>Portable &amp; Stationary Calibration Centers</a:t>
          </a:r>
          <a:endParaRPr lang="en-US" sz="1400" b="1" dirty="0">
            <a:latin typeface="+mn-lt"/>
          </a:endParaRPr>
        </a:p>
      </dgm:t>
    </dgm:pt>
    <dgm:pt modelId="{C669D279-F3E8-4215-B04B-84B10BFA1C33}" type="parTrans" cxnId="{9C0B3CD2-7909-4800-8553-A83D06536F54}">
      <dgm:prSet/>
      <dgm:spPr/>
      <dgm:t>
        <a:bodyPr/>
        <a:lstStyle/>
        <a:p>
          <a:endParaRPr lang="en-US"/>
        </a:p>
      </dgm:t>
    </dgm:pt>
    <dgm:pt modelId="{A2DE5CA6-ED27-4465-807D-8A7609529E74}" type="sibTrans" cxnId="{9C0B3CD2-7909-4800-8553-A83D06536F54}">
      <dgm:prSet/>
      <dgm:spPr/>
      <dgm:t>
        <a:bodyPr/>
        <a:lstStyle/>
        <a:p>
          <a:endParaRPr lang="en-US"/>
        </a:p>
      </dgm:t>
    </dgm:pt>
    <dgm:pt modelId="{64F2FC35-2967-4F10-A9C0-3D581538A2F1}">
      <dgm:prSet phldrT="[Text]" custT="1"/>
      <dgm:spPr/>
      <dgm:t>
        <a:bodyPr/>
        <a:lstStyle/>
        <a:p>
          <a:r>
            <a:rPr lang="en-US" sz="1400" b="1" dirty="0" smtClean="0">
              <a:latin typeface="+mj-lt"/>
            </a:rPr>
            <a:t>Maintenance/Calibration</a:t>
          </a:r>
          <a:endParaRPr lang="en-US" sz="1400" b="1" dirty="0">
            <a:latin typeface="+mj-lt"/>
          </a:endParaRPr>
        </a:p>
      </dgm:t>
    </dgm:pt>
    <dgm:pt modelId="{DA4F6547-4FED-4C47-8C24-0CB66E9A4C2D}" type="parTrans" cxnId="{1DB30107-0BB8-4A29-B260-ECB12D908C65}">
      <dgm:prSet/>
      <dgm:spPr/>
      <dgm:t>
        <a:bodyPr/>
        <a:lstStyle/>
        <a:p>
          <a:endParaRPr lang="en-US"/>
        </a:p>
      </dgm:t>
    </dgm:pt>
    <dgm:pt modelId="{A6FBDAC0-D5F4-4A4F-8B66-62F7676FC96A}" type="sibTrans" cxnId="{1DB30107-0BB8-4A29-B260-ECB12D908C65}">
      <dgm:prSet/>
      <dgm:spPr/>
      <dgm:t>
        <a:bodyPr/>
        <a:lstStyle/>
        <a:p>
          <a:endParaRPr lang="en-US"/>
        </a:p>
      </dgm:t>
    </dgm:pt>
    <dgm:pt modelId="{19F7BA74-A8A6-4B6F-8F48-7B1A19B56C2A}" type="pres">
      <dgm:prSet presAssocID="{492B1792-409D-4611-BB17-90CFD5825B08}" presName="Name0" presStyleCnt="0">
        <dgm:presLayoutVars>
          <dgm:dir/>
          <dgm:resizeHandles val="exact"/>
        </dgm:presLayoutVars>
      </dgm:prSet>
      <dgm:spPr/>
      <dgm:t>
        <a:bodyPr/>
        <a:lstStyle/>
        <a:p>
          <a:endParaRPr lang="en-US"/>
        </a:p>
      </dgm:t>
    </dgm:pt>
    <dgm:pt modelId="{5A932BD9-FD95-4826-B752-DE5072020C7E}" type="pres">
      <dgm:prSet presAssocID="{B827330A-D4F3-4AB4-9A01-D3565CF25736}" presName="composite" presStyleCnt="0"/>
      <dgm:spPr/>
    </dgm:pt>
    <dgm:pt modelId="{6B2F53F8-22DC-4576-982F-E2B95E5D67A7}" type="pres">
      <dgm:prSet presAssocID="{B827330A-D4F3-4AB4-9A01-D3565CF25736}" presName="imagSh" presStyleLbl="bgImgPlace1" presStyleIdx="0" presStyleCnt="3" custScaleX="127196"/>
      <dgm:spPr>
        <a:blipFill rotWithShape="0">
          <a:blip xmlns:r="http://schemas.openxmlformats.org/officeDocument/2006/relationships" r:embed="rId1"/>
          <a:stretch>
            <a:fillRect/>
          </a:stretch>
        </a:blipFill>
      </dgm:spPr>
      <dgm:t>
        <a:bodyPr/>
        <a:lstStyle/>
        <a:p>
          <a:endParaRPr lang="en-US"/>
        </a:p>
      </dgm:t>
    </dgm:pt>
    <dgm:pt modelId="{5C55E003-55F0-4F7E-915D-25DDBCC0BA1F}" type="pres">
      <dgm:prSet presAssocID="{B827330A-D4F3-4AB4-9A01-D3565CF25736}" presName="txNode" presStyleLbl="node1" presStyleIdx="0" presStyleCnt="3" custScaleX="155278">
        <dgm:presLayoutVars>
          <dgm:bulletEnabled val="1"/>
        </dgm:presLayoutVars>
      </dgm:prSet>
      <dgm:spPr/>
      <dgm:t>
        <a:bodyPr/>
        <a:lstStyle/>
        <a:p>
          <a:endParaRPr lang="en-US"/>
        </a:p>
      </dgm:t>
    </dgm:pt>
    <dgm:pt modelId="{8FAE48C0-EC2C-40DF-8B2A-C87A2B67C194}" type="pres">
      <dgm:prSet presAssocID="{31A079C9-C000-4DC9-A6E6-D91076C7F744}" presName="sibTrans" presStyleLbl="sibTrans2D1" presStyleIdx="0" presStyleCnt="2" custScaleX="224454" custScaleY="169265" custLinFactNeighborX="-6847" custLinFactNeighborY="-53294"/>
      <dgm:spPr>
        <a:prstGeom prst="leftRightArrowCallout">
          <a:avLst/>
        </a:prstGeom>
      </dgm:spPr>
      <dgm:t>
        <a:bodyPr/>
        <a:lstStyle/>
        <a:p>
          <a:endParaRPr lang="en-US"/>
        </a:p>
      </dgm:t>
    </dgm:pt>
    <dgm:pt modelId="{9859686E-86D6-4328-81A3-08036F6FEDF9}" type="pres">
      <dgm:prSet presAssocID="{31A079C9-C000-4DC9-A6E6-D91076C7F744}" presName="connTx" presStyleLbl="sibTrans2D1" presStyleIdx="0" presStyleCnt="2"/>
      <dgm:spPr/>
      <dgm:t>
        <a:bodyPr/>
        <a:lstStyle/>
        <a:p>
          <a:endParaRPr lang="en-US"/>
        </a:p>
      </dgm:t>
    </dgm:pt>
    <dgm:pt modelId="{8A573541-0DA9-4CF9-8A26-823AF8FF8E6C}" type="pres">
      <dgm:prSet presAssocID="{CA3DBABA-A694-405A-9DE7-0B2502C881A7}" presName="composite" presStyleCnt="0"/>
      <dgm:spPr/>
    </dgm:pt>
    <dgm:pt modelId="{A2E5D713-4B40-4A38-ABED-5CD06D85EA77}" type="pres">
      <dgm:prSet presAssocID="{CA3DBABA-A694-405A-9DE7-0B2502C881A7}" presName="imagSh" presStyleLbl="bgImgPlace1" presStyleIdx="1" presStyleCnt="3" custScaleX="120976"/>
      <dgm:spPr>
        <a:blipFill rotWithShape="0">
          <a:blip xmlns:r="http://schemas.openxmlformats.org/officeDocument/2006/relationships" r:embed="rId2"/>
          <a:stretch>
            <a:fillRect/>
          </a:stretch>
        </a:blipFill>
      </dgm:spPr>
      <dgm:t>
        <a:bodyPr/>
        <a:lstStyle/>
        <a:p>
          <a:endParaRPr lang="en-US"/>
        </a:p>
      </dgm:t>
    </dgm:pt>
    <dgm:pt modelId="{9C1008D4-87E8-4F72-AC2F-2FEE661E20DE}" type="pres">
      <dgm:prSet presAssocID="{CA3DBABA-A694-405A-9DE7-0B2502C881A7}" presName="txNode" presStyleLbl="node1" presStyleIdx="1" presStyleCnt="3" custScaleX="192090">
        <dgm:presLayoutVars>
          <dgm:bulletEnabled val="1"/>
        </dgm:presLayoutVars>
      </dgm:prSet>
      <dgm:spPr/>
      <dgm:t>
        <a:bodyPr/>
        <a:lstStyle/>
        <a:p>
          <a:endParaRPr lang="en-US"/>
        </a:p>
      </dgm:t>
    </dgm:pt>
    <dgm:pt modelId="{12D6EB04-58F5-4A2C-854E-4E467B052DBB}" type="pres">
      <dgm:prSet presAssocID="{9C088A3E-5870-4B22-95B5-FC8DC7DEA686}" presName="sibTrans" presStyleLbl="sibTrans2D1" presStyleIdx="1" presStyleCnt="2" custScaleX="151810" custScaleY="169265" custLinFactNeighborX="19928" custLinFactNeighborY="-53294"/>
      <dgm:spPr>
        <a:prstGeom prst="leftArrowCallout">
          <a:avLst/>
        </a:prstGeom>
      </dgm:spPr>
      <dgm:t>
        <a:bodyPr/>
        <a:lstStyle/>
        <a:p>
          <a:endParaRPr lang="en-US"/>
        </a:p>
      </dgm:t>
    </dgm:pt>
    <dgm:pt modelId="{53854708-BBA8-4087-952C-E4D692660E64}" type="pres">
      <dgm:prSet presAssocID="{9C088A3E-5870-4B22-95B5-FC8DC7DEA686}" presName="connTx" presStyleLbl="sibTrans2D1" presStyleIdx="1" presStyleCnt="2"/>
      <dgm:spPr/>
      <dgm:t>
        <a:bodyPr/>
        <a:lstStyle/>
        <a:p>
          <a:endParaRPr lang="en-US"/>
        </a:p>
      </dgm:t>
    </dgm:pt>
    <dgm:pt modelId="{79857C73-92E4-4F19-BD3E-33C17D493771}" type="pres">
      <dgm:prSet presAssocID="{2569D09E-BF5E-4C42-87F6-711B4B70F690}" presName="composite" presStyleCnt="0"/>
      <dgm:spPr/>
    </dgm:pt>
    <dgm:pt modelId="{03BEAA03-BBA7-45F3-B153-402E55288380}" type="pres">
      <dgm:prSet presAssocID="{2569D09E-BF5E-4C42-87F6-711B4B70F690}" presName="imagSh" presStyleLbl="bgImgPlace1" presStyleIdx="2" presStyleCnt="3" custScaleX="128275"/>
      <dgm:spPr>
        <a:blipFill dpi="0" rotWithShape="0">
          <a:blip xmlns:r="http://schemas.openxmlformats.org/officeDocument/2006/relationships" r:embed="rId3"/>
          <a:srcRect/>
          <a:stretch>
            <a:fillRect l="-460" t="-13386" r="460" b="33636"/>
          </a:stretch>
        </a:blipFill>
      </dgm:spPr>
      <dgm:t>
        <a:bodyPr/>
        <a:lstStyle/>
        <a:p>
          <a:endParaRPr lang="en-US"/>
        </a:p>
      </dgm:t>
    </dgm:pt>
    <dgm:pt modelId="{3CE54B5A-B127-4D8E-9BB3-43FB8557C3A4}" type="pres">
      <dgm:prSet presAssocID="{2569D09E-BF5E-4C42-87F6-711B4B70F690}" presName="txNode" presStyleLbl="node1" presStyleIdx="2" presStyleCnt="3" custScaleX="172634">
        <dgm:presLayoutVars>
          <dgm:bulletEnabled val="1"/>
        </dgm:presLayoutVars>
      </dgm:prSet>
      <dgm:spPr/>
      <dgm:t>
        <a:bodyPr/>
        <a:lstStyle/>
        <a:p>
          <a:endParaRPr lang="en-US"/>
        </a:p>
      </dgm:t>
    </dgm:pt>
  </dgm:ptLst>
  <dgm:cxnLst>
    <dgm:cxn modelId="{402CCD3A-38E3-4438-8BC6-41D81EDAAE01}" type="presOf" srcId="{31A079C9-C000-4DC9-A6E6-D91076C7F744}" destId="{9859686E-86D6-4328-81A3-08036F6FEDF9}" srcOrd="1" destOrd="0" presId="urn:microsoft.com/office/officeart/2005/8/layout/hProcess10#1"/>
    <dgm:cxn modelId="{C82C1430-19D8-4353-AEA9-7AF1F92487DE}" srcId="{492B1792-409D-4611-BB17-90CFD5825B08}" destId="{2569D09E-BF5E-4C42-87F6-711B4B70F690}" srcOrd="2" destOrd="0" parTransId="{1DE7438B-A04C-4568-8A2C-7C7D8128EBD6}" sibTransId="{1EE6905F-3444-49EC-8D60-3DE4B183DAFB}"/>
    <dgm:cxn modelId="{59BD1787-44C8-4D79-8083-443610B08745}" type="presOf" srcId="{B827330A-D4F3-4AB4-9A01-D3565CF25736}" destId="{5C55E003-55F0-4F7E-915D-25DDBCC0BA1F}" srcOrd="0" destOrd="0" presId="urn:microsoft.com/office/officeart/2005/8/layout/hProcess10#1"/>
    <dgm:cxn modelId="{9C0B3CD2-7909-4800-8553-A83D06536F54}" srcId="{B827330A-D4F3-4AB4-9A01-D3565CF25736}" destId="{CDE96FD0-C683-4424-A5DA-A9EC3EDAD00C}" srcOrd="1" destOrd="0" parTransId="{C669D279-F3E8-4215-B04B-84B10BFA1C33}" sibTransId="{A2DE5CA6-ED27-4465-807D-8A7609529E74}"/>
    <dgm:cxn modelId="{C9C91B5A-4705-4D5F-828D-637F8672A93A}" type="presOf" srcId="{31A079C9-C000-4DC9-A6E6-D91076C7F744}" destId="{8FAE48C0-EC2C-40DF-8B2A-C87A2B67C194}" srcOrd="0" destOrd="0" presId="urn:microsoft.com/office/officeart/2005/8/layout/hProcess10#1"/>
    <dgm:cxn modelId="{40B46EBE-3EBE-4F41-BBC9-AE1895266176}" type="presOf" srcId="{64F2FC35-2967-4F10-A9C0-3D581538A2F1}" destId="{9C1008D4-87E8-4F72-AC2F-2FEE661E20DE}" srcOrd="0" destOrd="2" presId="urn:microsoft.com/office/officeart/2005/8/layout/hProcess10#1"/>
    <dgm:cxn modelId="{CC7A437E-7360-4E2B-B101-2902D94B4223}" type="presOf" srcId="{9C088A3E-5870-4B22-95B5-FC8DC7DEA686}" destId="{53854708-BBA8-4087-952C-E4D692660E64}" srcOrd="1" destOrd="0" presId="urn:microsoft.com/office/officeart/2005/8/layout/hProcess10#1"/>
    <dgm:cxn modelId="{F7A1AEE3-2373-4CBC-B603-6399EA8CFDF3}" srcId="{B827330A-D4F3-4AB4-9A01-D3565CF25736}" destId="{5D46FCE4-96C8-46B1-872B-A3A3C0418F07}" srcOrd="0" destOrd="0" parTransId="{51550C78-4175-4FF8-AC4B-28D236472F08}" sibTransId="{1728DAEE-656F-4C33-997D-6A90E2830B6B}"/>
    <dgm:cxn modelId="{701B2A18-1DA1-4D21-AE2F-6E1D97C5000F}" type="presOf" srcId="{CA3DBABA-A694-405A-9DE7-0B2502C881A7}" destId="{9C1008D4-87E8-4F72-AC2F-2FEE661E20DE}" srcOrd="0" destOrd="0" presId="urn:microsoft.com/office/officeart/2005/8/layout/hProcess10#1"/>
    <dgm:cxn modelId="{9365800B-5206-4C0E-B776-D329F80652CA}" srcId="{492B1792-409D-4611-BB17-90CFD5825B08}" destId="{B827330A-D4F3-4AB4-9A01-D3565CF25736}" srcOrd="0" destOrd="0" parTransId="{51CF4206-5244-4A95-96CB-94F899F69522}" sibTransId="{31A079C9-C000-4DC9-A6E6-D91076C7F744}"/>
    <dgm:cxn modelId="{1DB30107-0BB8-4A29-B260-ECB12D908C65}" srcId="{CA3DBABA-A694-405A-9DE7-0B2502C881A7}" destId="{64F2FC35-2967-4F10-A9C0-3D581538A2F1}" srcOrd="1" destOrd="0" parTransId="{DA4F6547-4FED-4C47-8C24-0CB66E9A4C2D}" sibTransId="{A6FBDAC0-D5F4-4A4F-8B66-62F7676FC96A}"/>
    <dgm:cxn modelId="{35D6A0FB-07B5-462A-91C3-6C285AD3B4F5}" srcId="{2569D09E-BF5E-4C42-87F6-711B4B70F690}" destId="{16C5B49F-A519-4C74-9CB6-1DC336E3E7F4}" srcOrd="0" destOrd="0" parTransId="{7BAC0BE9-D02E-42AA-80D8-0203A2FCB995}" sibTransId="{75391309-D8DE-4369-B0DD-82A2A77D2F0E}"/>
    <dgm:cxn modelId="{E5AF8704-BB58-4761-92FC-6C40E00B586C}" srcId="{CA3DBABA-A694-405A-9DE7-0B2502C881A7}" destId="{4CB87ED3-39C5-4EBD-ABDE-C82A112EC439}" srcOrd="0" destOrd="0" parTransId="{23C7BA69-E1A2-42BA-BD65-D7B7842A4591}" sibTransId="{EE120F32-FAB8-482B-B147-1E26F3F5F90E}"/>
    <dgm:cxn modelId="{81F5F7E5-CAE6-4D12-A67C-9687D4069BB3}" type="presOf" srcId="{E58AD88F-BE0B-455C-B2D6-F1FB7E0EFE6E}" destId="{3CE54B5A-B127-4D8E-9BB3-43FB8557C3A4}" srcOrd="0" destOrd="2" presId="urn:microsoft.com/office/officeart/2005/8/layout/hProcess10#1"/>
    <dgm:cxn modelId="{CF642F84-8639-47D3-96E8-C900E9349E0F}" type="presOf" srcId="{16C5B49F-A519-4C74-9CB6-1DC336E3E7F4}" destId="{3CE54B5A-B127-4D8E-9BB3-43FB8557C3A4}" srcOrd="0" destOrd="1" presId="urn:microsoft.com/office/officeart/2005/8/layout/hProcess10#1"/>
    <dgm:cxn modelId="{292DB5F0-5CC3-4638-ABB9-98830B2F6953}" type="presOf" srcId="{CDE96FD0-C683-4424-A5DA-A9EC3EDAD00C}" destId="{5C55E003-55F0-4F7E-915D-25DDBCC0BA1F}" srcOrd="0" destOrd="2" presId="urn:microsoft.com/office/officeart/2005/8/layout/hProcess10#1"/>
    <dgm:cxn modelId="{69EF287C-58BF-4D86-9E34-A1E95CB32BB3}" srcId="{492B1792-409D-4611-BB17-90CFD5825B08}" destId="{CA3DBABA-A694-405A-9DE7-0B2502C881A7}" srcOrd="1" destOrd="0" parTransId="{A6DA8F95-F3AB-45F1-800F-81D2AAF10181}" sibTransId="{9C088A3E-5870-4B22-95B5-FC8DC7DEA686}"/>
    <dgm:cxn modelId="{B8872C9C-9DF3-449E-9360-DBF8EB059E81}" type="presOf" srcId="{2569D09E-BF5E-4C42-87F6-711B4B70F690}" destId="{3CE54B5A-B127-4D8E-9BB3-43FB8557C3A4}" srcOrd="0" destOrd="0" presId="urn:microsoft.com/office/officeart/2005/8/layout/hProcess10#1"/>
    <dgm:cxn modelId="{D5BB0339-406A-4777-96A4-D5553A5DB346}" type="presOf" srcId="{492B1792-409D-4611-BB17-90CFD5825B08}" destId="{19F7BA74-A8A6-4B6F-8F48-7B1A19B56C2A}" srcOrd="0" destOrd="0" presId="urn:microsoft.com/office/officeart/2005/8/layout/hProcess10#1"/>
    <dgm:cxn modelId="{E7413999-2D0B-435F-892F-0BAB84992B87}" srcId="{2569D09E-BF5E-4C42-87F6-711B4B70F690}" destId="{E58AD88F-BE0B-455C-B2D6-F1FB7E0EFE6E}" srcOrd="1" destOrd="0" parTransId="{1F064480-CEE7-46BF-ADFD-3C45DD3DFC68}" sibTransId="{AAF4CC04-B3F8-44C2-BB95-E37684B6EBB9}"/>
    <dgm:cxn modelId="{9BAC99FF-15C6-4E4D-A8C8-464B63219F12}" type="presOf" srcId="{9C088A3E-5870-4B22-95B5-FC8DC7DEA686}" destId="{12D6EB04-58F5-4A2C-854E-4E467B052DBB}" srcOrd="0" destOrd="0" presId="urn:microsoft.com/office/officeart/2005/8/layout/hProcess10#1"/>
    <dgm:cxn modelId="{2302E0A0-4769-44F6-AA12-146DC4F5019E}" type="presOf" srcId="{4CB87ED3-39C5-4EBD-ABDE-C82A112EC439}" destId="{9C1008D4-87E8-4F72-AC2F-2FEE661E20DE}" srcOrd="0" destOrd="1" presId="urn:microsoft.com/office/officeart/2005/8/layout/hProcess10#1"/>
    <dgm:cxn modelId="{0E3CA03E-F8C0-4D99-9643-AC5341076505}" type="presOf" srcId="{5D46FCE4-96C8-46B1-872B-A3A3C0418F07}" destId="{5C55E003-55F0-4F7E-915D-25DDBCC0BA1F}" srcOrd="0" destOrd="1" presId="urn:microsoft.com/office/officeart/2005/8/layout/hProcess10#1"/>
    <dgm:cxn modelId="{2AB14CEA-6D4B-40E4-81E2-AD0148CF2666}" type="presParOf" srcId="{19F7BA74-A8A6-4B6F-8F48-7B1A19B56C2A}" destId="{5A932BD9-FD95-4826-B752-DE5072020C7E}" srcOrd="0" destOrd="0" presId="urn:microsoft.com/office/officeart/2005/8/layout/hProcess10#1"/>
    <dgm:cxn modelId="{6E9CA78A-69F5-46CE-A61F-2C3D865D8A28}" type="presParOf" srcId="{5A932BD9-FD95-4826-B752-DE5072020C7E}" destId="{6B2F53F8-22DC-4576-982F-E2B95E5D67A7}" srcOrd="0" destOrd="0" presId="urn:microsoft.com/office/officeart/2005/8/layout/hProcess10#1"/>
    <dgm:cxn modelId="{EA111DEE-CC79-4194-AD64-6D8E8DDE6A09}" type="presParOf" srcId="{5A932BD9-FD95-4826-B752-DE5072020C7E}" destId="{5C55E003-55F0-4F7E-915D-25DDBCC0BA1F}" srcOrd="1" destOrd="0" presId="urn:microsoft.com/office/officeart/2005/8/layout/hProcess10#1"/>
    <dgm:cxn modelId="{1B8C0371-5DA1-4C72-8881-527D8189AA72}" type="presParOf" srcId="{19F7BA74-A8A6-4B6F-8F48-7B1A19B56C2A}" destId="{8FAE48C0-EC2C-40DF-8B2A-C87A2B67C194}" srcOrd="1" destOrd="0" presId="urn:microsoft.com/office/officeart/2005/8/layout/hProcess10#1"/>
    <dgm:cxn modelId="{553AC63B-EC7F-4C1C-B425-14C0AD465072}" type="presParOf" srcId="{8FAE48C0-EC2C-40DF-8B2A-C87A2B67C194}" destId="{9859686E-86D6-4328-81A3-08036F6FEDF9}" srcOrd="0" destOrd="0" presId="urn:microsoft.com/office/officeart/2005/8/layout/hProcess10#1"/>
    <dgm:cxn modelId="{070A7F48-7456-4D11-94A7-C1D83F680961}" type="presParOf" srcId="{19F7BA74-A8A6-4B6F-8F48-7B1A19B56C2A}" destId="{8A573541-0DA9-4CF9-8A26-823AF8FF8E6C}" srcOrd="2" destOrd="0" presId="urn:microsoft.com/office/officeart/2005/8/layout/hProcess10#1"/>
    <dgm:cxn modelId="{B07164A9-7E48-4A33-A1C2-83C2D8B3E930}" type="presParOf" srcId="{8A573541-0DA9-4CF9-8A26-823AF8FF8E6C}" destId="{A2E5D713-4B40-4A38-ABED-5CD06D85EA77}" srcOrd="0" destOrd="0" presId="urn:microsoft.com/office/officeart/2005/8/layout/hProcess10#1"/>
    <dgm:cxn modelId="{D45A169B-8283-4B35-A7AC-CBDD8B9743C1}" type="presParOf" srcId="{8A573541-0DA9-4CF9-8A26-823AF8FF8E6C}" destId="{9C1008D4-87E8-4F72-AC2F-2FEE661E20DE}" srcOrd="1" destOrd="0" presId="urn:microsoft.com/office/officeart/2005/8/layout/hProcess10#1"/>
    <dgm:cxn modelId="{4F941802-9B76-4EE5-AEE9-9E6B0DBC993B}" type="presParOf" srcId="{19F7BA74-A8A6-4B6F-8F48-7B1A19B56C2A}" destId="{12D6EB04-58F5-4A2C-854E-4E467B052DBB}" srcOrd="3" destOrd="0" presId="urn:microsoft.com/office/officeart/2005/8/layout/hProcess10#1"/>
    <dgm:cxn modelId="{43C34BF2-D2D4-42E8-863E-E506347E36BD}" type="presParOf" srcId="{12D6EB04-58F5-4A2C-854E-4E467B052DBB}" destId="{53854708-BBA8-4087-952C-E4D692660E64}" srcOrd="0" destOrd="0" presId="urn:microsoft.com/office/officeart/2005/8/layout/hProcess10#1"/>
    <dgm:cxn modelId="{79CCA502-8235-482C-88CB-8F0B4BE04C06}" type="presParOf" srcId="{19F7BA74-A8A6-4B6F-8F48-7B1A19B56C2A}" destId="{79857C73-92E4-4F19-BD3E-33C17D493771}" srcOrd="4" destOrd="0" presId="urn:microsoft.com/office/officeart/2005/8/layout/hProcess10#1"/>
    <dgm:cxn modelId="{BAA0CCB7-D24A-4F05-A3E4-6DCC9FB710C4}" type="presParOf" srcId="{79857C73-92E4-4F19-BD3E-33C17D493771}" destId="{03BEAA03-BBA7-45F3-B153-402E55288380}" srcOrd="0" destOrd="0" presId="urn:microsoft.com/office/officeart/2005/8/layout/hProcess10#1"/>
    <dgm:cxn modelId="{07E1DE0F-40B8-4436-B324-0C3825E2946D}" type="presParOf" srcId="{79857C73-92E4-4F19-BD3E-33C17D493771}" destId="{3CE54B5A-B127-4D8E-9BB3-43FB8557C3A4}" srcOrd="1" destOrd="0" presId="urn:microsoft.com/office/officeart/2005/8/layout/hProcess10#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89F42-D732-498F-A327-4DDEDDA4733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56FAE5E-F8AB-4E56-A8F1-B18A16B30F40}">
      <dgm:prSet phldrT="[Text]"/>
      <dgm:spPr/>
      <dgm:t>
        <a:bodyPr/>
        <a:lstStyle/>
        <a:p>
          <a:r>
            <a:rPr lang="en-US" dirty="0" smtClean="0"/>
            <a:t> </a:t>
          </a:r>
          <a:endParaRPr lang="en-US" dirty="0"/>
        </a:p>
      </dgm:t>
    </dgm:pt>
    <dgm:pt modelId="{DC3508B3-B806-421B-AFCB-9761FD091B1E}" type="parTrans" cxnId="{5E9DB3EE-A2C2-4EDD-83F6-C7C608CFE4B7}">
      <dgm:prSet/>
      <dgm:spPr/>
      <dgm:t>
        <a:bodyPr/>
        <a:lstStyle/>
        <a:p>
          <a:endParaRPr lang="en-US"/>
        </a:p>
      </dgm:t>
    </dgm:pt>
    <dgm:pt modelId="{51000DBD-54F0-415C-9768-35ABBA562D0F}" type="sibTrans" cxnId="{5E9DB3EE-A2C2-4EDD-83F6-C7C608CFE4B7}">
      <dgm:prSet/>
      <dgm:spPr/>
      <dgm:t>
        <a:bodyPr/>
        <a:lstStyle/>
        <a:p>
          <a:endParaRPr lang="en-US"/>
        </a:p>
      </dgm:t>
    </dgm:pt>
    <dgm:pt modelId="{37ED2922-1B1D-44FC-A8FF-DC217C788F1B}">
      <dgm:prSet phldrT="[Text]" custT="1"/>
      <dgm:spPr>
        <a:solidFill>
          <a:srgbClr val="FFFF00"/>
        </a:solidFill>
      </dgm:spPr>
      <dgm:t>
        <a:bodyPr/>
        <a:lstStyle/>
        <a:p>
          <a:r>
            <a:rPr lang="en-US" sz="3200" b="1" dirty="0" smtClean="0">
              <a:solidFill>
                <a:srgbClr val="000066"/>
              </a:solidFill>
              <a:latin typeface="Calibri" pitchFamily="34" charset="0"/>
            </a:rPr>
            <a:t>Performance  &amp; Quality Standards</a:t>
          </a:r>
          <a:endParaRPr lang="en-US" sz="3200" b="1" dirty="0">
            <a:solidFill>
              <a:srgbClr val="000066"/>
            </a:solidFill>
            <a:latin typeface="Calibri" pitchFamily="34" charset="0"/>
          </a:endParaRPr>
        </a:p>
      </dgm:t>
    </dgm:pt>
    <dgm:pt modelId="{1D8ED480-481E-4B1F-9049-CC93C8A75076}" type="parTrans" cxnId="{8F1F3E4E-2006-4BEE-A854-51188CE78652}">
      <dgm:prSet/>
      <dgm:spPr/>
      <dgm:t>
        <a:bodyPr/>
        <a:lstStyle/>
        <a:p>
          <a:endParaRPr lang="en-US"/>
        </a:p>
      </dgm:t>
    </dgm:pt>
    <dgm:pt modelId="{58F111B9-0F11-44B8-9D5D-AC7331D6B701}" type="sibTrans" cxnId="{8F1F3E4E-2006-4BEE-A854-51188CE78652}">
      <dgm:prSet/>
      <dgm:spPr/>
      <dgm:t>
        <a:bodyPr/>
        <a:lstStyle/>
        <a:p>
          <a:endParaRPr lang="en-US"/>
        </a:p>
      </dgm:t>
    </dgm:pt>
    <dgm:pt modelId="{11CBB2BF-791E-4F95-B608-88C083F86A74}">
      <dgm:prSet phldrT="[Text]"/>
      <dgm:spPr/>
      <dgm:t>
        <a:bodyPr/>
        <a:lstStyle/>
        <a:p>
          <a:r>
            <a:rPr lang="en-US" dirty="0" smtClean="0"/>
            <a:t> </a:t>
          </a:r>
          <a:endParaRPr lang="en-US" dirty="0"/>
        </a:p>
      </dgm:t>
    </dgm:pt>
    <dgm:pt modelId="{1ADACF1A-B4A8-49C6-B8DA-F3A40B84841E}" type="parTrans" cxnId="{7C6D4451-733B-4BC1-BE60-9580EE030F3B}">
      <dgm:prSet/>
      <dgm:spPr/>
      <dgm:t>
        <a:bodyPr/>
        <a:lstStyle/>
        <a:p>
          <a:endParaRPr lang="en-US"/>
        </a:p>
      </dgm:t>
    </dgm:pt>
    <dgm:pt modelId="{851AE6F4-630D-42C3-9B8B-61E88447A7A6}" type="sibTrans" cxnId="{7C6D4451-733B-4BC1-BE60-9580EE030F3B}">
      <dgm:prSet/>
      <dgm:spPr/>
      <dgm:t>
        <a:bodyPr/>
        <a:lstStyle/>
        <a:p>
          <a:endParaRPr lang="en-US"/>
        </a:p>
      </dgm:t>
    </dgm:pt>
    <dgm:pt modelId="{5981F3F2-36F4-42BE-8259-C0D71C28D5CF}">
      <dgm:prSet phldrT="[Text]" custT="1"/>
      <dgm:spPr>
        <a:solidFill>
          <a:srgbClr val="FFFF00">
            <a:alpha val="90000"/>
          </a:srgbClr>
        </a:solidFill>
      </dgm:spPr>
      <dgm:t>
        <a:bodyPr/>
        <a:lstStyle/>
        <a:p>
          <a:r>
            <a:rPr lang="en-US" sz="3200" b="1" dirty="0" smtClean="0">
              <a:solidFill>
                <a:srgbClr val="000066"/>
              </a:solidFill>
              <a:latin typeface="Calibri" pitchFamily="34" charset="0"/>
            </a:rPr>
            <a:t>Compliance Auditing of Providers</a:t>
          </a:r>
          <a:endParaRPr lang="en-US" sz="3200" b="1" dirty="0">
            <a:solidFill>
              <a:srgbClr val="000066"/>
            </a:solidFill>
            <a:latin typeface="Calibri" pitchFamily="34" charset="0"/>
          </a:endParaRPr>
        </a:p>
      </dgm:t>
    </dgm:pt>
    <dgm:pt modelId="{371F6044-D9D1-4F9C-BE95-35D251C5BEC7}" type="parTrans" cxnId="{EDA80ED2-195C-490F-B2D3-AF0F72D1CB9D}">
      <dgm:prSet/>
      <dgm:spPr/>
      <dgm:t>
        <a:bodyPr/>
        <a:lstStyle/>
        <a:p>
          <a:endParaRPr lang="en-US"/>
        </a:p>
      </dgm:t>
    </dgm:pt>
    <dgm:pt modelId="{260BF0A8-7D02-4AAC-9768-466D7DF47C87}" type="sibTrans" cxnId="{EDA80ED2-195C-490F-B2D3-AF0F72D1CB9D}">
      <dgm:prSet/>
      <dgm:spPr/>
      <dgm:t>
        <a:bodyPr/>
        <a:lstStyle/>
        <a:p>
          <a:endParaRPr lang="en-US"/>
        </a:p>
      </dgm:t>
    </dgm:pt>
    <dgm:pt modelId="{08F1CB7F-CE51-4FC8-856C-BD2DD953458B}">
      <dgm:prSet phldrT="[Text]"/>
      <dgm:spPr/>
      <dgm:t>
        <a:bodyPr/>
        <a:lstStyle/>
        <a:p>
          <a:r>
            <a:rPr lang="en-US" dirty="0" smtClean="0"/>
            <a:t> </a:t>
          </a:r>
          <a:endParaRPr lang="en-US" dirty="0"/>
        </a:p>
      </dgm:t>
    </dgm:pt>
    <dgm:pt modelId="{BD3318D2-612A-4850-8AC6-28402078FB3C}" type="parTrans" cxnId="{D790E0DE-6CBE-4480-A3D3-BCA0EC1A3545}">
      <dgm:prSet/>
      <dgm:spPr/>
      <dgm:t>
        <a:bodyPr/>
        <a:lstStyle/>
        <a:p>
          <a:endParaRPr lang="en-US"/>
        </a:p>
      </dgm:t>
    </dgm:pt>
    <dgm:pt modelId="{1FD7DDF2-C77F-4CC0-8D44-AE82F03FA8FD}" type="sibTrans" cxnId="{D790E0DE-6CBE-4480-A3D3-BCA0EC1A3545}">
      <dgm:prSet/>
      <dgm:spPr/>
      <dgm:t>
        <a:bodyPr/>
        <a:lstStyle/>
        <a:p>
          <a:endParaRPr lang="en-US"/>
        </a:p>
      </dgm:t>
    </dgm:pt>
    <dgm:pt modelId="{2B405E8B-4081-47A0-A6FE-7E3391C981BA}">
      <dgm:prSet phldrT="[Text]" custT="1"/>
      <dgm:spPr>
        <a:solidFill>
          <a:srgbClr val="FFFF00">
            <a:alpha val="90000"/>
          </a:srgbClr>
        </a:solidFill>
      </dgm:spPr>
      <dgm:t>
        <a:bodyPr/>
        <a:lstStyle/>
        <a:p>
          <a:r>
            <a:rPr lang="en-US" sz="3200" b="1" dirty="0" smtClean="0">
              <a:solidFill>
                <a:srgbClr val="000066"/>
              </a:solidFill>
              <a:latin typeface="Calibri" pitchFamily="34" charset="0"/>
            </a:rPr>
            <a:t>Education, Training, &amp; Development</a:t>
          </a:r>
          <a:endParaRPr lang="en-US" sz="3200" b="1" dirty="0">
            <a:solidFill>
              <a:srgbClr val="000066"/>
            </a:solidFill>
            <a:latin typeface="Calibri" pitchFamily="34" charset="0"/>
          </a:endParaRPr>
        </a:p>
      </dgm:t>
    </dgm:pt>
    <dgm:pt modelId="{41D530E8-C6EC-420A-82D6-EC749081CF62}" type="parTrans" cxnId="{60FBE38A-F23D-4AE2-9E19-C398044D32DD}">
      <dgm:prSet/>
      <dgm:spPr/>
      <dgm:t>
        <a:bodyPr/>
        <a:lstStyle/>
        <a:p>
          <a:endParaRPr lang="en-US"/>
        </a:p>
      </dgm:t>
    </dgm:pt>
    <dgm:pt modelId="{F161B8C2-0FF6-42BB-982A-D8187BB80485}" type="sibTrans" cxnId="{60FBE38A-F23D-4AE2-9E19-C398044D32DD}">
      <dgm:prSet/>
      <dgm:spPr/>
      <dgm:t>
        <a:bodyPr/>
        <a:lstStyle/>
        <a:p>
          <a:endParaRPr lang="en-US"/>
        </a:p>
      </dgm:t>
    </dgm:pt>
    <dgm:pt modelId="{ECE1F75D-F734-4E81-8D99-7F29282399AC}" type="pres">
      <dgm:prSet presAssocID="{1A289F42-D732-498F-A327-4DDEDDA47331}" presName="linearFlow" presStyleCnt="0">
        <dgm:presLayoutVars>
          <dgm:dir/>
          <dgm:animLvl val="lvl"/>
          <dgm:resizeHandles val="exact"/>
        </dgm:presLayoutVars>
      </dgm:prSet>
      <dgm:spPr/>
      <dgm:t>
        <a:bodyPr/>
        <a:lstStyle/>
        <a:p>
          <a:endParaRPr lang="en-US"/>
        </a:p>
      </dgm:t>
    </dgm:pt>
    <dgm:pt modelId="{271414FC-345F-440E-B47C-57C35AB62061}" type="pres">
      <dgm:prSet presAssocID="{C56FAE5E-F8AB-4E56-A8F1-B18A16B30F40}" presName="composite" presStyleCnt="0"/>
      <dgm:spPr/>
    </dgm:pt>
    <dgm:pt modelId="{71047013-2511-47C3-8577-B1AA432EE92B}" type="pres">
      <dgm:prSet presAssocID="{C56FAE5E-F8AB-4E56-A8F1-B18A16B30F40}" presName="parentText" presStyleLbl="alignNode1" presStyleIdx="0" presStyleCnt="3">
        <dgm:presLayoutVars>
          <dgm:chMax val="1"/>
          <dgm:bulletEnabled val="1"/>
        </dgm:presLayoutVars>
      </dgm:prSet>
      <dgm:spPr/>
      <dgm:t>
        <a:bodyPr/>
        <a:lstStyle/>
        <a:p>
          <a:endParaRPr lang="en-US"/>
        </a:p>
      </dgm:t>
    </dgm:pt>
    <dgm:pt modelId="{CF5528C3-FC17-40E0-B9BA-A8ED720369DA}" type="pres">
      <dgm:prSet presAssocID="{C56FAE5E-F8AB-4E56-A8F1-B18A16B30F40}" presName="descendantText" presStyleLbl="alignAcc1" presStyleIdx="0" presStyleCnt="3">
        <dgm:presLayoutVars>
          <dgm:bulletEnabled val="1"/>
        </dgm:presLayoutVars>
      </dgm:prSet>
      <dgm:spPr/>
      <dgm:t>
        <a:bodyPr/>
        <a:lstStyle/>
        <a:p>
          <a:endParaRPr lang="en-US"/>
        </a:p>
      </dgm:t>
    </dgm:pt>
    <dgm:pt modelId="{1A0CB494-D873-487E-AFFE-33A913066CF8}" type="pres">
      <dgm:prSet presAssocID="{51000DBD-54F0-415C-9768-35ABBA562D0F}" presName="sp" presStyleCnt="0"/>
      <dgm:spPr/>
    </dgm:pt>
    <dgm:pt modelId="{3338A87B-DB77-4A04-AEF5-727E66F0F65D}" type="pres">
      <dgm:prSet presAssocID="{11CBB2BF-791E-4F95-B608-88C083F86A74}" presName="composite" presStyleCnt="0"/>
      <dgm:spPr/>
    </dgm:pt>
    <dgm:pt modelId="{CD7369B9-7F2C-4ADC-A306-6400EE67FA9C}" type="pres">
      <dgm:prSet presAssocID="{11CBB2BF-791E-4F95-B608-88C083F86A74}" presName="parentText" presStyleLbl="alignNode1" presStyleIdx="1" presStyleCnt="3">
        <dgm:presLayoutVars>
          <dgm:chMax val="1"/>
          <dgm:bulletEnabled val="1"/>
        </dgm:presLayoutVars>
      </dgm:prSet>
      <dgm:spPr/>
      <dgm:t>
        <a:bodyPr/>
        <a:lstStyle/>
        <a:p>
          <a:endParaRPr lang="en-US"/>
        </a:p>
      </dgm:t>
    </dgm:pt>
    <dgm:pt modelId="{29B941A5-A04A-48FB-9ABF-D5E0627D5D49}" type="pres">
      <dgm:prSet presAssocID="{11CBB2BF-791E-4F95-B608-88C083F86A74}" presName="descendantText" presStyleLbl="alignAcc1" presStyleIdx="1" presStyleCnt="3">
        <dgm:presLayoutVars>
          <dgm:bulletEnabled val="1"/>
        </dgm:presLayoutVars>
      </dgm:prSet>
      <dgm:spPr/>
      <dgm:t>
        <a:bodyPr/>
        <a:lstStyle/>
        <a:p>
          <a:endParaRPr lang="en-US"/>
        </a:p>
      </dgm:t>
    </dgm:pt>
    <dgm:pt modelId="{CC4C7B09-80D3-45AB-B794-4625A0C661D2}" type="pres">
      <dgm:prSet presAssocID="{851AE6F4-630D-42C3-9B8B-61E88447A7A6}" presName="sp" presStyleCnt="0"/>
      <dgm:spPr/>
    </dgm:pt>
    <dgm:pt modelId="{A36491A6-3236-42B8-8B41-B0C659FC219F}" type="pres">
      <dgm:prSet presAssocID="{08F1CB7F-CE51-4FC8-856C-BD2DD953458B}" presName="composite" presStyleCnt="0"/>
      <dgm:spPr/>
    </dgm:pt>
    <dgm:pt modelId="{DB481DC5-541D-42C1-8ABE-EDB640468276}" type="pres">
      <dgm:prSet presAssocID="{08F1CB7F-CE51-4FC8-856C-BD2DD953458B}" presName="parentText" presStyleLbl="alignNode1" presStyleIdx="2" presStyleCnt="3">
        <dgm:presLayoutVars>
          <dgm:chMax val="1"/>
          <dgm:bulletEnabled val="1"/>
        </dgm:presLayoutVars>
      </dgm:prSet>
      <dgm:spPr/>
      <dgm:t>
        <a:bodyPr/>
        <a:lstStyle/>
        <a:p>
          <a:endParaRPr lang="en-US"/>
        </a:p>
      </dgm:t>
    </dgm:pt>
    <dgm:pt modelId="{0EC9CEF3-19B3-4CF1-86EE-E4BB423A2BFE}" type="pres">
      <dgm:prSet presAssocID="{08F1CB7F-CE51-4FC8-856C-BD2DD953458B}" presName="descendantText" presStyleLbl="alignAcc1" presStyleIdx="2" presStyleCnt="3">
        <dgm:presLayoutVars>
          <dgm:bulletEnabled val="1"/>
        </dgm:presLayoutVars>
      </dgm:prSet>
      <dgm:spPr/>
      <dgm:t>
        <a:bodyPr/>
        <a:lstStyle/>
        <a:p>
          <a:endParaRPr lang="en-US"/>
        </a:p>
      </dgm:t>
    </dgm:pt>
  </dgm:ptLst>
  <dgm:cxnLst>
    <dgm:cxn modelId="{3A2CFEC5-E499-447A-A805-626C85ECCFE3}" type="presOf" srcId="{11CBB2BF-791E-4F95-B608-88C083F86A74}" destId="{CD7369B9-7F2C-4ADC-A306-6400EE67FA9C}" srcOrd="0" destOrd="0" presId="urn:microsoft.com/office/officeart/2005/8/layout/chevron2"/>
    <dgm:cxn modelId="{8B357F7F-7747-4981-9914-AE9754A2B70D}" type="presOf" srcId="{2B405E8B-4081-47A0-A6FE-7E3391C981BA}" destId="{0EC9CEF3-19B3-4CF1-86EE-E4BB423A2BFE}" srcOrd="0" destOrd="0" presId="urn:microsoft.com/office/officeart/2005/8/layout/chevron2"/>
    <dgm:cxn modelId="{8B04D8C8-C5E1-49F1-A5E8-00830DE8D65D}" type="presOf" srcId="{08F1CB7F-CE51-4FC8-856C-BD2DD953458B}" destId="{DB481DC5-541D-42C1-8ABE-EDB640468276}" srcOrd="0" destOrd="0" presId="urn:microsoft.com/office/officeart/2005/8/layout/chevron2"/>
    <dgm:cxn modelId="{60FBE38A-F23D-4AE2-9E19-C398044D32DD}" srcId="{08F1CB7F-CE51-4FC8-856C-BD2DD953458B}" destId="{2B405E8B-4081-47A0-A6FE-7E3391C981BA}" srcOrd="0" destOrd="0" parTransId="{41D530E8-C6EC-420A-82D6-EC749081CF62}" sibTransId="{F161B8C2-0FF6-42BB-982A-D8187BB80485}"/>
    <dgm:cxn modelId="{D790E0DE-6CBE-4480-A3D3-BCA0EC1A3545}" srcId="{1A289F42-D732-498F-A327-4DDEDDA47331}" destId="{08F1CB7F-CE51-4FC8-856C-BD2DD953458B}" srcOrd="2" destOrd="0" parTransId="{BD3318D2-612A-4850-8AC6-28402078FB3C}" sibTransId="{1FD7DDF2-C77F-4CC0-8D44-AE82F03FA8FD}"/>
    <dgm:cxn modelId="{8F1F3E4E-2006-4BEE-A854-51188CE78652}" srcId="{C56FAE5E-F8AB-4E56-A8F1-B18A16B30F40}" destId="{37ED2922-1B1D-44FC-A8FF-DC217C788F1B}" srcOrd="0" destOrd="0" parTransId="{1D8ED480-481E-4B1F-9049-CC93C8A75076}" sibTransId="{58F111B9-0F11-44B8-9D5D-AC7331D6B701}"/>
    <dgm:cxn modelId="{5E9DB3EE-A2C2-4EDD-83F6-C7C608CFE4B7}" srcId="{1A289F42-D732-498F-A327-4DDEDDA47331}" destId="{C56FAE5E-F8AB-4E56-A8F1-B18A16B30F40}" srcOrd="0" destOrd="0" parTransId="{DC3508B3-B806-421B-AFCB-9761FD091B1E}" sibTransId="{51000DBD-54F0-415C-9768-35ABBA562D0F}"/>
    <dgm:cxn modelId="{65F44E2F-8ADE-4F77-B2AA-72B6369721A6}" type="presOf" srcId="{37ED2922-1B1D-44FC-A8FF-DC217C788F1B}" destId="{CF5528C3-FC17-40E0-B9BA-A8ED720369DA}" srcOrd="0" destOrd="0" presId="urn:microsoft.com/office/officeart/2005/8/layout/chevron2"/>
    <dgm:cxn modelId="{09BBC0A1-0E30-44D2-9909-5584CD33C20F}" type="presOf" srcId="{1A289F42-D732-498F-A327-4DDEDDA47331}" destId="{ECE1F75D-F734-4E81-8D99-7F29282399AC}" srcOrd="0" destOrd="0" presId="urn:microsoft.com/office/officeart/2005/8/layout/chevron2"/>
    <dgm:cxn modelId="{9A78E270-2D50-4A7A-B59D-7CCE15F42B18}" type="presOf" srcId="{C56FAE5E-F8AB-4E56-A8F1-B18A16B30F40}" destId="{71047013-2511-47C3-8577-B1AA432EE92B}" srcOrd="0" destOrd="0" presId="urn:microsoft.com/office/officeart/2005/8/layout/chevron2"/>
    <dgm:cxn modelId="{12557268-1C6A-4E47-A0C7-9493026DAF5A}" type="presOf" srcId="{5981F3F2-36F4-42BE-8259-C0D71C28D5CF}" destId="{29B941A5-A04A-48FB-9ABF-D5E0627D5D49}" srcOrd="0" destOrd="0" presId="urn:microsoft.com/office/officeart/2005/8/layout/chevron2"/>
    <dgm:cxn modelId="{EDA80ED2-195C-490F-B2D3-AF0F72D1CB9D}" srcId="{11CBB2BF-791E-4F95-B608-88C083F86A74}" destId="{5981F3F2-36F4-42BE-8259-C0D71C28D5CF}" srcOrd="0" destOrd="0" parTransId="{371F6044-D9D1-4F9C-BE95-35D251C5BEC7}" sibTransId="{260BF0A8-7D02-4AAC-9768-466D7DF47C87}"/>
    <dgm:cxn modelId="{7C6D4451-733B-4BC1-BE60-9580EE030F3B}" srcId="{1A289F42-D732-498F-A327-4DDEDDA47331}" destId="{11CBB2BF-791E-4F95-B608-88C083F86A74}" srcOrd="1" destOrd="0" parTransId="{1ADACF1A-B4A8-49C6-B8DA-F3A40B84841E}" sibTransId="{851AE6F4-630D-42C3-9B8B-61E88447A7A6}"/>
    <dgm:cxn modelId="{4F077C57-92B3-42C2-8F0C-793518447457}" type="presParOf" srcId="{ECE1F75D-F734-4E81-8D99-7F29282399AC}" destId="{271414FC-345F-440E-B47C-57C35AB62061}" srcOrd="0" destOrd="0" presId="urn:microsoft.com/office/officeart/2005/8/layout/chevron2"/>
    <dgm:cxn modelId="{EEDB6781-7FED-4288-BF04-34CF178FA7F1}" type="presParOf" srcId="{271414FC-345F-440E-B47C-57C35AB62061}" destId="{71047013-2511-47C3-8577-B1AA432EE92B}" srcOrd="0" destOrd="0" presId="urn:microsoft.com/office/officeart/2005/8/layout/chevron2"/>
    <dgm:cxn modelId="{65C0F4A7-E8C8-45F8-8C1B-C45B1453CFF7}" type="presParOf" srcId="{271414FC-345F-440E-B47C-57C35AB62061}" destId="{CF5528C3-FC17-40E0-B9BA-A8ED720369DA}" srcOrd="1" destOrd="0" presId="urn:microsoft.com/office/officeart/2005/8/layout/chevron2"/>
    <dgm:cxn modelId="{E837FE25-1441-4D89-B8F0-A77485EC373F}" type="presParOf" srcId="{ECE1F75D-F734-4E81-8D99-7F29282399AC}" destId="{1A0CB494-D873-487E-AFFE-33A913066CF8}" srcOrd="1" destOrd="0" presId="urn:microsoft.com/office/officeart/2005/8/layout/chevron2"/>
    <dgm:cxn modelId="{55FC5217-B6AE-4049-B2D5-749A6E1E612F}" type="presParOf" srcId="{ECE1F75D-F734-4E81-8D99-7F29282399AC}" destId="{3338A87B-DB77-4A04-AEF5-727E66F0F65D}" srcOrd="2" destOrd="0" presId="urn:microsoft.com/office/officeart/2005/8/layout/chevron2"/>
    <dgm:cxn modelId="{CC740323-8DDF-42CE-AAC1-388CF8AFEF79}" type="presParOf" srcId="{3338A87B-DB77-4A04-AEF5-727E66F0F65D}" destId="{CD7369B9-7F2C-4ADC-A306-6400EE67FA9C}" srcOrd="0" destOrd="0" presId="urn:microsoft.com/office/officeart/2005/8/layout/chevron2"/>
    <dgm:cxn modelId="{29B8FB7E-305F-4193-8343-34636F66A704}" type="presParOf" srcId="{3338A87B-DB77-4A04-AEF5-727E66F0F65D}" destId="{29B941A5-A04A-48FB-9ABF-D5E0627D5D49}" srcOrd="1" destOrd="0" presId="urn:microsoft.com/office/officeart/2005/8/layout/chevron2"/>
    <dgm:cxn modelId="{D4FB5C45-99C3-43B8-8434-D56A15A7A41A}" type="presParOf" srcId="{ECE1F75D-F734-4E81-8D99-7F29282399AC}" destId="{CC4C7B09-80D3-45AB-B794-4625A0C661D2}" srcOrd="3" destOrd="0" presId="urn:microsoft.com/office/officeart/2005/8/layout/chevron2"/>
    <dgm:cxn modelId="{BC272EFA-C7EF-4D8D-8D30-FC0122E0A061}" type="presParOf" srcId="{ECE1F75D-F734-4E81-8D99-7F29282399AC}" destId="{A36491A6-3236-42B8-8B41-B0C659FC219F}" srcOrd="4" destOrd="0" presId="urn:microsoft.com/office/officeart/2005/8/layout/chevron2"/>
    <dgm:cxn modelId="{9C34FBD1-B789-4EB2-8755-8D1565B786D6}" type="presParOf" srcId="{A36491A6-3236-42B8-8B41-B0C659FC219F}" destId="{DB481DC5-541D-42C1-8ABE-EDB640468276}" srcOrd="0" destOrd="0" presId="urn:microsoft.com/office/officeart/2005/8/layout/chevron2"/>
    <dgm:cxn modelId="{7F31C48A-8BA3-47EF-84BB-F69078483D90}" type="presParOf" srcId="{A36491A6-3236-42B8-8B41-B0C659FC219F}" destId="{0EC9CEF3-19B3-4CF1-86EE-E4BB423A2B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B3287-46DF-4E7C-9631-9EAAF0902D51}">
      <dsp:nvSpPr>
        <dsp:cNvPr id="0" name=""/>
        <dsp:cNvSpPr/>
      </dsp:nvSpPr>
      <dsp:spPr>
        <a:xfrm>
          <a:off x="3380601" y="1424775"/>
          <a:ext cx="1880484" cy="652275"/>
        </a:xfrm>
        <a:custGeom>
          <a:avLst/>
          <a:gdLst/>
          <a:ahLst/>
          <a:cxnLst/>
          <a:rect l="0" t="0" r="0" b="0"/>
          <a:pathLst>
            <a:path>
              <a:moveTo>
                <a:pt x="0" y="0"/>
              </a:moveTo>
              <a:lnTo>
                <a:pt x="0" y="444506"/>
              </a:lnTo>
              <a:lnTo>
                <a:pt x="1880484" y="444506"/>
              </a:lnTo>
              <a:lnTo>
                <a:pt x="1880484" y="652275"/>
              </a:lnTo>
            </a:path>
          </a:pathLst>
        </a:custGeom>
        <a:noFill/>
        <a:ln w="26425"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sp>
    <dsp:sp modelId="{63276CE7-9485-4092-A3FA-136D33EA2549}">
      <dsp:nvSpPr>
        <dsp:cNvPr id="0" name=""/>
        <dsp:cNvSpPr/>
      </dsp:nvSpPr>
      <dsp:spPr>
        <a:xfrm>
          <a:off x="2010013" y="1424775"/>
          <a:ext cx="1370587" cy="652275"/>
        </a:xfrm>
        <a:custGeom>
          <a:avLst/>
          <a:gdLst/>
          <a:ahLst/>
          <a:cxnLst/>
          <a:rect l="0" t="0" r="0" b="0"/>
          <a:pathLst>
            <a:path>
              <a:moveTo>
                <a:pt x="1370587" y="0"/>
              </a:moveTo>
              <a:lnTo>
                <a:pt x="1370587" y="444506"/>
              </a:lnTo>
              <a:lnTo>
                <a:pt x="0" y="444506"/>
              </a:lnTo>
              <a:lnTo>
                <a:pt x="0" y="652275"/>
              </a:lnTo>
            </a:path>
          </a:pathLst>
        </a:custGeom>
        <a:noFill/>
        <a:ln w="26425" cap="flat" cmpd="sng" algn="ctr">
          <a:solidFill>
            <a:schemeClr val="accent1">
              <a:shade val="6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sp>
    <dsp:sp modelId="{40317544-6837-4475-AD66-EBF6BC769534}">
      <dsp:nvSpPr>
        <dsp:cNvPr id="0" name=""/>
        <dsp:cNvSpPr/>
      </dsp:nvSpPr>
      <dsp:spPr>
        <a:xfrm>
          <a:off x="2259210" y="609"/>
          <a:ext cx="2242780" cy="1424165"/>
        </a:xfrm>
        <a:prstGeom prst="rect">
          <a:avLst/>
        </a:prstGeom>
        <a:solidFill>
          <a:srgbClr val="2D875A"/>
        </a:solidFill>
        <a:ln w="26425"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C638A9A0-084C-4AE8-8B6A-33E37A6EC07E}">
      <dsp:nvSpPr>
        <dsp:cNvPr id="0" name=""/>
        <dsp:cNvSpPr/>
      </dsp:nvSpPr>
      <dsp:spPr>
        <a:xfrm>
          <a:off x="2508408" y="237347"/>
          <a:ext cx="2242780" cy="1424165"/>
        </a:xfrm>
        <a:prstGeom prst="rect">
          <a:avLst/>
        </a:prstGeom>
        <a:blipFill dpi="0" rotWithShape="0">
          <a:blip xmlns:r="http://schemas.openxmlformats.org/officeDocument/2006/relationships" r:embed="rId1"/>
          <a:srcRect/>
          <a:stretch>
            <a:fillRect/>
          </a:stretch>
        </a:blipFill>
        <a:ln w="26425" cap="flat" cmpd="sng" algn="ctr">
          <a:solidFill>
            <a:srgbClr val="2E8A5C"/>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508408" y="237347"/>
        <a:ext cx="2242780" cy="1424165"/>
      </dsp:txXfrm>
    </dsp:sp>
    <dsp:sp modelId="{06521133-AAEB-47E7-B896-20CD303DB268}">
      <dsp:nvSpPr>
        <dsp:cNvPr id="0" name=""/>
        <dsp:cNvSpPr/>
      </dsp:nvSpPr>
      <dsp:spPr>
        <a:xfrm>
          <a:off x="378726" y="2077050"/>
          <a:ext cx="3262572" cy="1424165"/>
        </a:xfrm>
        <a:prstGeom prst="rect">
          <a:avLst/>
        </a:prstGeom>
        <a:solidFill>
          <a:schemeClr val="bg2">
            <a:lumMod val="25000"/>
          </a:schemeClr>
        </a:solidFill>
        <a:ln w="26425"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1D37F22A-BB1E-4727-80D1-C165A7CF5178}">
      <dsp:nvSpPr>
        <dsp:cNvPr id="0" name=""/>
        <dsp:cNvSpPr/>
      </dsp:nvSpPr>
      <dsp:spPr>
        <a:xfrm>
          <a:off x="627924" y="2313788"/>
          <a:ext cx="3262572" cy="1424165"/>
        </a:xfrm>
        <a:prstGeom prst="rect">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6425"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27924" y="2313788"/>
        <a:ext cx="3262572" cy="1424165"/>
      </dsp:txXfrm>
    </dsp:sp>
    <dsp:sp modelId="{27A146F5-F029-468B-9B4D-135B85663615}">
      <dsp:nvSpPr>
        <dsp:cNvPr id="0" name=""/>
        <dsp:cNvSpPr/>
      </dsp:nvSpPr>
      <dsp:spPr>
        <a:xfrm>
          <a:off x="4139695" y="2077050"/>
          <a:ext cx="2242780" cy="1424165"/>
        </a:xfrm>
        <a:prstGeom prst="rect">
          <a:avLst/>
        </a:prstGeom>
        <a:solidFill>
          <a:schemeClr val="bg2">
            <a:lumMod val="25000"/>
          </a:schemeClr>
        </a:solidFill>
        <a:ln w="26425"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06EB92A3-F73C-4FC8-A9E4-AAC3D5C281BA}">
      <dsp:nvSpPr>
        <dsp:cNvPr id="0" name=""/>
        <dsp:cNvSpPr/>
      </dsp:nvSpPr>
      <dsp:spPr>
        <a:xfrm>
          <a:off x="4388892" y="2313788"/>
          <a:ext cx="2242780" cy="1424165"/>
        </a:xfrm>
        <a:prstGeom prst="rect">
          <a:avLst/>
        </a:prstGeom>
        <a:blipFill dpi="0" rotWithShape="0">
          <a:blip xmlns:r="http://schemas.openxmlformats.org/officeDocument/2006/relationships" r:embed="rId3"/>
          <a:srcRect/>
          <a:stretch>
            <a:fillRect/>
          </a:stretch>
        </a:blipFill>
        <a:ln w="26425"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88892" y="2313788"/>
        <a:ext cx="2242780" cy="1424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F53F8-22DC-4576-982F-E2B95E5D67A7}">
      <dsp:nvSpPr>
        <dsp:cNvPr id="0" name=""/>
        <dsp:cNvSpPr/>
      </dsp:nvSpPr>
      <dsp:spPr>
        <a:xfrm>
          <a:off x="695" y="1356065"/>
          <a:ext cx="1842011" cy="1448167"/>
        </a:xfrm>
        <a:prstGeom prst="roundRect">
          <a:avLst>
            <a:gd name="adj" fmla="val 10000"/>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55E003-55F0-4F7E-915D-25DDBCC0BA1F}">
      <dsp:nvSpPr>
        <dsp:cNvPr id="0" name=""/>
        <dsp:cNvSpPr/>
      </dsp:nvSpPr>
      <dsp:spPr>
        <a:xfrm>
          <a:off x="33106" y="2224966"/>
          <a:ext cx="2248685" cy="144816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FFFF00"/>
              </a:solidFill>
              <a:latin typeface="+mn-lt"/>
            </a:rPr>
            <a:t>Meter Center Audits</a:t>
          </a:r>
        </a:p>
        <a:p>
          <a:pPr lvl="0" algn="l" defTabSz="622300">
            <a:lnSpc>
              <a:spcPct val="90000"/>
            </a:lnSpc>
            <a:spcBef>
              <a:spcPct val="0"/>
            </a:spcBef>
            <a:spcAft>
              <a:spcPct val="35000"/>
            </a:spcAft>
          </a:pPr>
          <a:endParaRPr lang="en-US" sz="800" b="1" kern="1200" dirty="0">
            <a:solidFill>
              <a:srgbClr val="FFFF00"/>
            </a:solidFill>
            <a:latin typeface="+mn-lt"/>
          </a:endParaRPr>
        </a:p>
        <a:p>
          <a:pPr marL="114300" lvl="1" indent="-114300" algn="l" defTabSz="622300">
            <a:lnSpc>
              <a:spcPct val="90000"/>
            </a:lnSpc>
            <a:spcBef>
              <a:spcPct val="0"/>
            </a:spcBef>
            <a:spcAft>
              <a:spcPct val="15000"/>
            </a:spcAft>
            <a:buChar char="••"/>
          </a:pPr>
          <a:r>
            <a:rPr lang="en-US" sz="1400" b="1" kern="1200" dirty="0" smtClean="0">
              <a:latin typeface="+mn-lt"/>
            </a:rPr>
            <a:t>Every 2 Years</a:t>
          </a:r>
          <a:endParaRPr lang="en-US" sz="1400" b="1" kern="1200" dirty="0">
            <a:latin typeface="+mn-lt"/>
          </a:endParaRPr>
        </a:p>
        <a:p>
          <a:pPr marL="114300" lvl="1" indent="-114300" algn="l" defTabSz="622300">
            <a:lnSpc>
              <a:spcPct val="90000"/>
            </a:lnSpc>
            <a:spcBef>
              <a:spcPct val="0"/>
            </a:spcBef>
            <a:spcAft>
              <a:spcPct val="15000"/>
            </a:spcAft>
            <a:buChar char="••"/>
          </a:pPr>
          <a:r>
            <a:rPr lang="en-US" sz="1400" b="1" kern="1200" dirty="0" smtClean="0">
              <a:latin typeface="+mn-lt"/>
            </a:rPr>
            <a:t>Portable &amp; Stationary Calibration Centers</a:t>
          </a:r>
          <a:endParaRPr lang="en-US" sz="1400" b="1" kern="1200" dirty="0">
            <a:latin typeface="+mn-lt"/>
          </a:endParaRPr>
        </a:p>
      </dsp:txBody>
      <dsp:txXfrm>
        <a:off x="75521" y="2267381"/>
        <a:ext cx="2163855" cy="1363337"/>
      </dsp:txXfrm>
    </dsp:sp>
    <dsp:sp modelId="{8FAE48C0-EC2C-40DF-8B2A-C87A2B67C194}">
      <dsp:nvSpPr>
        <dsp:cNvPr id="0" name=""/>
        <dsp:cNvSpPr/>
      </dsp:nvSpPr>
      <dsp:spPr>
        <a:xfrm>
          <a:off x="1981201" y="1600200"/>
          <a:ext cx="1005170" cy="588998"/>
        </a:xfrm>
        <a:prstGeom prst="leftRightArrowCallou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981201" y="1718000"/>
        <a:ext cx="828471" cy="353398"/>
      </dsp:txXfrm>
    </dsp:sp>
    <dsp:sp modelId="{A2E5D713-4B40-4A38-ABED-5CD06D85EA77}">
      <dsp:nvSpPr>
        <dsp:cNvPr id="0" name=""/>
        <dsp:cNvSpPr/>
      </dsp:nvSpPr>
      <dsp:spPr>
        <a:xfrm>
          <a:off x="3122217" y="1356065"/>
          <a:ext cx="1751935" cy="1448167"/>
        </a:xfrm>
        <a:prstGeom prst="roundRect">
          <a:avLst>
            <a:gd name="adj" fmla="val 10000"/>
          </a:avLst>
        </a:prstGeom>
        <a:blipFill rotWithShape="0">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008D4-87E8-4F72-AC2F-2FEE661E20DE}">
      <dsp:nvSpPr>
        <dsp:cNvPr id="0" name=""/>
        <dsp:cNvSpPr/>
      </dsp:nvSpPr>
      <dsp:spPr>
        <a:xfrm>
          <a:off x="2843040" y="2224966"/>
          <a:ext cx="2781785" cy="144816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FFFF00"/>
              </a:solidFill>
              <a:latin typeface="+mj-lt"/>
            </a:rPr>
            <a:t>Meter Technician Audits</a:t>
          </a:r>
        </a:p>
        <a:p>
          <a:pPr lvl="0" algn="l" defTabSz="622300">
            <a:lnSpc>
              <a:spcPct val="90000"/>
            </a:lnSpc>
            <a:spcBef>
              <a:spcPct val="0"/>
            </a:spcBef>
            <a:spcAft>
              <a:spcPct val="35000"/>
            </a:spcAft>
          </a:pPr>
          <a:endParaRPr lang="en-US" sz="800" b="1" kern="1200" dirty="0">
            <a:solidFill>
              <a:srgbClr val="FFFF00"/>
            </a:solidFill>
            <a:latin typeface="+mj-lt"/>
          </a:endParaRPr>
        </a:p>
        <a:p>
          <a:pPr marL="114300" lvl="1" indent="-114300" algn="l" defTabSz="622300">
            <a:lnSpc>
              <a:spcPct val="90000"/>
            </a:lnSpc>
            <a:spcBef>
              <a:spcPct val="0"/>
            </a:spcBef>
            <a:spcAft>
              <a:spcPct val="15000"/>
            </a:spcAft>
            <a:buChar char="••"/>
          </a:pPr>
          <a:r>
            <a:rPr lang="en-US" sz="1400" b="1" kern="1200" dirty="0" smtClean="0">
              <a:latin typeface="+mj-lt"/>
            </a:rPr>
            <a:t>Every 2 Years</a:t>
          </a:r>
          <a:endParaRPr lang="en-US" sz="1400" b="1" kern="1200" dirty="0">
            <a:latin typeface="+mj-lt"/>
          </a:endParaRPr>
        </a:p>
        <a:p>
          <a:pPr marL="114300" lvl="1" indent="-114300" algn="l" defTabSz="622300">
            <a:lnSpc>
              <a:spcPct val="90000"/>
            </a:lnSpc>
            <a:spcBef>
              <a:spcPct val="0"/>
            </a:spcBef>
            <a:spcAft>
              <a:spcPct val="15000"/>
            </a:spcAft>
            <a:buChar char="••"/>
          </a:pPr>
          <a:r>
            <a:rPr lang="en-US" sz="1400" b="1" kern="1200" dirty="0" smtClean="0">
              <a:latin typeface="+mj-lt"/>
            </a:rPr>
            <a:t>Maintenance/Calibration</a:t>
          </a:r>
          <a:endParaRPr lang="en-US" sz="1400" b="1" kern="1200" dirty="0">
            <a:latin typeface="+mj-lt"/>
          </a:endParaRPr>
        </a:p>
      </dsp:txBody>
      <dsp:txXfrm>
        <a:off x="2885455" y="2267381"/>
        <a:ext cx="2696955" cy="1363337"/>
      </dsp:txXfrm>
    </dsp:sp>
    <dsp:sp modelId="{12D6EB04-58F5-4A2C-854E-4E467B052DBB}">
      <dsp:nvSpPr>
        <dsp:cNvPr id="0" name=""/>
        <dsp:cNvSpPr/>
      </dsp:nvSpPr>
      <dsp:spPr>
        <a:xfrm>
          <a:off x="5334000" y="1600200"/>
          <a:ext cx="742471" cy="588998"/>
        </a:xfrm>
        <a:prstGeom prst="leftArrowCallou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334000" y="1718000"/>
        <a:ext cx="565772" cy="353398"/>
      </dsp:txXfrm>
    </dsp:sp>
    <dsp:sp modelId="{03BEAA03-BBA7-45F3-B153-402E55288380}">
      <dsp:nvSpPr>
        <dsp:cNvPr id="0" name=""/>
        <dsp:cNvSpPr/>
      </dsp:nvSpPr>
      <dsp:spPr>
        <a:xfrm>
          <a:off x="6271523" y="1356065"/>
          <a:ext cx="1857636" cy="1448167"/>
        </a:xfrm>
        <a:prstGeom prst="roundRect">
          <a:avLst>
            <a:gd name="adj" fmla="val 10000"/>
          </a:avLst>
        </a:prstGeom>
        <a:blipFill dpi="0" rotWithShape="0">
          <a:blip xmlns:r="http://schemas.openxmlformats.org/officeDocument/2006/relationships" r:embed="rId3"/>
          <a:srcRect/>
          <a:stretch>
            <a:fillRect l="-460" t="-13386" r="460" b="33636"/>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54B5A-B127-4D8E-9BB3-43FB8557C3A4}">
      <dsp:nvSpPr>
        <dsp:cNvPr id="0" name=""/>
        <dsp:cNvSpPr/>
      </dsp:nvSpPr>
      <dsp:spPr>
        <a:xfrm>
          <a:off x="6186075" y="2224966"/>
          <a:ext cx="2500029" cy="144816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solidFill>
                <a:srgbClr val="FFFF00"/>
              </a:solidFill>
              <a:latin typeface="+mj-lt"/>
            </a:rPr>
            <a:t>Meter Technician Training</a:t>
          </a:r>
        </a:p>
        <a:p>
          <a:pPr lvl="0" algn="l" defTabSz="622300">
            <a:lnSpc>
              <a:spcPct val="90000"/>
            </a:lnSpc>
            <a:spcBef>
              <a:spcPct val="0"/>
            </a:spcBef>
            <a:spcAft>
              <a:spcPct val="35000"/>
            </a:spcAft>
          </a:pPr>
          <a:endParaRPr lang="en-US" sz="800" b="1" kern="1200" dirty="0">
            <a:solidFill>
              <a:srgbClr val="FFFF00"/>
            </a:solidFill>
            <a:latin typeface="+mj-lt"/>
          </a:endParaRPr>
        </a:p>
        <a:p>
          <a:pPr marL="114300" lvl="1" indent="-114300" algn="l" defTabSz="622300">
            <a:lnSpc>
              <a:spcPct val="90000"/>
            </a:lnSpc>
            <a:spcBef>
              <a:spcPct val="0"/>
            </a:spcBef>
            <a:spcAft>
              <a:spcPct val="15000"/>
            </a:spcAft>
            <a:buChar char="••"/>
          </a:pPr>
          <a:r>
            <a:rPr lang="en-US" sz="1400" b="1" kern="1200" dirty="0" smtClean="0">
              <a:latin typeface="+mj-lt"/>
            </a:rPr>
            <a:t>Required Every 5 Years</a:t>
          </a:r>
          <a:endParaRPr lang="en-US" sz="1400" b="1" kern="1200" dirty="0">
            <a:latin typeface="+mj-lt"/>
          </a:endParaRPr>
        </a:p>
        <a:p>
          <a:pPr marL="114300" lvl="1" indent="-114300" algn="l" defTabSz="622300">
            <a:lnSpc>
              <a:spcPct val="90000"/>
            </a:lnSpc>
            <a:spcBef>
              <a:spcPct val="0"/>
            </a:spcBef>
            <a:spcAft>
              <a:spcPct val="15000"/>
            </a:spcAft>
            <a:buChar char="••"/>
          </a:pPr>
          <a:r>
            <a:rPr lang="en-US" sz="1400" b="1" kern="1200" dirty="0" smtClean="0">
              <a:latin typeface="+mj-lt"/>
            </a:rPr>
            <a:t>Manufacturer Supported</a:t>
          </a:r>
          <a:endParaRPr lang="en-US" sz="1400" b="1" kern="1200" dirty="0">
            <a:latin typeface="+mj-lt"/>
          </a:endParaRPr>
        </a:p>
      </dsp:txBody>
      <dsp:txXfrm>
        <a:off x="6228490" y="2267381"/>
        <a:ext cx="2415199" cy="1363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47013-2511-47C3-8577-B1AA432EE92B}">
      <dsp:nvSpPr>
        <dsp:cNvPr id="0" name=""/>
        <dsp:cNvSpPr/>
      </dsp:nvSpPr>
      <dsp:spPr>
        <a:xfrm rot="5400000">
          <a:off x="-167461" y="169019"/>
          <a:ext cx="1116409" cy="78148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rot="-5400000">
        <a:off x="1" y="392300"/>
        <a:ext cx="781486" cy="334923"/>
      </dsp:txXfrm>
    </dsp:sp>
    <dsp:sp modelId="{CF5528C3-FC17-40E0-B9BA-A8ED720369DA}">
      <dsp:nvSpPr>
        <dsp:cNvPr id="0" name=""/>
        <dsp:cNvSpPr/>
      </dsp:nvSpPr>
      <dsp:spPr>
        <a:xfrm rot="5400000">
          <a:off x="4028410" y="-3245365"/>
          <a:ext cx="725666" cy="7219513"/>
        </a:xfrm>
        <a:prstGeom prst="round2SameRect">
          <a:avLst/>
        </a:prstGeom>
        <a:solidFill>
          <a:srgbClr val="FFFF00"/>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solidFill>
                <a:srgbClr val="000066"/>
              </a:solidFill>
              <a:latin typeface="Calibri" pitchFamily="34" charset="0"/>
            </a:rPr>
            <a:t>Performance  &amp; Quality Standards</a:t>
          </a:r>
          <a:endParaRPr lang="en-US" sz="3200" b="1" kern="1200" dirty="0">
            <a:solidFill>
              <a:srgbClr val="000066"/>
            </a:solidFill>
            <a:latin typeface="Calibri" pitchFamily="34" charset="0"/>
          </a:endParaRPr>
        </a:p>
      </dsp:txBody>
      <dsp:txXfrm rot="-5400000">
        <a:off x="781487" y="36982"/>
        <a:ext cx="7184089" cy="654818"/>
      </dsp:txXfrm>
    </dsp:sp>
    <dsp:sp modelId="{CD7369B9-7F2C-4ADC-A306-6400EE67FA9C}">
      <dsp:nvSpPr>
        <dsp:cNvPr id="0" name=""/>
        <dsp:cNvSpPr/>
      </dsp:nvSpPr>
      <dsp:spPr>
        <a:xfrm rot="5400000">
          <a:off x="-167461" y="1082456"/>
          <a:ext cx="1116409" cy="78148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rot="-5400000">
        <a:off x="1" y="1305737"/>
        <a:ext cx="781486" cy="334923"/>
      </dsp:txXfrm>
    </dsp:sp>
    <dsp:sp modelId="{29B941A5-A04A-48FB-9ABF-D5E0627D5D49}">
      <dsp:nvSpPr>
        <dsp:cNvPr id="0" name=""/>
        <dsp:cNvSpPr/>
      </dsp:nvSpPr>
      <dsp:spPr>
        <a:xfrm rot="5400000">
          <a:off x="4028410" y="-2331928"/>
          <a:ext cx="725666" cy="7219513"/>
        </a:xfrm>
        <a:prstGeom prst="round2SameRect">
          <a:avLst/>
        </a:prstGeom>
        <a:solidFill>
          <a:srgbClr val="FFFF00">
            <a:alpha val="90000"/>
          </a:srgb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solidFill>
                <a:srgbClr val="000066"/>
              </a:solidFill>
              <a:latin typeface="Calibri" pitchFamily="34" charset="0"/>
            </a:rPr>
            <a:t>Compliance Auditing of Providers</a:t>
          </a:r>
          <a:endParaRPr lang="en-US" sz="3200" b="1" kern="1200" dirty="0">
            <a:solidFill>
              <a:srgbClr val="000066"/>
            </a:solidFill>
            <a:latin typeface="Calibri" pitchFamily="34" charset="0"/>
          </a:endParaRPr>
        </a:p>
      </dsp:txBody>
      <dsp:txXfrm rot="-5400000">
        <a:off x="781487" y="950419"/>
        <a:ext cx="7184089" cy="654818"/>
      </dsp:txXfrm>
    </dsp:sp>
    <dsp:sp modelId="{DB481DC5-541D-42C1-8ABE-EDB640468276}">
      <dsp:nvSpPr>
        <dsp:cNvPr id="0" name=""/>
        <dsp:cNvSpPr/>
      </dsp:nvSpPr>
      <dsp:spPr>
        <a:xfrm rot="5400000">
          <a:off x="-167461" y="1995893"/>
          <a:ext cx="1116409" cy="78148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rot="-5400000">
        <a:off x="1" y="2219174"/>
        <a:ext cx="781486" cy="334923"/>
      </dsp:txXfrm>
    </dsp:sp>
    <dsp:sp modelId="{0EC9CEF3-19B3-4CF1-86EE-E4BB423A2BFE}">
      <dsp:nvSpPr>
        <dsp:cNvPr id="0" name=""/>
        <dsp:cNvSpPr/>
      </dsp:nvSpPr>
      <dsp:spPr>
        <a:xfrm rot="5400000">
          <a:off x="4028410" y="-1418491"/>
          <a:ext cx="725666" cy="7219513"/>
        </a:xfrm>
        <a:prstGeom prst="round2SameRect">
          <a:avLst/>
        </a:prstGeom>
        <a:solidFill>
          <a:srgbClr val="FFFF00">
            <a:alpha val="90000"/>
          </a:srgb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solidFill>
                <a:srgbClr val="000066"/>
              </a:solidFill>
              <a:latin typeface="Calibri" pitchFamily="34" charset="0"/>
            </a:rPr>
            <a:t>Education, Training, &amp; Development</a:t>
          </a:r>
          <a:endParaRPr lang="en-US" sz="3200" b="1" kern="1200" dirty="0">
            <a:solidFill>
              <a:srgbClr val="000066"/>
            </a:solidFill>
            <a:latin typeface="Calibri" pitchFamily="34" charset="0"/>
          </a:endParaRPr>
        </a:p>
      </dsp:txBody>
      <dsp:txXfrm rot="-5400000">
        <a:off x="781487" y="1863856"/>
        <a:ext cx="7184089" cy="6548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2E50F7E-96A1-4952-9B40-5B193A0C26A2}" type="datetimeFigureOut">
              <a:rPr lang="en-US" smtClean="0"/>
              <a:t>8/2/2017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14992AC-0DB4-4B0C-9617-114B4BF6FFD3}" type="slidenum">
              <a:rPr lang="en-US" smtClean="0"/>
              <a:t>‹#›</a:t>
            </a:fld>
            <a:endParaRPr lang="en-US" dirty="0"/>
          </a:p>
        </p:txBody>
      </p:sp>
    </p:spTree>
    <p:extLst>
      <p:ext uri="{BB962C8B-B14F-4D97-AF65-F5344CB8AC3E}">
        <p14:creationId xmlns:p14="http://schemas.microsoft.com/office/powerpoint/2010/main" val="346744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992AC-0DB4-4B0C-9617-114B4BF6FFD3}" type="slidenum">
              <a:rPr lang="en-US" smtClean="0"/>
              <a:t>1</a:t>
            </a:fld>
            <a:endParaRPr lang="en-US" dirty="0"/>
          </a:p>
        </p:txBody>
      </p:sp>
    </p:spTree>
    <p:extLst>
      <p:ext uri="{BB962C8B-B14F-4D97-AF65-F5344CB8AC3E}">
        <p14:creationId xmlns:p14="http://schemas.microsoft.com/office/powerpoint/2010/main" val="29166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47AE0A3-C632-49F4-8EB3-FF4D7963939F}" type="slidenum">
              <a:rPr lang="en-US" smtClean="0"/>
              <a:pPr>
                <a:defRPr/>
              </a:pPr>
              <a:t>10</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992AC-0DB4-4B0C-9617-114B4BF6FFD3}" type="slidenum">
              <a:rPr lang="en-US" smtClean="0"/>
              <a:t>11</a:t>
            </a:fld>
            <a:endParaRPr lang="en-US" dirty="0"/>
          </a:p>
        </p:txBody>
      </p:sp>
    </p:spTree>
    <p:extLst>
      <p:ext uri="{BB962C8B-B14F-4D97-AF65-F5344CB8AC3E}">
        <p14:creationId xmlns:p14="http://schemas.microsoft.com/office/powerpoint/2010/main" val="2643143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E68ACAC7-B8BC-4865-9D93-E83B023A24DB}"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E68ACAC7-B8BC-4865-9D93-E83B023A24DB}"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CEC420F5-F7C1-401F-9FDD-3E4555119718}" type="slidenum">
              <a:rPr lang="en-US" smtClean="0"/>
              <a:pPr>
                <a:defRPr/>
              </a:pPr>
              <a:t>14</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FEBDE37E-3336-4984-B8A9-00A51CE73876}" type="slidenum">
              <a:rPr lang="en-US" smtClean="0"/>
              <a:pPr>
                <a:defRPr/>
              </a:pPr>
              <a:t>15</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675221DE-EB54-4E07-BC1B-C4CD7C9B3C89}" type="slidenum">
              <a:rPr lang="en-US" smtClean="0"/>
              <a:pPr>
                <a:defRPr/>
              </a:pPr>
              <a:t>16</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17</a:t>
            </a:fld>
            <a:endParaRPr lang="en-US" dirty="0"/>
          </a:p>
        </p:txBody>
      </p:sp>
      <p:sp>
        <p:nvSpPr>
          <p:cNvPr id="5" name="Date Placeholder 4"/>
          <p:cNvSpPr>
            <a:spLocks noGrp="1"/>
          </p:cNvSpPr>
          <p:nvPr>
            <p:ph type="dt" idx="11"/>
          </p:nvPr>
        </p:nvSpPr>
        <p:spPr/>
        <p:txBody>
          <a:bodyPr/>
          <a:lstStyle/>
          <a:p>
            <a:r>
              <a:rPr lang="en-US" dirty="0" smtClean="0"/>
              <a:t>4/26/2012</a:t>
            </a:r>
            <a:endParaRPr lang="en-US" dirty="0"/>
          </a:p>
        </p:txBody>
      </p:sp>
      <p:sp>
        <p:nvSpPr>
          <p:cNvPr id="6" name="Header Placeholder 5"/>
          <p:cNvSpPr>
            <a:spLocks noGrp="1"/>
          </p:cNvSpPr>
          <p:nvPr>
            <p:ph type="hdr" sz="quarter" idx="12"/>
          </p:nvPr>
        </p:nvSpPr>
        <p:spPr/>
        <p:txBody>
          <a:bodyPr/>
          <a:lstStyle/>
          <a:p>
            <a:r>
              <a:rPr lang="en-US" dirty="0" smtClean="0"/>
              <a:t>UNITED DHIA FIELD TECHNICIAN MEETING</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E68ACAC7-B8BC-4865-9D93-E83B023A24DB}" type="slidenum">
              <a:rPr lang="en-US" smtClean="0"/>
              <a:pPr>
                <a:defRPr/>
              </a:pPr>
              <a:t>18</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19</a:t>
            </a:fld>
            <a:endParaRPr lang="en-US" dirty="0"/>
          </a:p>
        </p:txBody>
      </p:sp>
      <p:sp>
        <p:nvSpPr>
          <p:cNvPr id="5" name="Date Placeholder 4"/>
          <p:cNvSpPr>
            <a:spLocks noGrp="1"/>
          </p:cNvSpPr>
          <p:nvPr>
            <p:ph type="dt" idx="11"/>
          </p:nvPr>
        </p:nvSpPr>
        <p:spPr/>
        <p:txBody>
          <a:bodyPr/>
          <a:lstStyle/>
          <a:p>
            <a:r>
              <a:rPr lang="en-US" dirty="0" smtClean="0"/>
              <a:t>4/26/2012</a:t>
            </a:r>
            <a:endParaRPr lang="en-US" dirty="0"/>
          </a:p>
        </p:txBody>
      </p:sp>
      <p:sp>
        <p:nvSpPr>
          <p:cNvPr id="6" name="Header Placeholder 5"/>
          <p:cNvSpPr>
            <a:spLocks noGrp="1"/>
          </p:cNvSpPr>
          <p:nvPr>
            <p:ph type="hdr" sz="quarter" idx="12"/>
          </p:nvPr>
        </p:nvSpPr>
        <p:spPr/>
        <p:txBody>
          <a:bodyPr/>
          <a:lstStyle/>
          <a:p>
            <a:r>
              <a:rPr lang="en-US" dirty="0" smtClean="0"/>
              <a:t>UNITED DHIA FIELD TECHNICIAN MEETING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dirty="0" smtClean="0">
              <a:cs typeface="Arial" pitchFamily="34" charset="0"/>
            </a:endParaRPr>
          </a:p>
        </p:txBody>
      </p:sp>
      <p:sp>
        <p:nvSpPr>
          <p:cNvPr id="45060" name="Slide Number Placeholder 3"/>
          <p:cNvSpPr>
            <a:spLocks noGrp="1"/>
          </p:cNvSpPr>
          <p:nvPr>
            <p:ph type="sldNum" sz="quarter" idx="5"/>
          </p:nvPr>
        </p:nvSpPr>
        <p:spPr>
          <a:noFill/>
        </p:spPr>
        <p:txBody>
          <a:bodyPr/>
          <a:lstStyle/>
          <a:p>
            <a:fld id="{D0C0404D-B292-484A-B886-BCA9C03DB2E1}" type="slidenum">
              <a:rPr lang="en-US" smtClean="0">
                <a:cs typeface="Arial" pitchFamily="34" charset="0"/>
              </a:rPr>
              <a:pPr/>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20</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dirty="0" smtClean="0">
              <a:cs typeface="Arial" pitchFamily="34" charset="0"/>
            </a:endParaRPr>
          </a:p>
        </p:txBody>
      </p:sp>
      <p:sp>
        <p:nvSpPr>
          <p:cNvPr id="47108" name="Slide Number Placeholder 3"/>
          <p:cNvSpPr>
            <a:spLocks noGrp="1"/>
          </p:cNvSpPr>
          <p:nvPr>
            <p:ph type="sldNum" sz="quarter" idx="5"/>
          </p:nvPr>
        </p:nvSpPr>
        <p:spPr>
          <a:noFill/>
        </p:spPr>
        <p:txBody>
          <a:bodyPr/>
          <a:lstStyle/>
          <a:p>
            <a:fld id="{3BDF9C94-C724-4454-BD42-BD65E06F09AF}" type="slidenum">
              <a:rPr lang="en-US" smtClean="0">
                <a:cs typeface="Arial" pitchFamily="34" charset="0"/>
              </a:rPr>
              <a:pPr/>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dirty="0" smtClean="0">
              <a:cs typeface="Arial" pitchFamily="34" charset="0"/>
            </a:endParaRPr>
          </a:p>
        </p:txBody>
      </p:sp>
      <p:sp>
        <p:nvSpPr>
          <p:cNvPr id="47108" name="Slide Number Placeholder 3"/>
          <p:cNvSpPr>
            <a:spLocks noGrp="1"/>
          </p:cNvSpPr>
          <p:nvPr>
            <p:ph type="sldNum" sz="quarter" idx="5"/>
          </p:nvPr>
        </p:nvSpPr>
        <p:spPr>
          <a:noFill/>
        </p:spPr>
        <p:txBody>
          <a:bodyPr/>
          <a:lstStyle/>
          <a:p>
            <a:fld id="{3BDF9C94-C724-4454-BD42-BD65E06F09AF}" type="slidenum">
              <a:rPr lang="en-US" smtClean="0">
                <a:cs typeface="Arial" pitchFamily="34" charset="0"/>
              </a:rPr>
              <a:pPr/>
              <a:t>22</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smtClean="0">
              <a:cs typeface="Arial" pitchFamily="34" charset="0"/>
            </a:endParaRPr>
          </a:p>
        </p:txBody>
      </p:sp>
      <p:sp>
        <p:nvSpPr>
          <p:cNvPr id="48132" name="Slide Number Placeholder 3"/>
          <p:cNvSpPr>
            <a:spLocks noGrp="1"/>
          </p:cNvSpPr>
          <p:nvPr>
            <p:ph type="sldNum" sz="quarter" idx="5"/>
          </p:nvPr>
        </p:nvSpPr>
        <p:spPr>
          <a:noFill/>
        </p:spPr>
        <p:txBody>
          <a:bodyPr/>
          <a:lstStyle/>
          <a:p>
            <a:fld id="{3A59483B-540A-4EA5-9C40-2B529E2F9D2F}" type="slidenum">
              <a:rPr lang="en-US" smtClean="0">
                <a:cs typeface="Arial" pitchFamily="34" charset="0"/>
              </a:rPr>
              <a:pPr/>
              <a:t>23</a:t>
            </a:fld>
            <a:endParaRPr lang="en-US" dirty="0"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smtClean="0">
              <a:cs typeface="Arial" pitchFamily="34" charset="0"/>
            </a:endParaRPr>
          </a:p>
        </p:txBody>
      </p:sp>
      <p:sp>
        <p:nvSpPr>
          <p:cNvPr id="49156" name="Slide Number Placeholder 3"/>
          <p:cNvSpPr>
            <a:spLocks noGrp="1"/>
          </p:cNvSpPr>
          <p:nvPr>
            <p:ph type="sldNum" sz="quarter" idx="5"/>
          </p:nvPr>
        </p:nvSpPr>
        <p:spPr>
          <a:noFill/>
        </p:spPr>
        <p:txBody>
          <a:bodyPr/>
          <a:lstStyle/>
          <a:p>
            <a:fld id="{21F0E93E-D939-4A1A-8BF5-102FB2A3129A}" type="slidenum">
              <a:rPr lang="en-US" smtClean="0">
                <a:cs typeface="Arial" pitchFamily="34" charset="0"/>
              </a:rPr>
              <a:pPr/>
              <a:t>24</a:t>
            </a:fld>
            <a:endParaRPr lang="en-US" dirty="0"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smtClean="0">
              <a:cs typeface="Arial" pitchFamily="34" charset="0"/>
            </a:endParaRPr>
          </a:p>
        </p:txBody>
      </p:sp>
      <p:sp>
        <p:nvSpPr>
          <p:cNvPr id="50180" name="Slide Number Placeholder 3"/>
          <p:cNvSpPr>
            <a:spLocks noGrp="1"/>
          </p:cNvSpPr>
          <p:nvPr>
            <p:ph type="sldNum" sz="quarter" idx="5"/>
          </p:nvPr>
        </p:nvSpPr>
        <p:spPr>
          <a:noFill/>
        </p:spPr>
        <p:txBody>
          <a:bodyPr/>
          <a:lstStyle/>
          <a:p>
            <a:fld id="{CF1AA7A5-9C92-4D2C-92EE-238B6B1A4C12}" type="slidenum">
              <a:rPr lang="en-US" smtClean="0">
                <a:cs typeface="Arial" pitchFamily="34" charset="0"/>
              </a:rPr>
              <a:pPr/>
              <a:t>25</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smtClean="0">
              <a:cs typeface="Arial" pitchFamily="34" charset="0"/>
            </a:endParaRPr>
          </a:p>
        </p:txBody>
      </p:sp>
      <p:sp>
        <p:nvSpPr>
          <p:cNvPr id="51204" name="Slide Number Placeholder 3"/>
          <p:cNvSpPr>
            <a:spLocks noGrp="1"/>
          </p:cNvSpPr>
          <p:nvPr>
            <p:ph type="sldNum" sz="quarter" idx="5"/>
          </p:nvPr>
        </p:nvSpPr>
        <p:spPr>
          <a:noFill/>
        </p:spPr>
        <p:txBody>
          <a:bodyPr/>
          <a:lstStyle/>
          <a:p>
            <a:fld id="{713FFF32-443D-4322-8ACA-F0E4A3824E66}" type="slidenum">
              <a:rPr lang="en-US" smtClean="0">
                <a:cs typeface="Arial" pitchFamily="34" charset="0"/>
              </a:rPr>
              <a:pPr/>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27</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smtClean="0">
              <a:cs typeface="Arial" pitchFamily="34" charset="0"/>
            </a:endParaRPr>
          </a:p>
        </p:txBody>
      </p:sp>
      <p:sp>
        <p:nvSpPr>
          <p:cNvPr id="53252" name="Slide Number Placeholder 3"/>
          <p:cNvSpPr>
            <a:spLocks noGrp="1"/>
          </p:cNvSpPr>
          <p:nvPr>
            <p:ph type="sldNum" sz="quarter" idx="5"/>
          </p:nvPr>
        </p:nvSpPr>
        <p:spPr>
          <a:noFill/>
        </p:spPr>
        <p:txBody>
          <a:bodyPr/>
          <a:lstStyle/>
          <a:p>
            <a:fld id="{76891C1B-B665-4783-A13D-3D195493BA68}" type="slidenum">
              <a:rPr lang="en-US" smtClean="0">
                <a:cs typeface="Arial" pitchFamily="34" charset="0"/>
              </a:rPr>
              <a:pPr/>
              <a:t>28</a:t>
            </a:fld>
            <a:endParaRPr lang="en-US" dirty="0"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29</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0DAFDB-E3B4-4838-AE24-7D849EEE6BB0}" type="slidenum">
              <a:rPr lang="en-US" smtClean="0"/>
              <a:pPr/>
              <a:t>3</a:t>
            </a:fld>
            <a:endParaRPr lang="en-US" dirty="0"/>
          </a:p>
        </p:txBody>
      </p:sp>
      <p:sp>
        <p:nvSpPr>
          <p:cNvPr id="5" name="Date Placeholder 4"/>
          <p:cNvSpPr>
            <a:spLocks noGrp="1"/>
          </p:cNvSpPr>
          <p:nvPr>
            <p:ph type="dt" idx="11"/>
          </p:nvPr>
        </p:nvSpPr>
        <p:spPr/>
        <p:txBody>
          <a:bodyPr/>
          <a:lstStyle/>
          <a:p>
            <a:r>
              <a:rPr lang="en-US" dirty="0" smtClean="0"/>
              <a:t>4/26/2012</a:t>
            </a:r>
            <a:endParaRPr lang="en-US" dirty="0"/>
          </a:p>
        </p:txBody>
      </p:sp>
      <p:sp>
        <p:nvSpPr>
          <p:cNvPr id="6" name="Header Placeholder 5"/>
          <p:cNvSpPr>
            <a:spLocks noGrp="1"/>
          </p:cNvSpPr>
          <p:nvPr>
            <p:ph type="hdr" sz="quarter" idx="12"/>
          </p:nvPr>
        </p:nvSpPr>
        <p:spPr/>
        <p:txBody>
          <a:bodyPr/>
          <a:lstStyle/>
          <a:p>
            <a:r>
              <a:rPr lang="en-US" dirty="0" smtClean="0"/>
              <a:t>UNITED DHIA FIELD TECHNICIAN MEETING</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dirty="0" smtClean="0">
              <a:cs typeface="Arial" pitchFamily="34" charset="0"/>
            </a:endParaRPr>
          </a:p>
        </p:txBody>
      </p:sp>
      <p:sp>
        <p:nvSpPr>
          <p:cNvPr id="55300" name="Slide Number Placeholder 3"/>
          <p:cNvSpPr>
            <a:spLocks noGrp="1"/>
          </p:cNvSpPr>
          <p:nvPr>
            <p:ph type="sldNum" sz="quarter" idx="5"/>
          </p:nvPr>
        </p:nvSpPr>
        <p:spPr>
          <a:noFill/>
        </p:spPr>
        <p:txBody>
          <a:bodyPr/>
          <a:lstStyle/>
          <a:p>
            <a:fld id="{73400D21-2B23-4886-B03C-57FEB1A2893F}" type="slidenum">
              <a:rPr lang="en-US" smtClean="0">
                <a:cs typeface="Arial" pitchFamily="34" charset="0"/>
              </a:rPr>
              <a:pPr/>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smtClean="0">
              <a:cs typeface="Arial" pitchFamily="34" charset="0"/>
            </a:endParaRPr>
          </a:p>
        </p:txBody>
      </p:sp>
      <p:sp>
        <p:nvSpPr>
          <p:cNvPr id="56324" name="Slide Number Placeholder 3"/>
          <p:cNvSpPr>
            <a:spLocks noGrp="1"/>
          </p:cNvSpPr>
          <p:nvPr>
            <p:ph type="sldNum" sz="quarter" idx="5"/>
          </p:nvPr>
        </p:nvSpPr>
        <p:spPr>
          <a:noFill/>
        </p:spPr>
        <p:txBody>
          <a:bodyPr/>
          <a:lstStyle/>
          <a:p>
            <a:fld id="{5A888617-C14F-4C2A-838C-75B8B44BF05C}" type="slidenum">
              <a:rPr lang="en-US" smtClean="0">
                <a:cs typeface="Arial" pitchFamily="34" charset="0"/>
              </a:rPr>
              <a:pPr/>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smtClean="0">
              <a:cs typeface="Arial" pitchFamily="34" charset="0"/>
            </a:endParaRPr>
          </a:p>
        </p:txBody>
      </p:sp>
      <p:sp>
        <p:nvSpPr>
          <p:cNvPr id="56324" name="Slide Number Placeholder 3"/>
          <p:cNvSpPr>
            <a:spLocks noGrp="1"/>
          </p:cNvSpPr>
          <p:nvPr>
            <p:ph type="sldNum" sz="quarter" idx="5"/>
          </p:nvPr>
        </p:nvSpPr>
        <p:spPr>
          <a:noFill/>
        </p:spPr>
        <p:txBody>
          <a:bodyPr/>
          <a:lstStyle/>
          <a:p>
            <a:fld id="{5A888617-C14F-4C2A-838C-75B8B44BF05C}" type="slidenum">
              <a:rPr lang="en-US" smtClean="0">
                <a:cs typeface="Arial" pitchFamily="34" charset="0"/>
              </a:rPr>
              <a:pPr/>
              <a:t>33</a:t>
            </a:fld>
            <a:endParaRPr lang="en-US" dirty="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smtClean="0">
              <a:cs typeface="Arial" pitchFamily="34" charset="0"/>
            </a:endParaRPr>
          </a:p>
        </p:txBody>
      </p:sp>
      <p:sp>
        <p:nvSpPr>
          <p:cNvPr id="57348" name="Slide Number Placeholder 3"/>
          <p:cNvSpPr>
            <a:spLocks noGrp="1"/>
          </p:cNvSpPr>
          <p:nvPr>
            <p:ph type="sldNum" sz="quarter" idx="5"/>
          </p:nvPr>
        </p:nvSpPr>
        <p:spPr>
          <a:noFill/>
        </p:spPr>
        <p:txBody>
          <a:bodyPr/>
          <a:lstStyle/>
          <a:p>
            <a:fld id="{DF038800-5344-4687-875A-25C5AB2EE11F}" type="slidenum">
              <a:rPr lang="en-US" smtClean="0">
                <a:cs typeface="Arial" pitchFamily="34" charset="0"/>
              </a:rPr>
              <a:pPr/>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35</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dirty="0" smtClean="0">
              <a:cs typeface="Arial" pitchFamily="34" charset="0"/>
            </a:endParaRPr>
          </a:p>
        </p:txBody>
      </p:sp>
      <p:sp>
        <p:nvSpPr>
          <p:cNvPr id="59396" name="Slide Number Placeholder 3"/>
          <p:cNvSpPr>
            <a:spLocks noGrp="1"/>
          </p:cNvSpPr>
          <p:nvPr>
            <p:ph type="sldNum" sz="quarter" idx="5"/>
          </p:nvPr>
        </p:nvSpPr>
        <p:spPr>
          <a:noFill/>
        </p:spPr>
        <p:txBody>
          <a:bodyPr/>
          <a:lstStyle/>
          <a:p>
            <a:fld id="{E573C48D-9B44-4D9D-AF00-C23C43A2DE94}" type="slidenum">
              <a:rPr lang="en-US" smtClean="0">
                <a:cs typeface="Arial" pitchFamily="34" charset="0"/>
              </a:rPr>
              <a:pPr/>
              <a:t>36</a:t>
            </a:fld>
            <a:endParaRPr lang="en-US" dirty="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smtClean="0">
              <a:cs typeface="Arial" pitchFamily="34" charset="0"/>
            </a:endParaRPr>
          </a:p>
        </p:txBody>
      </p:sp>
      <p:sp>
        <p:nvSpPr>
          <p:cNvPr id="60420" name="Slide Number Placeholder 3"/>
          <p:cNvSpPr>
            <a:spLocks noGrp="1"/>
          </p:cNvSpPr>
          <p:nvPr>
            <p:ph type="sldNum" sz="quarter" idx="5"/>
          </p:nvPr>
        </p:nvSpPr>
        <p:spPr>
          <a:noFill/>
        </p:spPr>
        <p:txBody>
          <a:bodyPr/>
          <a:lstStyle/>
          <a:p>
            <a:fld id="{9C9321DF-208E-4CC1-B41F-A5FE5E2CEA24}" type="slidenum">
              <a:rPr lang="en-US" smtClean="0">
                <a:cs typeface="Arial" pitchFamily="34" charset="0"/>
              </a:rPr>
              <a:pPr/>
              <a:t>37</a:t>
            </a:fld>
            <a:endParaRPr lang="en-US" dirty="0" smtClean="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cs typeface="Arial" pitchFamily="34" charset="0"/>
            </a:endParaRPr>
          </a:p>
        </p:txBody>
      </p:sp>
      <p:sp>
        <p:nvSpPr>
          <p:cNvPr id="61444" name="Slide Number Placeholder 3"/>
          <p:cNvSpPr>
            <a:spLocks noGrp="1"/>
          </p:cNvSpPr>
          <p:nvPr>
            <p:ph type="sldNum" sz="quarter" idx="5"/>
          </p:nvPr>
        </p:nvSpPr>
        <p:spPr>
          <a:noFill/>
        </p:spPr>
        <p:txBody>
          <a:bodyPr/>
          <a:lstStyle/>
          <a:p>
            <a:fld id="{5ED1330A-6846-4067-8C71-5C87571BA00E}" type="slidenum">
              <a:rPr lang="en-US" smtClean="0">
                <a:cs typeface="Arial" pitchFamily="34" charset="0"/>
              </a:rPr>
              <a:pPr/>
              <a:t>38</a:t>
            </a:fld>
            <a:endParaRPr lang="en-US" dirty="0" smtClean="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cs typeface="Arial" pitchFamily="34" charset="0"/>
            </a:endParaRPr>
          </a:p>
        </p:txBody>
      </p:sp>
      <p:sp>
        <p:nvSpPr>
          <p:cNvPr id="61444" name="Slide Number Placeholder 3"/>
          <p:cNvSpPr>
            <a:spLocks noGrp="1"/>
          </p:cNvSpPr>
          <p:nvPr>
            <p:ph type="sldNum" sz="quarter" idx="5"/>
          </p:nvPr>
        </p:nvSpPr>
        <p:spPr>
          <a:noFill/>
        </p:spPr>
        <p:txBody>
          <a:bodyPr/>
          <a:lstStyle/>
          <a:p>
            <a:fld id="{5ED1330A-6846-4067-8C71-5C87571BA00E}" type="slidenum">
              <a:rPr lang="en-US" smtClean="0">
                <a:cs typeface="Arial" pitchFamily="34" charset="0"/>
              </a:rPr>
              <a:pPr/>
              <a:t>39</a:t>
            </a:fld>
            <a:endParaRPr lang="en-US" dirty="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992AC-0DB4-4B0C-9617-114B4BF6FFD3}" type="slidenum">
              <a:rPr lang="en-US" smtClean="0"/>
              <a:t>4</a:t>
            </a:fld>
            <a:endParaRPr lang="en-US" dirty="0"/>
          </a:p>
        </p:txBody>
      </p:sp>
    </p:spTree>
    <p:extLst>
      <p:ext uri="{BB962C8B-B14F-4D97-AF65-F5344CB8AC3E}">
        <p14:creationId xmlns:p14="http://schemas.microsoft.com/office/powerpoint/2010/main" val="2643143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cs typeface="Arial" pitchFamily="34" charset="0"/>
            </a:endParaRPr>
          </a:p>
        </p:txBody>
      </p:sp>
      <p:sp>
        <p:nvSpPr>
          <p:cNvPr id="62468" name="Slide Number Placeholder 3"/>
          <p:cNvSpPr>
            <a:spLocks noGrp="1"/>
          </p:cNvSpPr>
          <p:nvPr>
            <p:ph type="sldNum" sz="quarter" idx="5"/>
          </p:nvPr>
        </p:nvSpPr>
        <p:spPr>
          <a:noFill/>
        </p:spPr>
        <p:txBody>
          <a:bodyPr/>
          <a:lstStyle/>
          <a:p>
            <a:fld id="{29680999-EE44-4D74-AA76-65A4CB09330F}" type="slidenum">
              <a:rPr lang="en-US" smtClean="0">
                <a:cs typeface="Arial" pitchFamily="34" charset="0"/>
              </a:rPr>
              <a:pPr/>
              <a:t>40</a:t>
            </a:fld>
            <a:endParaRPr lang="en-US" dirty="0" smtClean="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dirty="0" smtClean="0">
              <a:cs typeface="Arial" pitchFamily="34" charset="0"/>
            </a:endParaRPr>
          </a:p>
        </p:txBody>
      </p:sp>
      <p:sp>
        <p:nvSpPr>
          <p:cNvPr id="63492" name="Slide Number Placeholder 3"/>
          <p:cNvSpPr>
            <a:spLocks noGrp="1"/>
          </p:cNvSpPr>
          <p:nvPr>
            <p:ph type="sldNum" sz="quarter" idx="5"/>
          </p:nvPr>
        </p:nvSpPr>
        <p:spPr>
          <a:noFill/>
        </p:spPr>
        <p:txBody>
          <a:bodyPr/>
          <a:lstStyle/>
          <a:p>
            <a:fld id="{E1F99147-B81E-4B06-B182-F80A1BE7F14F}" type="slidenum">
              <a:rPr lang="en-US" smtClean="0">
                <a:cs typeface="Arial" pitchFamily="34" charset="0"/>
              </a:rPr>
              <a:pPr/>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dirty="0" smtClean="0">
              <a:cs typeface="Arial" pitchFamily="34" charset="0"/>
            </a:endParaRPr>
          </a:p>
        </p:txBody>
      </p:sp>
      <p:sp>
        <p:nvSpPr>
          <p:cNvPr id="64516" name="Slide Number Placeholder 3"/>
          <p:cNvSpPr>
            <a:spLocks noGrp="1"/>
          </p:cNvSpPr>
          <p:nvPr>
            <p:ph type="sldNum" sz="quarter" idx="5"/>
          </p:nvPr>
        </p:nvSpPr>
        <p:spPr>
          <a:noFill/>
        </p:spPr>
        <p:txBody>
          <a:bodyPr/>
          <a:lstStyle/>
          <a:p>
            <a:fld id="{988F6BC9-D343-48EE-8D6B-5AC9B100B6CB}" type="slidenum">
              <a:rPr lang="en-US" smtClean="0">
                <a:cs typeface="Arial" pitchFamily="34" charset="0"/>
              </a:rPr>
              <a:pPr/>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cs typeface="Arial" pitchFamily="34" charset="0"/>
            </a:endParaRPr>
          </a:p>
        </p:txBody>
      </p:sp>
      <p:sp>
        <p:nvSpPr>
          <p:cNvPr id="65540" name="Slide Number Placeholder 3"/>
          <p:cNvSpPr>
            <a:spLocks noGrp="1"/>
          </p:cNvSpPr>
          <p:nvPr>
            <p:ph type="sldNum" sz="quarter" idx="5"/>
          </p:nvPr>
        </p:nvSpPr>
        <p:spPr>
          <a:noFill/>
        </p:spPr>
        <p:txBody>
          <a:bodyPr/>
          <a:lstStyle/>
          <a:p>
            <a:fld id="{5E8C6B80-C03D-4E8D-BB49-CD0A0122DB07}" type="slidenum">
              <a:rPr lang="en-US" smtClean="0">
                <a:cs typeface="Arial" pitchFamily="34" charset="0"/>
              </a:rPr>
              <a:pPr/>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dirty="0" smtClean="0">
              <a:cs typeface="Arial" pitchFamily="34" charset="0"/>
            </a:endParaRPr>
          </a:p>
        </p:txBody>
      </p:sp>
      <p:sp>
        <p:nvSpPr>
          <p:cNvPr id="66564" name="Slide Number Placeholder 3"/>
          <p:cNvSpPr>
            <a:spLocks noGrp="1"/>
          </p:cNvSpPr>
          <p:nvPr>
            <p:ph type="sldNum" sz="quarter" idx="5"/>
          </p:nvPr>
        </p:nvSpPr>
        <p:spPr>
          <a:noFill/>
        </p:spPr>
        <p:txBody>
          <a:bodyPr/>
          <a:lstStyle/>
          <a:p>
            <a:fld id="{F8AC2F2B-0FFF-4795-83EC-948941B68B0C}" type="slidenum">
              <a:rPr lang="en-US" smtClean="0">
                <a:cs typeface="Arial" pitchFamily="34" charset="0"/>
              </a:rPr>
              <a:pPr/>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45</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dirty="0" smtClean="0">
              <a:cs typeface="Arial" pitchFamily="34" charset="0"/>
            </a:endParaRPr>
          </a:p>
        </p:txBody>
      </p:sp>
      <p:sp>
        <p:nvSpPr>
          <p:cNvPr id="68612" name="Slide Number Placeholder 3"/>
          <p:cNvSpPr>
            <a:spLocks noGrp="1"/>
          </p:cNvSpPr>
          <p:nvPr>
            <p:ph type="sldNum" sz="quarter" idx="5"/>
          </p:nvPr>
        </p:nvSpPr>
        <p:spPr>
          <a:noFill/>
        </p:spPr>
        <p:txBody>
          <a:bodyPr/>
          <a:lstStyle/>
          <a:p>
            <a:fld id="{76A730EE-B9F6-4008-92D2-28BBE3CF0255}" type="slidenum">
              <a:rPr lang="en-US" smtClean="0">
                <a:cs typeface="Arial" pitchFamily="34" charset="0"/>
              </a:rPr>
              <a:pPr/>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5</a:t>
            </a:fld>
            <a:endParaRPr lang="en-US" dirty="0"/>
          </a:p>
        </p:txBody>
      </p:sp>
      <p:sp>
        <p:nvSpPr>
          <p:cNvPr id="5" name="Date Placeholder 4"/>
          <p:cNvSpPr>
            <a:spLocks noGrp="1"/>
          </p:cNvSpPr>
          <p:nvPr>
            <p:ph type="dt" idx="11"/>
          </p:nvPr>
        </p:nvSpPr>
        <p:spPr/>
        <p:txBody>
          <a:bodyPr/>
          <a:lstStyle/>
          <a:p>
            <a:fld id="{31E66B45-EC94-46C6-8E6B-51EDAACE67D5}" type="datetime5">
              <a:rPr lang="en-US" smtClean="0"/>
              <a:pPr/>
              <a:t>2-Aug-17</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dirty="0" smtClean="0">
              <a:cs typeface="Arial" pitchFamily="34" charset="0"/>
            </a:endParaRPr>
          </a:p>
        </p:txBody>
      </p:sp>
      <p:sp>
        <p:nvSpPr>
          <p:cNvPr id="69636" name="Slide Number Placeholder 3"/>
          <p:cNvSpPr>
            <a:spLocks noGrp="1"/>
          </p:cNvSpPr>
          <p:nvPr>
            <p:ph type="sldNum" sz="quarter" idx="5"/>
          </p:nvPr>
        </p:nvSpPr>
        <p:spPr>
          <a:noFill/>
        </p:spPr>
        <p:txBody>
          <a:bodyPr/>
          <a:lstStyle/>
          <a:p>
            <a:fld id="{62A0A4EE-5319-4762-8827-4B52B049411F}" type="slidenum">
              <a:rPr lang="en-US" smtClean="0">
                <a:cs typeface="Arial" pitchFamily="34" charset="0"/>
              </a:rPr>
              <a:pPr/>
              <a:t>50</a:t>
            </a:fld>
            <a:endParaRPr lang="en-US" dirty="0" smtClean="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dirty="0" smtClean="0">
              <a:cs typeface="Arial" pitchFamily="34" charset="0"/>
            </a:endParaRPr>
          </a:p>
        </p:txBody>
      </p:sp>
      <p:sp>
        <p:nvSpPr>
          <p:cNvPr id="70660" name="Slide Number Placeholder 3"/>
          <p:cNvSpPr>
            <a:spLocks noGrp="1"/>
          </p:cNvSpPr>
          <p:nvPr>
            <p:ph type="sldNum" sz="quarter" idx="5"/>
          </p:nvPr>
        </p:nvSpPr>
        <p:spPr>
          <a:noFill/>
        </p:spPr>
        <p:txBody>
          <a:bodyPr/>
          <a:lstStyle/>
          <a:p>
            <a:fld id="{BC76491C-64FB-4239-AD39-6386AD0F9198}" type="slidenum">
              <a:rPr lang="en-US" smtClean="0">
                <a:cs typeface="Arial" pitchFamily="34" charset="0"/>
              </a:rPr>
              <a:pPr/>
              <a:t>51</a:t>
            </a:fld>
            <a:endParaRPr lang="en-US" dirty="0" smtClean="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cs typeface="Arial" pitchFamily="34" charset="0"/>
            </a:endParaRPr>
          </a:p>
        </p:txBody>
      </p:sp>
      <p:sp>
        <p:nvSpPr>
          <p:cNvPr id="71684" name="Slide Number Placeholder 3"/>
          <p:cNvSpPr>
            <a:spLocks noGrp="1"/>
          </p:cNvSpPr>
          <p:nvPr>
            <p:ph type="sldNum" sz="quarter" idx="5"/>
          </p:nvPr>
        </p:nvSpPr>
        <p:spPr>
          <a:noFill/>
        </p:spPr>
        <p:txBody>
          <a:bodyPr/>
          <a:lstStyle/>
          <a:p>
            <a:fld id="{8DFF6B8F-94E9-4F9B-AC80-1E20735811C8}" type="slidenum">
              <a:rPr lang="en-US" smtClean="0">
                <a:cs typeface="Arial" pitchFamily="34" charset="0"/>
              </a:rPr>
              <a:pPr/>
              <a:t>52</a:t>
            </a:fld>
            <a:endParaRPr lang="en-US" dirty="0" smtClean="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cs typeface="Arial" pitchFamily="34" charset="0"/>
            </a:endParaRPr>
          </a:p>
        </p:txBody>
      </p:sp>
      <p:sp>
        <p:nvSpPr>
          <p:cNvPr id="72708" name="Slide Number Placeholder 3"/>
          <p:cNvSpPr>
            <a:spLocks noGrp="1"/>
          </p:cNvSpPr>
          <p:nvPr>
            <p:ph type="sldNum" sz="quarter" idx="5"/>
          </p:nvPr>
        </p:nvSpPr>
        <p:spPr>
          <a:noFill/>
        </p:spPr>
        <p:txBody>
          <a:bodyPr/>
          <a:lstStyle/>
          <a:p>
            <a:fld id="{1BAD2ECA-44CF-4370-8B52-40A3FA4B7C82}" type="slidenum">
              <a:rPr lang="en-US" smtClean="0">
                <a:cs typeface="Arial" pitchFamily="34" charset="0"/>
              </a:rPr>
              <a:pPr/>
              <a:t>53</a:t>
            </a:fld>
            <a:endParaRPr lang="en-US" dirty="0" smtClean="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cs typeface="Arial" pitchFamily="34" charset="0"/>
            </a:endParaRPr>
          </a:p>
        </p:txBody>
      </p:sp>
      <p:sp>
        <p:nvSpPr>
          <p:cNvPr id="72708" name="Slide Number Placeholder 3"/>
          <p:cNvSpPr>
            <a:spLocks noGrp="1"/>
          </p:cNvSpPr>
          <p:nvPr>
            <p:ph type="sldNum" sz="quarter" idx="5"/>
          </p:nvPr>
        </p:nvSpPr>
        <p:spPr>
          <a:noFill/>
        </p:spPr>
        <p:txBody>
          <a:bodyPr/>
          <a:lstStyle/>
          <a:p>
            <a:fld id="{1BAD2ECA-44CF-4370-8B52-40A3FA4B7C82}" type="slidenum">
              <a:rPr lang="en-US" smtClean="0">
                <a:cs typeface="Arial" pitchFamily="34" charset="0"/>
              </a:rPr>
              <a:pPr/>
              <a:t>54</a:t>
            </a:fld>
            <a:endParaRPr lang="en-US" dirty="0" smtClean="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BEF34-46DB-442A-8F21-C06A07EBE628}" type="slidenum">
              <a:rPr lang="en-US" smtClean="0"/>
              <a:pPr/>
              <a:t>55</a:t>
            </a:fld>
            <a:endParaRPr lang="en-US" dirty="0"/>
          </a:p>
        </p:txBody>
      </p:sp>
      <p:sp>
        <p:nvSpPr>
          <p:cNvPr id="5" name="Date Placeholder 4"/>
          <p:cNvSpPr>
            <a:spLocks noGrp="1"/>
          </p:cNvSpPr>
          <p:nvPr>
            <p:ph type="dt" idx="11"/>
          </p:nvPr>
        </p:nvSpPr>
        <p:spPr/>
        <p:txBody>
          <a:bodyPr/>
          <a:lstStyle/>
          <a:p>
            <a:fld id="{B63EB35A-D369-4030-98CF-46CA6AE20BE0}" type="datetime5">
              <a:rPr lang="en-US" smtClean="0"/>
              <a:pPr/>
              <a:t>2-Aug-17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CEC420F5-F7C1-401F-9FDD-3E4555119718}" type="slidenum">
              <a:rPr lang="en-US" smtClean="0"/>
              <a:pPr>
                <a:defRPr/>
              </a:pPr>
              <a:t>6</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F5A5A71C-9354-46D0-B3F4-D4195DD06DAD}" type="slidenum">
              <a:rPr lang="en-US" smtClean="0"/>
              <a:pPr>
                <a:defRPr/>
              </a:pPr>
              <a:t>7</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0DAFDB-E3B4-4838-AE24-7D849EEE6BB0}" type="slidenum">
              <a:rPr lang="en-US" smtClean="0"/>
              <a:pPr/>
              <a:t>8</a:t>
            </a:fld>
            <a:endParaRPr lang="en-US" dirty="0"/>
          </a:p>
        </p:txBody>
      </p:sp>
      <p:sp>
        <p:nvSpPr>
          <p:cNvPr id="5" name="Date Placeholder 4"/>
          <p:cNvSpPr>
            <a:spLocks noGrp="1"/>
          </p:cNvSpPr>
          <p:nvPr>
            <p:ph type="dt" idx="11"/>
          </p:nvPr>
        </p:nvSpPr>
        <p:spPr/>
        <p:txBody>
          <a:bodyPr/>
          <a:lstStyle/>
          <a:p>
            <a:r>
              <a:rPr lang="en-US" dirty="0" smtClean="0"/>
              <a:t>4/26/2012</a:t>
            </a:r>
            <a:endParaRPr lang="en-US" dirty="0"/>
          </a:p>
        </p:txBody>
      </p:sp>
      <p:sp>
        <p:nvSpPr>
          <p:cNvPr id="6" name="Header Placeholder 5"/>
          <p:cNvSpPr>
            <a:spLocks noGrp="1"/>
          </p:cNvSpPr>
          <p:nvPr>
            <p:ph type="hdr" sz="quarter" idx="12"/>
          </p:nvPr>
        </p:nvSpPr>
        <p:spPr/>
        <p:txBody>
          <a:bodyPr/>
          <a:lstStyle/>
          <a:p>
            <a:r>
              <a:rPr lang="en-US" dirty="0" smtClean="0"/>
              <a:t>UNITED DHIA FIELD TECHNICIAN MEETING</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47AE0A3-C632-49F4-8EB3-FF4D7963939F}" type="slidenum">
              <a:rPr lang="en-US" smtClean="0"/>
              <a:pPr>
                <a:defRPr/>
              </a:pPr>
              <a:t>9</a:t>
            </a:fld>
            <a:endParaRPr lang="en-US" dirty="0"/>
          </a:p>
        </p:txBody>
      </p:sp>
      <p:sp>
        <p:nvSpPr>
          <p:cNvPr id="2" name="Date Placeholder 1"/>
          <p:cNvSpPr>
            <a:spLocks noGrp="1"/>
          </p:cNvSpPr>
          <p:nvPr>
            <p:ph type="dt" idx="10"/>
          </p:nvPr>
        </p:nvSpPr>
        <p:spPr/>
        <p:txBody>
          <a:bodyPr/>
          <a:lstStyle/>
          <a:p>
            <a:r>
              <a:rPr lang="en-US" dirty="0" smtClean="0"/>
              <a:t>4/26/2012</a:t>
            </a:r>
            <a:endParaRPr lang="en-US" dirty="0"/>
          </a:p>
        </p:txBody>
      </p:sp>
      <p:sp>
        <p:nvSpPr>
          <p:cNvPr id="3" name="Header Placeholder 2"/>
          <p:cNvSpPr>
            <a:spLocks noGrp="1"/>
          </p:cNvSpPr>
          <p:nvPr>
            <p:ph type="hdr" sz="quarter" idx="11"/>
          </p:nvPr>
        </p:nvSpPr>
        <p:spPr/>
        <p:txBody>
          <a:bodyPr/>
          <a:lstStyle/>
          <a:p>
            <a:r>
              <a:rPr lang="en-US" dirty="0" smtClean="0"/>
              <a:t>UNITED DHIA FIELD TECHNICIAN MEETING</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C8A432C8-69A7-458B-9684-2BFA64B31948}" type="datetime2">
              <a:rPr lang="en-US" smtClean="0"/>
              <a:t>Wednesday, August 02, 2017</a:t>
            </a:fld>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t>Wednesday, August 02, 2017</a:t>
            </a:fld>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t>Wednesday, August 02, 2017</a:t>
            </a:fld>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6396A3A3-94A6-4E5B-AF39-173ACA3E61CC}" type="datetime2">
              <a:rPr lang="en-US" smtClean="0"/>
              <a:t>Wednesday, August 02, 2017</a:t>
            </a:fld>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9933D019-A32C-4EAD-B8E6-DBDA699692FD}" type="datetime2">
              <a:rPr lang="en-US" smtClean="0"/>
              <a:t>Wednesday, August 02, 2017</a:t>
            </a:fld>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t>Wednesday, August 02, 2017</a:t>
            </a:fld>
            <a:endParaRPr lang="en-US" dirty="0"/>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t>Wednesday, August 02, 2017</a:t>
            </a:fld>
            <a:endParaRPr lang="en-US" dirty="0"/>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t>Wednesday, August 02, 2017</a:t>
            </a:fld>
            <a:endParaRPr lang="en-US" dirty="0"/>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Wednesday, August 02, 2017</a:t>
            </a:fld>
            <a:endParaRPr lang="en-US" dirty="0"/>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t>Wednesday, August 02, 2017</a:t>
            </a:fld>
            <a:endParaRPr lang="en-US" dirty="0"/>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1" y="838203"/>
            <a:ext cx="5904391"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t>Wednesday, August 02, 2017</a:t>
            </a:fld>
            <a:endParaRPr lang="en-US" dirty="0"/>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58464" y="6410614"/>
            <a:ext cx="457200" cy="329184"/>
          </a:xfrm>
          <a:prstGeom prst="rect">
            <a:avLst/>
          </a:prstGeom>
        </p:spPr>
        <p:txBody>
          <a:bodyPr vert="horz" lIns="91440" tIns="45720" rIns="91440" bIns="45720" rtlCol="0" anchor="ctr"/>
          <a:lstStyle>
            <a:lvl1pPr algn="l">
              <a:defRPr sz="1400" b="1">
                <a:solidFill>
                  <a:schemeClr val="tx2"/>
                </a:solidFill>
              </a:defRPr>
            </a:lvl1pPr>
          </a:lstStyle>
          <a:p>
            <a:fld id="{0CFEC368-1D7A-4F81-ABF6-AE0E36BAF64C}" type="slidenum">
              <a:rPr lang="en-US" smtClean="0"/>
              <a:pPr/>
              <a:t>‹#›</a:t>
            </a:fld>
            <a:endParaRPr lang="en-US" dirty="0"/>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 y="6342744"/>
            <a:ext cx="609600" cy="356743"/>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3" y="6372669"/>
            <a:ext cx="832204" cy="326818"/>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g"/><Relationship Id="rId18" Type="http://schemas.openxmlformats.org/officeDocument/2006/relationships/image" Target="../media/image29.jpg"/><Relationship Id="rId3" Type="http://schemas.openxmlformats.org/officeDocument/2006/relationships/image" Target="../media/image14.jpe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27.png"/><Relationship Id="rId20"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17.gif"/><Relationship Id="rId11" Type="http://schemas.openxmlformats.org/officeDocument/2006/relationships/image" Target="../media/image22.jpg"/><Relationship Id="rId5" Type="http://schemas.openxmlformats.org/officeDocument/2006/relationships/image" Target="../media/image16.gif"/><Relationship Id="rId15" Type="http://schemas.openxmlformats.org/officeDocument/2006/relationships/image" Target="../media/image26.jp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g"/><Relationship Id="rId1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848600" cy="2819400"/>
          </a:xfrm>
        </p:spPr>
        <p:txBody>
          <a:bodyPr/>
          <a:lstStyle/>
          <a:p>
            <a:pPr hangingPunct="0"/>
            <a:r>
              <a:rPr lang="en-GB" sz="3600" b="1" cap="none" dirty="0" smtClean="0">
                <a:solidFill>
                  <a:schemeClr val="tx1"/>
                </a:solidFill>
                <a:latin typeface="+mn-lt"/>
              </a:rPr>
              <a:t>Auditing Procedures</a:t>
            </a:r>
            <a:br>
              <a:rPr lang="en-GB" sz="3600" b="1" cap="none" dirty="0" smtClean="0">
                <a:solidFill>
                  <a:schemeClr val="tx1"/>
                </a:solidFill>
                <a:latin typeface="+mn-lt"/>
              </a:rPr>
            </a:br>
            <a:r>
              <a:rPr lang="en-GB" sz="3600" b="1" cap="none" dirty="0" smtClean="0">
                <a:solidFill>
                  <a:schemeClr val="tx1"/>
                </a:solidFill>
                <a:latin typeface="+mn-lt"/>
              </a:rPr>
              <a:t>for Meter </a:t>
            </a:r>
            <a:r>
              <a:rPr lang="en-GB" sz="3600" b="1" cap="none" dirty="0" smtClean="0">
                <a:solidFill>
                  <a:schemeClr val="tx1"/>
                </a:solidFill>
                <a:latin typeface="+mn-lt"/>
              </a:rPr>
              <a:t>Centers</a:t>
            </a:r>
            <a:r>
              <a:rPr lang="en-GB" sz="3600" b="1" cap="none" dirty="0" smtClean="0">
                <a:solidFill>
                  <a:schemeClr val="tx1"/>
                </a:solidFill>
                <a:latin typeface="+mn-lt"/>
              </a:rPr>
              <a:t> </a:t>
            </a:r>
            <a:br>
              <a:rPr lang="en-GB" sz="3600" b="1" cap="none" dirty="0" smtClean="0">
                <a:solidFill>
                  <a:schemeClr val="tx1"/>
                </a:solidFill>
                <a:latin typeface="+mn-lt"/>
              </a:rPr>
            </a:br>
            <a:r>
              <a:rPr lang="en-GB" sz="3600" b="1" cap="none" dirty="0" smtClean="0">
                <a:solidFill>
                  <a:schemeClr val="tx1"/>
                </a:solidFill>
                <a:latin typeface="+mn-lt"/>
              </a:rPr>
              <a:t>and Technicians</a:t>
            </a:r>
            <a:r>
              <a:rPr lang="en-GB" sz="3600" b="1" cap="none" dirty="0" smtClean="0">
                <a:solidFill>
                  <a:schemeClr val="tx1"/>
                </a:solidFill>
                <a:latin typeface="Century Gothic" panose="020B0502020202020204" pitchFamily="34" charset="0"/>
              </a:rPr>
              <a:t/>
            </a:r>
            <a:br>
              <a:rPr lang="en-GB" sz="3600" b="1" cap="none" dirty="0" smtClean="0">
                <a:solidFill>
                  <a:schemeClr val="tx1"/>
                </a:solidFill>
                <a:latin typeface="Century Gothic" panose="020B0502020202020204" pitchFamily="34" charset="0"/>
              </a:rPr>
            </a:br>
            <a:endParaRPr lang="en-US" sz="4400" cap="none" dirty="0">
              <a:solidFill>
                <a:schemeClr val="tx1"/>
              </a:solidFill>
              <a:latin typeface="Century Gothic" panose="020B0502020202020204" pitchFamily="34" charset="0"/>
            </a:endParaRPr>
          </a:p>
        </p:txBody>
      </p:sp>
      <p:sp>
        <p:nvSpPr>
          <p:cNvPr id="3" name="Subtitle 2"/>
          <p:cNvSpPr>
            <a:spLocks noGrp="1"/>
          </p:cNvSpPr>
          <p:nvPr>
            <p:ph type="subTitle" idx="1"/>
          </p:nvPr>
        </p:nvSpPr>
        <p:spPr>
          <a:xfrm>
            <a:off x="685800" y="3505200"/>
            <a:ext cx="7848600" cy="2362200"/>
          </a:xfrm>
        </p:spPr>
        <p:txBody>
          <a:bodyPr>
            <a:normAutofit/>
          </a:bodyPr>
          <a:lstStyle/>
          <a:p>
            <a:r>
              <a:rPr lang="en-US" sz="2000" b="1" dirty="0" smtClean="0">
                <a:solidFill>
                  <a:schemeClr val="bg2">
                    <a:lumMod val="75000"/>
                  </a:schemeClr>
                </a:solidFill>
              </a:rPr>
              <a:t>2017 Meter Technician Training School</a:t>
            </a:r>
          </a:p>
          <a:p>
            <a:pPr algn="r"/>
            <a:endParaRPr lang="en-US" sz="2000" b="1" dirty="0">
              <a:solidFill>
                <a:schemeClr val="bg2"/>
              </a:solidFill>
            </a:endParaRPr>
          </a:p>
          <a:p>
            <a:pPr algn="r"/>
            <a:r>
              <a:rPr lang="en-US" sz="2000" b="1" dirty="0" smtClean="0">
                <a:solidFill>
                  <a:schemeClr val="tx1">
                    <a:lumMod val="60000"/>
                    <a:lumOff val="40000"/>
                  </a:schemeClr>
                </a:solidFill>
              </a:rPr>
              <a:t>Steven Sievert </a:t>
            </a:r>
          </a:p>
          <a:p>
            <a:pPr algn="r">
              <a:spcBef>
                <a:spcPts val="0"/>
              </a:spcBef>
            </a:pPr>
            <a:r>
              <a:rPr lang="en-US" sz="2000" i="1" dirty="0" smtClean="0">
                <a:solidFill>
                  <a:schemeClr val="tx1"/>
                </a:solidFill>
              </a:rPr>
              <a:t>Manager, Quality Certification Services Inc.</a:t>
            </a:r>
          </a:p>
          <a:p>
            <a:pPr algn="r">
              <a:spcBef>
                <a:spcPts val="0"/>
              </a:spcBef>
            </a:pPr>
            <a:r>
              <a:rPr lang="en-US" sz="2000" i="1" dirty="0" smtClean="0">
                <a:solidFill>
                  <a:schemeClr val="tx1"/>
                </a:solidFill>
              </a:rPr>
              <a:t>Technical Director, National DHIA</a:t>
            </a:r>
          </a:p>
          <a:p>
            <a:pPr algn="r">
              <a:spcBef>
                <a:spcPts val="0"/>
              </a:spcBef>
            </a:pPr>
            <a:r>
              <a:rPr lang="en-US" sz="2000" i="1" dirty="0" smtClean="0">
                <a:solidFill>
                  <a:schemeClr val="tx1"/>
                </a:solidFill>
              </a:rPr>
              <a:t>Chair, ICAR Subcommittee for Recording and Sampling Devices</a:t>
            </a:r>
          </a:p>
          <a:p>
            <a:endParaRPr lang="en-US" sz="2000" dirty="0" smtClean="0">
              <a:solidFill>
                <a:schemeClr val="accent1"/>
              </a:solidFill>
            </a:endParaRPr>
          </a:p>
          <a:p>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81600" y="657225"/>
            <a:ext cx="3352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37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345830" y="381000"/>
            <a:ext cx="8382000" cy="584775"/>
          </a:xfrm>
          <a:prstGeom prst="rect">
            <a:avLst/>
          </a:prstGeom>
          <a:noFill/>
          <a:ln w="9525">
            <a:noFill/>
            <a:miter lim="800000"/>
            <a:headEnd/>
            <a:tailEnd/>
          </a:ln>
        </p:spPr>
        <p:txBody>
          <a:bodyPr>
            <a:spAutoFit/>
          </a:bodyPr>
          <a:lstStyle/>
          <a:p>
            <a:pPr algn="ctr"/>
            <a:r>
              <a:rPr lang="en-US" sz="3200" b="1" dirty="0" smtClean="0">
                <a:latin typeface="+mj-lt"/>
              </a:rPr>
              <a:t>Working with Advisory Committees</a:t>
            </a:r>
            <a:endParaRPr lang="en-US" sz="2800" b="1" dirty="0">
              <a:latin typeface="Calibri" pitchFamily="34" charset="0"/>
            </a:endParaRPr>
          </a:p>
        </p:txBody>
      </p:sp>
      <p:sp>
        <p:nvSpPr>
          <p:cNvPr id="13315" name="Rectangle 5"/>
          <p:cNvSpPr>
            <a:spLocks noChangeArrowheads="1"/>
          </p:cNvSpPr>
          <p:nvPr/>
        </p:nvSpPr>
        <p:spPr bwMode="auto">
          <a:xfrm rot="10800000" flipV="1">
            <a:off x="125697" y="961771"/>
            <a:ext cx="8839200" cy="5324535"/>
          </a:xfrm>
          <a:prstGeom prst="rect">
            <a:avLst/>
          </a:prstGeom>
          <a:noFill/>
          <a:ln w="9525">
            <a:noFill/>
            <a:miter lim="800000"/>
            <a:headEnd/>
            <a:tailEnd/>
          </a:ln>
        </p:spPr>
        <p:txBody>
          <a:bodyPr wrap="square">
            <a:spAutoFit/>
          </a:bodyPr>
          <a:lstStyle/>
          <a:p>
            <a:pPr algn="ctr">
              <a:buClr>
                <a:schemeClr val="tx1"/>
              </a:buClr>
            </a:pPr>
            <a:r>
              <a:rPr lang="en-US" sz="1600" b="1" dirty="0" smtClean="0">
                <a:latin typeface="+mj-lt"/>
              </a:rPr>
              <a:t>Advisory Committees to review guidelines for each sector, to assure program relevance, and incorporate new technology where appropriate</a:t>
            </a:r>
          </a:p>
          <a:p>
            <a:pPr>
              <a:buClr>
                <a:schemeClr val="tx1"/>
              </a:buClr>
            </a:pPr>
            <a:endParaRPr lang="en-US" sz="1600" b="1" dirty="0" smtClean="0">
              <a:solidFill>
                <a:srgbClr val="3366FF"/>
              </a:solidFill>
              <a:latin typeface="+mj-lt"/>
            </a:endParaRPr>
          </a:p>
          <a:p>
            <a:pPr>
              <a:buClr>
                <a:schemeClr val="tx1"/>
              </a:buClr>
            </a:pPr>
            <a:endParaRPr lang="en-US" sz="1600" b="1" dirty="0">
              <a:solidFill>
                <a:srgbClr val="3366FF"/>
              </a:solidFill>
              <a:latin typeface="+mj-lt"/>
            </a:endParaRPr>
          </a:p>
          <a:p>
            <a:pPr>
              <a:buClr>
                <a:schemeClr val="tx1"/>
              </a:buClr>
            </a:pPr>
            <a:r>
              <a:rPr lang="en-US" sz="1600" b="1" dirty="0" smtClean="0">
                <a:solidFill>
                  <a:schemeClr val="tx1">
                    <a:lumMod val="60000"/>
                    <a:lumOff val="40000"/>
                  </a:schemeClr>
                </a:solidFill>
                <a:latin typeface="+mj-lt"/>
              </a:rPr>
              <a:t>QCS Advisory Committee		George Cudoc, Dairy One Cooperative, Chair</a:t>
            </a:r>
          </a:p>
          <a:p>
            <a:pPr>
              <a:buClr>
                <a:schemeClr val="tx1"/>
              </a:buClr>
            </a:pPr>
            <a:endParaRPr lang="en-US" sz="1600" b="1" dirty="0" smtClean="0">
              <a:solidFill>
                <a:srgbClr val="000066"/>
              </a:solidFill>
              <a:latin typeface="+mj-lt"/>
            </a:endParaRPr>
          </a:p>
          <a:p>
            <a:pPr>
              <a:buClr>
                <a:schemeClr val="tx1"/>
              </a:buClr>
            </a:pPr>
            <a:r>
              <a:rPr lang="en-US" sz="1600" b="1" dirty="0" smtClean="0">
                <a:latin typeface="+mj-lt"/>
              </a:rPr>
              <a:t>Field Service Advisory Committee	</a:t>
            </a:r>
            <a:r>
              <a:rPr lang="en-US" sz="1600" b="1" dirty="0" smtClean="0">
                <a:latin typeface="+mj-lt"/>
              </a:rPr>
              <a:t>Anita Quesenberry, United DHIA, </a:t>
            </a:r>
            <a:r>
              <a:rPr lang="en-US" sz="1600" b="1" dirty="0" smtClean="0">
                <a:latin typeface="+mj-lt"/>
              </a:rPr>
              <a:t>Chair</a:t>
            </a:r>
          </a:p>
          <a:p>
            <a:pPr>
              <a:buClr>
                <a:schemeClr val="tx1"/>
              </a:buClr>
            </a:pPr>
            <a:endParaRPr lang="en-US" sz="1600" b="1" dirty="0">
              <a:solidFill>
                <a:srgbClr val="000066"/>
              </a:solidFill>
              <a:latin typeface="+mj-lt"/>
            </a:endParaRPr>
          </a:p>
          <a:p>
            <a:pPr>
              <a:buClr>
                <a:schemeClr val="tx1"/>
              </a:buClr>
            </a:pPr>
            <a:r>
              <a:rPr lang="en-US" sz="1600" b="1" dirty="0" smtClean="0">
                <a:solidFill>
                  <a:schemeClr val="tx1">
                    <a:lumMod val="60000"/>
                    <a:lumOff val="40000"/>
                  </a:schemeClr>
                </a:solidFill>
                <a:latin typeface="+mj-lt"/>
              </a:rPr>
              <a:t>Laboratory Advisory Committee	John Rhoads, Eastern Laboratory Services, Chair</a:t>
            </a:r>
          </a:p>
          <a:p>
            <a:pPr>
              <a:buClr>
                <a:schemeClr val="tx1"/>
              </a:buClr>
            </a:pPr>
            <a:endParaRPr lang="en-US" sz="1600" b="1" dirty="0">
              <a:solidFill>
                <a:srgbClr val="000066"/>
              </a:solidFill>
              <a:latin typeface="+mj-lt"/>
            </a:endParaRPr>
          </a:p>
          <a:p>
            <a:pPr>
              <a:buClr>
                <a:schemeClr val="tx1"/>
              </a:buClr>
            </a:pPr>
            <a:r>
              <a:rPr lang="en-US" sz="1600" b="1" dirty="0" smtClean="0">
                <a:latin typeface="+mj-lt"/>
              </a:rPr>
              <a:t>DRPC Advisory Committee		Bill verBoort, Agritech Analytics, Chair</a:t>
            </a:r>
          </a:p>
          <a:p>
            <a:pPr>
              <a:buClr>
                <a:schemeClr val="tx1"/>
              </a:buClr>
            </a:pPr>
            <a:endParaRPr lang="en-US" sz="1600" b="1" dirty="0">
              <a:solidFill>
                <a:srgbClr val="000066"/>
              </a:solidFill>
              <a:latin typeface="+mj-lt"/>
            </a:endParaRPr>
          </a:p>
          <a:p>
            <a:pPr>
              <a:buClr>
                <a:schemeClr val="tx1"/>
              </a:buClr>
            </a:pPr>
            <a:r>
              <a:rPr lang="en-US" sz="1600" b="1" dirty="0" smtClean="0">
                <a:solidFill>
                  <a:schemeClr val="tx1">
                    <a:lumMod val="60000"/>
                    <a:lumOff val="40000"/>
                  </a:schemeClr>
                </a:solidFill>
                <a:latin typeface="+mj-lt"/>
              </a:rPr>
              <a:t>Audit Review Committee		Bruce Dokkebakken, Minnesota DHIA, Chair</a:t>
            </a:r>
          </a:p>
          <a:p>
            <a:pPr>
              <a:buClr>
                <a:schemeClr val="tx1"/>
              </a:buClr>
            </a:pPr>
            <a:endParaRPr lang="en-US" sz="1600" b="1" dirty="0" smtClean="0">
              <a:solidFill>
                <a:srgbClr val="3366FF"/>
              </a:solidFill>
              <a:latin typeface="+mj-lt"/>
            </a:endParaRPr>
          </a:p>
          <a:p>
            <a:pPr>
              <a:buClr>
                <a:schemeClr val="tx1"/>
              </a:buClr>
            </a:pPr>
            <a:endParaRPr lang="en-US" sz="1600" b="1" dirty="0" smtClean="0">
              <a:solidFill>
                <a:srgbClr val="3366FF"/>
              </a:solidFill>
              <a:latin typeface="+mj-lt"/>
            </a:endParaRPr>
          </a:p>
          <a:p>
            <a:pPr algn="ctr">
              <a:buClr>
                <a:schemeClr val="tx1"/>
              </a:buClr>
            </a:pPr>
            <a:r>
              <a:rPr lang="en-US" sz="1600" b="1" dirty="0" smtClean="0"/>
              <a:t>CDCB Committees and Teams</a:t>
            </a:r>
            <a:endParaRPr lang="en-US" sz="1600" b="1" dirty="0"/>
          </a:p>
          <a:p>
            <a:pPr>
              <a:buClr>
                <a:schemeClr val="tx1"/>
              </a:buClr>
            </a:pPr>
            <a:endParaRPr lang="en-US" sz="1600" b="1" dirty="0">
              <a:solidFill>
                <a:srgbClr val="3366FF"/>
              </a:solidFill>
              <a:latin typeface="+mj-lt"/>
            </a:endParaRPr>
          </a:p>
          <a:p>
            <a:pPr>
              <a:buClr>
                <a:schemeClr val="tx1"/>
              </a:buClr>
            </a:pPr>
            <a:r>
              <a:rPr lang="en-US" sz="1600" b="1" dirty="0" smtClean="0"/>
              <a:t>Pursuing Data Quality (PDQ) Team</a:t>
            </a:r>
            <a:r>
              <a:rPr lang="en-US" sz="1600" b="1" dirty="0"/>
              <a:t>	</a:t>
            </a:r>
            <a:r>
              <a:rPr lang="en-US" sz="1600" b="1" dirty="0" smtClean="0"/>
              <a:t>Steven Sievert represents National DHIA</a:t>
            </a:r>
          </a:p>
          <a:p>
            <a:pPr>
              <a:buClr>
                <a:schemeClr val="tx1"/>
              </a:buClr>
            </a:pPr>
            <a:r>
              <a:rPr lang="en-US" sz="1600" b="1" dirty="0"/>
              <a:t>	</a:t>
            </a:r>
            <a:r>
              <a:rPr lang="en-US" sz="1600" b="1" dirty="0" smtClean="0"/>
              <a:t>			Angie Coburn represents AgSource Coop DRPC</a:t>
            </a:r>
            <a:endParaRPr lang="en-US" sz="1600" b="1" dirty="0"/>
          </a:p>
          <a:p>
            <a:pPr>
              <a:buClr>
                <a:schemeClr val="tx1"/>
              </a:buClr>
            </a:pPr>
            <a:endParaRPr lang="en-US" sz="1600" b="1" dirty="0" smtClean="0">
              <a:solidFill>
                <a:srgbClr val="3366FF"/>
              </a:solidFill>
              <a:latin typeface="+mj-lt"/>
            </a:endParaRPr>
          </a:p>
          <a:p>
            <a:pPr>
              <a:buClr>
                <a:schemeClr val="tx1"/>
              </a:buClr>
            </a:pPr>
            <a:r>
              <a:rPr lang="en-US" sz="1600" b="1" dirty="0" smtClean="0">
                <a:solidFill>
                  <a:schemeClr val="tx1">
                    <a:lumMod val="60000"/>
                    <a:lumOff val="40000"/>
                  </a:schemeClr>
                </a:solidFill>
                <a:latin typeface="+mj-lt"/>
              </a:rPr>
              <a:t>Data Access Technical Group	Steven Sievert represents National DHIA</a:t>
            </a:r>
          </a:p>
        </p:txBody>
      </p:sp>
    </p:spTree>
    <p:extLst>
      <p:ext uri="{BB962C8B-B14F-4D97-AF65-F5344CB8AC3E}">
        <p14:creationId xmlns:p14="http://schemas.microsoft.com/office/powerpoint/2010/main" val="223555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2706961" cy="3048000"/>
          </a:xfrm>
        </p:spPr>
        <p:txBody>
          <a:bodyPr>
            <a:noAutofit/>
          </a:bodyPr>
          <a:lstStyle/>
          <a:p>
            <a:r>
              <a:rPr lang="en-US" sz="1200" u="sng" spc="0" dirty="0">
                <a:latin typeface="Arial" panose="020B0604020202020204" pitchFamily="34" charset="0"/>
                <a:cs typeface="Arial" panose="020B0604020202020204" pitchFamily="34" charset="0"/>
              </a:rPr>
              <a:t>Jay Mattison, National DHIA</a:t>
            </a:r>
            <a:r>
              <a:rPr lang="en-US" sz="1200" spc="0" dirty="0">
                <a:latin typeface="Arial" panose="020B0604020202020204" pitchFamily="34" charset="0"/>
                <a:cs typeface="Arial" panose="020B0604020202020204" pitchFamily="34" charset="0"/>
              </a:rPr>
              <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Vice President, ICAR Board of Directors</a:t>
            </a:r>
            <a:br>
              <a:rPr lang="en-US" sz="1200" spc="0" dirty="0">
                <a:latin typeface="Arial" panose="020B0604020202020204" pitchFamily="34" charset="0"/>
                <a:cs typeface="Arial" panose="020B0604020202020204" pitchFamily="34" charset="0"/>
              </a:rPr>
            </a:br>
            <a:r>
              <a:rPr lang="en-US" sz="1200" spc="0" dirty="0" smtClean="0">
                <a:latin typeface="Arial" panose="020B0604020202020204" pitchFamily="34" charset="0"/>
                <a:cs typeface="Arial" panose="020B0604020202020204" pitchFamily="34" charset="0"/>
              </a:rPr>
              <a:t/>
            </a:r>
            <a:br>
              <a:rPr lang="en-US" sz="1200" spc="0" dirty="0" smtClean="0">
                <a:latin typeface="Arial" panose="020B0604020202020204" pitchFamily="34" charset="0"/>
                <a:cs typeface="Arial" panose="020B0604020202020204" pitchFamily="34" charset="0"/>
              </a:rPr>
            </a:br>
            <a:r>
              <a:rPr lang="en-US" sz="1200" spc="0" dirty="0" smtClean="0">
                <a:latin typeface="Arial" panose="020B0604020202020204" pitchFamily="34" charset="0"/>
                <a:cs typeface="Arial" panose="020B0604020202020204" pitchFamily="34" charset="0"/>
              </a:rPr>
              <a:t>Animal </a:t>
            </a:r>
            <a:r>
              <a:rPr lang="en-US" sz="1200" spc="0" dirty="0">
                <a:latin typeface="Arial" panose="020B0604020202020204" pitchFamily="34" charset="0"/>
                <a:cs typeface="Arial" panose="020B0604020202020204" pitchFamily="34" charset="0"/>
              </a:rPr>
              <a:t>Identification Subcommittee</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 </a:t>
            </a:r>
            <a:br>
              <a:rPr lang="en-US" sz="1200" spc="0" dirty="0">
                <a:latin typeface="Arial" panose="020B0604020202020204" pitchFamily="34" charset="0"/>
                <a:cs typeface="Arial" panose="020B0604020202020204" pitchFamily="34" charset="0"/>
              </a:rPr>
            </a:br>
            <a:r>
              <a:rPr lang="en-US" sz="1200" u="sng" spc="0" dirty="0">
                <a:latin typeface="Arial" panose="020B0604020202020204" pitchFamily="34" charset="0"/>
                <a:cs typeface="Arial" panose="020B0604020202020204" pitchFamily="34" charset="0"/>
              </a:rPr>
              <a:t>Steven Sievert, National DHIA</a:t>
            </a:r>
            <a:r>
              <a:rPr lang="en-US" sz="1200" spc="0" dirty="0">
                <a:latin typeface="Arial" panose="020B0604020202020204" pitchFamily="34" charset="0"/>
                <a:cs typeface="Arial" panose="020B0604020202020204" pitchFamily="34" charset="0"/>
              </a:rPr>
              <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Chair, Recording &amp; Sampling Devices Subcommittee</a:t>
            </a:r>
            <a:br>
              <a:rPr lang="en-US" sz="1200" spc="0" dirty="0">
                <a:latin typeface="Arial" panose="020B0604020202020204" pitchFamily="34" charset="0"/>
                <a:cs typeface="Arial" panose="020B0604020202020204" pitchFamily="34" charset="0"/>
              </a:rPr>
            </a:br>
            <a:r>
              <a:rPr lang="en-US" sz="1200" spc="0" dirty="0" smtClean="0">
                <a:latin typeface="Arial" panose="020B0604020202020204" pitchFamily="34" charset="0"/>
                <a:cs typeface="Arial" panose="020B0604020202020204" pitchFamily="34" charset="0"/>
              </a:rPr>
              <a:t/>
            </a:r>
            <a:br>
              <a:rPr lang="en-US" sz="1200" spc="0" dirty="0" smtClean="0">
                <a:latin typeface="Arial" panose="020B0604020202020204" pitchFamily="34" charset="0"/>
                <a:cs typeface="Arial" panose="020B0604020202020204" pitchFamily="34" charset="0"/>
              </a:rPr>
            </a:br>
            <a:r>
              <a:rPr lang="en-US" sz="1200" spc="0" dirty="0" smtClean="0">
                <a:latin typeface="Arial" panose="020B0604020202020204" pitchFamily="34" charset="0"/>
                <a:cs typeface="Arial" panose="020B0604020202020204" pitchFamily="34" charset="0"/>
              </a:rPr>
              <a:t>Chair</a:t>
            </a:r>
            <a:r>
              <a:rPr lang="en-US" sz="1200" spc="0" dirty="0">
                <a:latin typeface="Arial" panose="020B0604020202020204" pitchFamily="34" charset="0"/>
                <a:cs typeface="Arial" panose="020B0604020202020204" pitchFamily="34" charset="0"/>
              </a:rPr>
              <a:t>, Sensor Devices Task Force</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 </a:t>
            </a:r>
            <a:br>
              <a:rPr lang="en-US" sz="1200" spc="0" dirty="0">
                <a:latin typeface="Arial" panose="020B0604020202020204" pitchFamily="34" charset="0"/>
                <a:cs typeface="Arial" panose="020B0604020202020204" pitchFamily="34" charset="0"/>
              </a:rPr>
            </a:br>
            <a:r>
              <a:rPr lang="en-US" sz="1200" u="sng" spc="0" dirty="0">
                <a:latin typeface="Arial" panose="020B0604020202020204" pitchFamily="34" charset="0"/>
                <a:cs typeface="Arial" panose="020B0604020202020204" pitchFamily="34" charset="0"/>
              </a:rPr>
              <a:t>John Rhoads, </a:t>
            </a:r>
            <a:r>
              <a:rPr lang="en-US" sz="1200" u="sng" spc="0" dirty="0" smtClean="0">
                <a:latin typeface="Arial" panose="020B0604020202020204" pitchFamily="34" charset="0"/>
                <a:cs typeface="Arial" panose="020B0604020202020204" pitchFamily="34" charset="0"/>
              </a:rPr>
              <a:t>Eastern Lab Services</a:t>
            </a:r>
            <a:r>
              <a:rPr lang="en-US" sz="1200" spc="0" dirty="0">
                <a:latin typeface="Arial" panose="020B0604020202020204" pitchFamily="34" charset="0"/>
                <a:cs typeface="Arial" panose="020B0604020202020204" pitchFamily="34" charset="0"/>
              </a:rPr>
              <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Milk Analysis Subcommittee</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 </a:t>
            </a:r>
            <a:br>
              <a:rPr lang="en-US" sz="1200" spc="0" dirty="0">
                <a:latin typeface="Arial" panose="020B0604020202020204" pitchFamily="34" charset="0"/>
                <a:cs typeface="Arial" panose="020B0604020202020204" pitchFamily="34" charset="0"/>
              </a:rPr>
            </a:br>
            <a:r>
              <a:rPr lang="en-US" sz="1200" u="sng" spc="0" dirty="0">
                <a:latin typeface="Arial" panose="020B0604020202020204" pitchFamily="34" charset="0"/>
                <a:cs typeface="Arial" panose="020B0604020202020204" pitchFamily="34" charset="0"/>
              </a:rPr>
              <a:t>Kevin Haase, NorthStar Cooperative</a:t>
            </a:r>
            <a:r>
              <a:rPr lang="en-US" sz="1200" spc="0" dirty="0">
                <a:latin typeface="Arial" panose="020B0604020202020204" pitchFamily="34" charset="0"/>
                <a:cs typeface="Arial" panose="020B0604020202020204" pitchFamily="34" charset="0"/>
              </a:rPr>
              <a:t/>
            </a:r>
            <a:br>
              <a:rPr lang="en-US" sz="1200" spc="0" dirty="0">
                <a:latin typeface="Arial" panose="020B0604020202020204" pitchFamily="34" charset="0"/>
                <a:cs typeface="Arial" panose="020B0604020202020204" pitchFamily="34" charset="0"/>
              </a:rPr>
            </a:br>
            <a:r>
              <a:rPr lang="en-US" sz="1200" spc="0" dirty="0">
                <a:latin typeface="Arial" panose="020B0604020202020204" pitchFamily="34" charset="0"/>
                <a:cs typeface="Arial" panose="020B0604020202020204" pitchFamily="34" charset="0"/>
              </a:rPr>
              <a:t>Dairy Cattle Milk Recording Working </a:t>
            </a:r>
            <a:r>
              <a:rPr lang="en-US" sz="1200" spc="0" dirty="0" smtClean="0">
                <a:latin typeface="Arial" panose="020B0604020202020204" pitchFamily="34" charset="0"/>
                <a:cs typeface="Arial" panose="020B0604020202020204" pitchFamily="34" charset="0"/>
              </a:rPr>
              <a:t>Group</a:t>
            </a:r>
            <a:endParaRPr lang="en-US" sz="1200" spc="0" dirty="0">
              <a:latin typeface="Arial" panose="020B0604020202020204" pitchFamily="34" charset="0"/>
              <a:cs typeface="Arial" panose="020B0604020202020204" pitchFamily="34" charset="0"/>
            </a:endParaRPr>
          </a:p>
        </p:txBody>
      </p:sp>
      <p:sp>
        <p:nvSpPr>
          <p:cNvPr id="5" name="Slide Number Placeholder 5"/>
          <p:cNvSpPr>
            <a:spLocks noGrp="1"/>
          </p:cNvSpPr>
          <p:nvPr>
            <p:ph type="sldNum" sz="quarter" idx="12"/>
          </p:nvPr>
        </p:nvSpPr>
        <p:spPr/>
        <p:txBody>
          <a:bodyPr/>
          <a:lstStyle/>
          <a:p>
            <a:fld id="{0CFEC368-1D7A-4F81-ABF6-AE0E36BAF64C}" type="slidenum">
              <a:rPr lang="en-US" smtClean="0"/>
              <a:pPr/>
              <a:t>11</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200" y="457200"/>
            <a:ext cx="4267200" cy="1219199"/>
          </a:xfrm>
          <a:prstGeom prst="rect">
            <a:avLst/>
          </a:prstGeom>
        </p:spPr>
      </p:pic>
      <p:pic>
        <p:nvPicPr>
          <p:cNvPr id="17" name="Picture 2" descr="ICAR"/>
          <p:cNvPicPr>
            <a:picLocks noChangeAspect="1" noChangeArrowheads="1"/>
          </p:cNvPicPr>
          <p:nvPr/>
        </p:nvPicPr>
        <p:blipFill>
          <a:blip r:embed="rId4">
            <a:extLst>
              <a:ext uri="{28A0092B-C50C-407E-A947-70E740481C1C}">
                <a14:useLocalDpi xmlns:a14="http://schemas.microsoft.com/office/drawing/2010/main" val="0"/>
              </a:ext>
            </a:extLst>
          </a:blip>
          <a:srcRect l="6830" t="13359" r="14375" b="9494"/>
          <a:stretch>
            <a:fillRect/>
          </a:stretch>
        </p:blipFill>
        <p:spPr bwMode="auto">
          <a:xfrm>
            <a:off x="2903047" y="1981200"/>
            <a:ext cx="6109454" cy="4122722"/>
          </a:xfrm>
          <a:prstGeom prst="rect">
            <a:avLst/>
          </a:prstGeom>
          <a:noFill/>
          <a:ln w="63500"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
        <p:nvSpPr>
          <p:cNvPr id="18" name="Title 1"/>
          <p:cNvSpPr txBox="1">
            <a:spLocks/>
          </p:cNvSpPr>
          <p:nvPr/>
        </p:nvSpPr>
        <p:spPr>
          <a:xfrm>
            <a:off x="133095" y="762000"/>
            <a:ext cx="2590800" cy="1676400"/>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algn="ctr"/>
            <a:r>
              <a:rPr lang="en-US" sz="3200" b="1" dirty="0" smtClean="0"/>
              <a:t>Providing Leadership to ICAR</a:t>
            </a:r>
            <a:r>
              <a:rPr lang="en-US" sz="1200" b="1" dirty="0" smtClean="0"/>
              <a:t/>
            </a:r>
            <a:br>
              <a:rPr lang="en-US" sz="1200" b="1" dirty="0" smtClean="0"/>
            </a:br>
            <a:r>
              <a:rPr lang="en-US" sz="1200" b="1" dirty="0" smtClean="0"/>
              <a:t/>
            </a:r>
            <a:br>
              <a:rPr lang="en-US" sz="1200" b="1" dirty="0" smtClean="0"/>
            </a:br>
            <a:endParaRPr lang="en-US" sz="1200" b="1" dirty="0"/>
          </a:p>
        </p:txBody>
      </p:sp>
    </p:spTree>
    <p:extLst>
      <p:ext uri="{BB962C8B-B14F-4D97-AF65-F5344CB8AC3E}">
        <p14:creationId xmlns:p14="http://schemas.microsoft.com/office/powerpoint/2010/main" val="5636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Grp="1" noChangeArrowheads="1"/>
          </p:cNvSpPr>
          <p:nvPr>
            <p:ph type="title"/>
          </p:nvPr>
        </p:nvSpPr>
        <p:spPr>
          <a:xfrm>
            <a:off x="465666" y="177801"/>
            <a:ext cx="8229600" cy="812800"/>
          </a:xfrm>
        </p:spPr>
        <p:txBody>
          <a:bodyPr>
            <a:normAutofit fontScale="90000"/>
          </a:bodyPr>
          <a:lstStyle/>
          <a:p>
            <a:pPr algn="ctr" eaLnBrk="1" hangingPunct="1">
              <a:defRPr/>
            </a:pPr>
            <a:r>
              <a:rPr lang="en-US" sz="3200" b="1" dirty="0" smtClean="0">
                <a:solidFill>
                  <a:schemeClr val="tx1"/>
                </a:solidFill>
              </a:rPr>
              <a:t>Working with Milking Equipment Manufacturers</a:t>
            </a:r>
            <a:endParaRPr lang="en-US" sz="3200" b="1" dirty="0" smtClean="0">
              <a:solidFill>
                <a:schemeClr val="tx1"/>
              </a:solidFill>
              <a:latin typeface="Calibri"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86" y="1055282"/>
            <a:ext cx="1809687" cy="8196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602" y="1184261"/>
            <a:ext cx="1885950" cy="9834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19" y="2775363"/>
            <a:ext cx="1675283" cy="141870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189" y="3807792"/>
            <a:ext cx="1409629" cy="77255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0772" y="4307695"/>
            <a:ext cx="1332743" cy="68950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0896" y="2281471"/>
            <a:ext cx="1729740" cy="904240"/>
          </a:xfrm>
          <a:prstGeom prst="rect">
            <a:avLst/>
          </a:prstGeom>
        </p:spPr>
      </p:pic>
      <p:sp>
        <p:nvSpPr>
          <p:cNvPr id="15" name="Rectangle 14"/>
          <p:cNvSpPr/>
          <p:nvPr/>
        </p:nvSpPr>
        <p:spPr>
          <a:xfrm>
            <a:off x="203200" y="5638800"/>
            <a:ext cx="8686800" cy="646331"/>
          </a:xfrm>
          <a:prstGeom prst="rect">
            <a:avLst/>
          </a:prstGeom>
        </p:spPr>
        <p:txBody>
          <a:bodyPr wrap="square">
            <a:spAutoFit/>
          </a:bodyPr>
          <a:lstStyle/>
          <a:p>
            <a:pPr algn="ctr"/>
            <a:r>
              <a:rPr lang="en-US" b="1" dirty="0" smtClean="0">
                <a:solidFill>
                  <a:schemeClr val="tx1">
                    <a:lumMod val="60000"/>
                    <a:lumOff val="40000"/>
                  </a:schemeClr>
                </a:solidFill>
                <a:latin typeface="+mj-lt"/>
              </a:rPr>
              <a:t>Multifaceted approach working directly with manufacturers and with local dealers to support needs of our field service affiliates</a:t>
            </a:r>
            <a:endParaRPr lang="en-US" b="1" dirty="0">
              <a:solidFill>
                <a:schemeClr val="tx1">
                  <a:lumMod val="60000"/>
                  <a:lumOff val="40000"/>
                </a:schemeClr>
              </a:solidFill>
              <a:latin typeface="+mj-lt"/>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400" y="1184261"/>
            <a:ext cx="2242496" cy="60975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200" y="2316737"/>
            <a:ext cx="2019300" cy="29718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486" y="2208080"/>
            <a:ext cx="1749670" cy="341502"/>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3446" y="2330284"/>
            <a:ext cx="2293372" cy="985469"/>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960" y="4282281"/>
            <a:ext cx="1278721" cy="1070929"/>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0980" y="4790730"/>
            <a:ext cx="2509656" cy="570947"/>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65065" y="4245534"/>
            <a:ext cx="1463040" cy="35814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00721" y="4829627"/>
            <a:ext cx="1806097" cy="541067"/>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8055" y="1184261"/>
            <a:ext cx="800100" cy="807720"/>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49364" y="3664588"/>
            <a:ext cx="1128164" cy="939086"/>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00641" y="3261403"/>
            <a:ext cx="1591887" cy="574848"/>
          </a:xfrm>
          <a:prstGeom prst="rect">
            <a:avLst/>
          </a:prstGeom>
        </p:spPr>
      </p:pic>
      <p:pic>
        <p:nvPicPr>
          <p:cNvPr id="30" name="Picture 4" descr="Image result for insentec"/>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36000" b="15111"/>
          <a:stretch/>
        </p:blipFill>
        <p:spPr bwMode="auto">
          <a:xfrm>
            <a:off x="2386619" y="3185711"/>
            <a:ext cx="1429243" cy="69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7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Grp="1" noChangeArrowheads="1"/>
          </p:cNvSpPr>
          <p:nvPr>
            <p:ph type="title"/>
          </p:nvPr>
        </p:nvSpPr>
        <p:spPr>
          <a:xfrm>
            <a:off x="152400" y="312487"/>
            <a:ext cx="8763000" cy="812800"/>
          </a:xfrm>
        </p:spPr>
        <p:txBody>
          <a:bodyPr>
            <a:normAutofit/>
          </a:bodyPr>
          <a:lstStyle/>
          <a:p>
            <a:pPr eaLnBrk="1" hangingPunct="1">
              <a:defRPr/>
            </a:pPr>
            <a:r>
              <a:rPr lang="en-US" sz="3200" b="1" dirty="0" smtClean="0">
                <a:solidFill>
                  <a:schemeClr val="tx1"/>
                </a:solidFill>
              </a:rPr>
              <a:t>Working with Laboratory Vendors &amp; Suppliers</a:t>
            </a:r>
            <a:endParaRPr lang="en-US" sz="3200" b="1" dirty="0" smtClean="0">
              <a:solidFill>
                <a:schemeClr val="tx1"/>
              </a:solidFill>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039" y="2704880"/>
            <a:ext cx="1809687" cy="7304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625" y="1252038"/>
            <a:ext cx="2786515" cy="10884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071533"/>
            <a:ext cx="1675283" cy="112932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5412" y="2593033"/>
            <a:ext cx="4774406" cy="842262"/>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32155" b="33923"/>
          <a:stretch/>
        </p:blipFill>
        <p:spPr>
          <a:xfrm>
            <a:off x="4419600" y="1252038"/>
            <a:ext cx="3144802" cy="10668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625" y="3903133"/>
            <a:ext cx="2728879" cy="838200"/>
          </a:xfrm>
          <a:prstGeom prst="rect">
            <a:avLst/>
          </a:prstGeom>
        </p:spPr>
      </p:pic>
      <p:pic>
        <p:nvPicPr>
          <p:cNvPr id="22" name="Content Placeholder 6"/>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4329686" y="3901889"/>
            <a:ext cx="2825857" cy="921135"/>
          </a:xfrm>
        </p:spPr>
      </p:pic>
      <p:pic>
        <p:nvPicPr>
          <p:cNvPr id="25" name="Picture 4" descr="http://www.accesolab.com/wpress/wp-content/uploads/2012/09/capitol-via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4948140"/>
            <a:ext cx="1513715" cy="13761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thermo fisher applied biosystem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16505" y="5105400"/>
            <a:ext cx="4584700" cy="127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9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4355" name="AutoShape 20"/>
          <p:cNvCxnSpPr>
            <a:cxnSpLocks noChangeShapeType="1"/>
            <a:stCxn id="14346" idx="1"/>
            <a:endCxn id="14342" idx="1"/>
          </p:cNvCxnSpPr>
          <p:nvPr/>
        </p:nvCxnSpPr>
        <p:spPr bwMode="auto">
          <a:xfrm rot="10800000" flipH="1" flipV="1">
            <a:off x="309562" y="1507957"/>
            <a:ext cx="115887" cy="1373962"/>
          </a:xfrm>
          <a:prstGeom prst="bentConnector3">
            <a:avLst>
              <a:gd name="adj1" fmla="val -197261"/>
            </a:avLst>
          </a:prstGeom>
          <a:noFill/>
          <a:ln w="38100">
            <a:solidFill>
              <a:schemeClr val="tx1"/>
            </a:solidFill>
            <a:miter lim="800000"/>
            <a:headEnd type="triangle" w="lg" len="lg"/>
            <a:tailEnd type="triangle" w="lg" len="lg"/>
          </a:ln>
        </p:spPr>
      </p:cxnSp>
      <p:cxnSp>
        <p:nvCxnSpPr>
          <p:cNvPr id="14365" name="AutoShape 30"/>
          <p:cNvCxnSpPr>
            <a:cxnSpLocks noChangeShapeType="1"/>
          </p:cNvCxnSpPr>
          <p:nvPr/>
        </p:nvCxnSpPr>
        <p:spPr bwMode="auto">
          <a:xfrm rot="10800000">
            <a:off x="277813" y="2917825"/>
            <a:ext cx="5102225" cy="2967038"/>
          </a:xfrm>
          <a:prstGeom prst="bentConnector3">
            <a:avLst>
              <a:gd name="adj1" fmla="val 103981"/>
            </a:avLst>
          </a:prstGeom>
          <a:noFill/>
          <a:ln w="38100">
            <a:solidFill>
              <a:schemeClr val="tx1"/>
            </a:solidFill>
            <a:miter lim="800000"/>
            <a:headEnd/>
            <a:tailEnd/>
          </a:ln>
        </p:spPr>
      </p:cxnSp>
      <p:cxnSp>
        <p:nvCxnSpPr>
          <p:cNvPr id="14354" name="AutoShape 19"/>
          <p:cNvCxnSpPr>
            <a:cxnSpLocks noChangeShapeType="1"/>
            <a:stCxn id="14344" idx="3"/>
            <a:endCxn id="14346" idx="3"/>
          </p:cNvCxnSpPr>
          <p:nvPr/>
        </p:nvCxnSpPr>
        <p:spPr bwMode="auto">
          <a:xfrm flipH="1" flipV="1">
            <a:off x="2432050" y="1507957"/>
            <a:ext cx="3019425" cy="1421011"/>
          </a:xfrm>
          <a:prstGeom prst="bentConnector3">
            <a:avLst>
              <a:gd name="adj1" fmla="val -7571"/>
            </a:avLst>
          </a:prstGeom>
          <a:noFill/>
          <a:ln w="38100">
            <a:solidFill>
              <a:schemeClr val="tx1"/>
            </a:solidFill>
            <a:miter lim="800000"/>
            <a:headEnd/>
            <a:tailEnd type="triangle" w="lg" len="lg"/>
          </a:ln>
        </p:spPr>
      </p:cxnSp>
      <p:cxnSp>
        <p:nvCxnSpPr>
          <p:cNvPr id="14353" name="AutoShape 18"/>
          <p:cNvCxnSpPr>
            <a:cxnSpLocks noChangeShapeType="1"/>
            <a:stCxn id="14344" idx="3"/>
            <a:endCxn id="14342" idx="0"/>
          </p:cNvCxnSpPr>
          <p:nvPr/>
        </p:nvCxnSpPr>
        <p:spPr bwMode="auto">
          <a:xfrm flipH="1" flipV="1">
            <a:off x="1160463" y="2527976"/>
            <a:ext cx="4291012" cy="400992"/>
          </a:xfrm>
          <a:prstGeom prst="bentConnector4">
            <a:avLst>
              <a:gd name="adj1" fmla="val -5327"/>
              <a:gd name="adj2" fmla="val 157009"/>
            </a:avLst>
          </a:prstGeom>
          <a:noFill/>
          <a:ln w="38100">
            <a:solidFill>
              <a:schemeClr val="tx1"/>
            </a:solidFill>
            <a:miter lim="800000"/>
            <a:headEnd/>
            <a:tailEnd type="triangle" w="lg" len="lg"/>
          </a:ln>
        </p:spPr>
      </p:cxnSp>
      <p:sp>
        <p:nvSpPr>
          <p:cNvPr id="14346" name="Text Box 11"/>
          <p:cNvSpPr txBox="1">
            <a:spLocks noChangeArrowheads="1"/>
          </p:cNvSpPr>
          <p:nvPr/>
        </p:nvSpPr>
        <p:spPr bwMode="auto">
          <a:xfrm>
            <a:off x="309563" y="1000125"/>
            <a:ext cx="2122487" cy="1015663"/>
          </a:xfrm>
          <a:prstGeom prst="rect">
            <a:avLst/>
          </a:prstGeom>
          <a:solidFill>
            <a:srgbClr val="006600"/>
          </a:solidFill>
          <a:ln w="50800">
            <a:solidFill>
              <a:srgbClr val="FFCC00"/>
            </a:solidFill>
            <a:miter lim="800000"/>
            <a:headEnd/>
            <a:tailEnd/>
          </a:ln>
        </p:spPr>
        <p:txBody>
          <a:bodyPr>
            <a:spAutoFit/>
          </a:bodyPr>
          <a:lstStyle/>
          <a:p>
            <a:pPr algn="ctr"/>
            <a:r>
              <a:rPr lang="en-US" sz="2000" b="1" dirty="0">
                <a:solidFill>
                  <a:schemeClr val="bg1"/>
                </a:solidFill>
                <a:latin typeface="Century Gothic" pitchFamily="34" charset="0"/>
              </a:rPr>
              <a:t>Consultants, Vets &amp; Nutritionists</a:t>
            </a:r>
          </a:p>
        </p:txBody>
      </p:sp>
      <p:sp>
        <p:nvSpPr>
          <p:cNvPr id="14338" name="Oval 36"/>
          <p:cNvSpPr>
            <a:spLocks noChangeArrowheads="1"/>
          </p:cNvSpPr>
          <p:nvPr/>
        </p:nvSpPr>
        <p:spPr bwMode="auto">
          <a:xfrm>
            <a:off x="188913" y="1363663"/>
            <a:ext cx="5443537" cy="4471987"/>
          </a:xfrm>
          <a:prstGeom prst="ellipse">
            <a:avLst/>
          </a:prstGeom>
          <a:solidFill>
            <a:schemeClr val="bg2">
              <a:lumMod val="60000"/>
              <a:lumOff val="40000"/>
            </a:schemeClr>
          </a:solidFill>
          <a:ln w="38100">
            <a:solidFill>
              <a:schemeClr val="tx1"/>
            </a:solidFill>
            <a:round/>
            <a:headEnd/>
            <a:tailEnd/>
          </a:ln>
        </p:spPr>
        <p:txBody>
          <a:bodyPr wrap="none" anchor="ctr"/>
          <a:lstStyle/>
          <a:p>
            <a:endParaRPr lang="en-US" b="1" dirty="0">
              <a:latin typeface="Century Gothic" pitchFamily="34" charset="0"/>
            </a:endParaRPr>
          </a:p>
        </p:txBody>
      </p:sp>
      <p:sp>
        <p:nvSpPr>
          <p:cNvPr id="14339" name="Content Placeholder 4"/>
          <p:cNvSpPr>
            <a:spLocks noGrp="1"/>
          </p:cNvSpPr>
          <p:nvPr>
            <p:ph sz="quarter" idx="4294967295"/>
          </p:nvPr>
        </p:nvSpPr>
        <p:spPr>
          <a:xfrm>
            <a:off x="0" y="357291"/>
            <a:ext cx="9144000" cy="635000"/>
          </a:xfrm>
        </p:spPr>
        <p:txBody>
          <a:bodyPr>
            <a:normAutofit fontScale="85000" lnSpcReduction="10000"/>
          </a:bodyPr>
          <a:lstStyle/>
          <a:p>
            <a:pPr marL="457200" indent="-457200" algn="ctr" eaLnBrk="1" hangingPunct="1">
              <a:buFont typeface="Wingdings" pitchFamily="2" charset="2"/>
              <a:buNone/>
            </a:pPr>
            <a:r>
              <a:rPr lang="en-US" sz="3900" b="1" dirty="0" smtClean="0">
                <a:solidFill>
                  <a:srgbClr val="000066"/>
                </a:solidFill>
                <a:effectLst>
                  <a:outerShdw blurRad="38100" dist="38100" dir="2700000" algn="tl">
                    <a:srgbClr val="000000">
                      <a:alpha val="43137"/>
                    </a:srgbClr>
                  </a:outerShdw>
                </a:effectLst>
                <a:latin typeface="+mj-lt"/>
              </a:rPr>
              <a:t>Assuring Data Accuracy is the Role of QCS</a:t>
            </a:r>
          </a:p>
          <a:p>
            <a:pPr marL="457200" indent="-457200" algn="ctr" eaLnBrk="1" hangingPunct="1">
              <a:buFont typeface="Wingdings" pitchFamily="2" charset="2"/>
              <a:buNone/>
            </a:pPr>
            <a:endParaRPr lang="en-US" sz="1600" b="1" dirty="0" smtClean="0">
              <a:latin typeface="Century Gothic" pitchFamily="34" charset="0"/>
            </a:endParaRPr>
          </a:p>
          <a:p>
            <a:pPr marL="838200" lvl="1" indent="-381000" eaLnBrk="1" hangingPunct="1">
              <a:buFont typeface="Wingdings" pitchFamily="2" charset="2"/>
              <a:buNone/>
            </a:pPr>
            <a:endParaRPr lang="en-US" sz="2000" b="1" dirty="0" smtClean="0">
              <a:latin typeface="Century Gothic" pitchFamily="34" charset="0"/>
            </a:endParaRPr>
          </a:p>
        </p:txBody>
      </p:sp>
      <p:sp>
        <p:nvSpPr>
          <p:cNvPr id="14340" name="Text Box 3"/>
          <p:cNvSpPr txBox="1">
            <a:spLocks noChangeArrowheads="1"/>
          </p:cNvSpPr>
          <p:nvPr/>
        </p:nvSpPr>
        <p:spPr bwMode="auto">
          <a:xfrm>
            <a:off x="2266950" y="4922838"/>
            <a:ext cx="1470025" cy="707886"/>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Meter </a:t>
            </a:r>
          </a:p>
          <a:p>
            <a:pPr algn="ctr"/>
            <a:r>
              <a:rPr lang="en-US" sz="2000" b="1" dirty="0">
                <a:solidFill>
                  <a:schemeClr val="bg2"/>
                </a:solidFill>
                <a:latin typeface="Century Gothic" pitchFamily="34" charset="0"/>
              </a:rPr>
              <a:t>Center</a:t>
            </a:r>
          </a:p>
        </p:txBody>
      </p:sp>
      <p:sp>
        <p:nvSpPr>
          <p:cNvPr id="14341" name="Text Box 6"/>
          <p:cNvSpPr txBox="1">
            <a:spLocks noChangeArrowheads="1"/>
          </p:cNvSpPr>
          <p:nvPr/>
        </p:nvSpPr>
        <p:spPr bwMode="auto">
          <a:xfrm>
            <a:off x="2262188" y="3390900"/>
            <a:ext cx="1470025" cy="1015663"/>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Field </a:t>
            </a:r>
          </a:p>
          <a:p>
            <a:pPr algn="ctr"/>
            <a:r>
              <a:rPr lang="en-US" sz="2000" b="1" dirty="0">
                <a:solidFill>
                  <a:schemeClr val="bg2"/>
                </a:solidFill>
                <a:latin typeface="Century Gothic" pitchFamily="34" charset="0"/>
              </a:rPr>
              <a:t>Service</a:t>
            </a:r>
          </a:p>
          <a:p>
            <a:pPr algn="ctr"/>
            <a:r>
              <a:rPr lang="en-US" sz="2000" b="1" dirty="0">
                <a:solidFill>
                  <a:schemeClr val="bg2"/>
                </a:solidFill>
                <a:latin typeface="Century Gothic" pitchFamily="34" charset="0"/>
              </a:rPr>
              <a:t>Provider</a:t>
            </a:r>
          </a:p>
        </p:txBody>
      </p:sp>
      <p:sp>
        <p:nvSpPr>
          <p:cNvPr id="14342" name="Text Box 7"/>
          <p:cNvSpPr txBox="1">
            <a:spLocks noChangeArrowheads="1"/>
          </p:cNvSpPr>
          <p:nvPr/>
        </p:nvSpPr>
        <p:spPr bwMode="auto">
          <a:xfrm>
            <a:off x="425450" y="2527976"/>
            <a:ext cx="1470025" cy="707886"/>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Dairy Farm</a:t>
            </a:r>
          </a:p>
        </p:txBody>
      </p:sp>
      <p:sp>
        <p:nvSpPr>
          <p:cNvPr id="14343" name="Text Box 8"/>
          <p:cNvSpPr txBox="1">
            <a:spLocks noChangeArrowheads="1"/>
          </p:cNvSpPr>
          <p:nvPr/>
        </p:nvSpPr>
        <p:spPr bwMode="auto">
          <a:xfrm>
            <a:off x="6600069" y="2573477"/>
            <a:ext cx="1470025"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smtClean="0">
                <a:latin typeface="Century Gothic" pitchFamily="34" charset="0"/>
              </a:rPr>
              <a:t>CDCB-AIPL</a:t>
            </a:r>
            <a:endParaRPr lang="en-US" sz="2000" b="1" dirty="0">
              <a:latin typeface="Century Gothic" pitchFamily="34" charset="0"/>
            </a:endParaRPr>
          </a:p>
        </p:txBody>
      </p:sp>
      <p:sp>
        <p:nvSpPr>
          <p:cNvPr id="14344" name="Text Box 9"/>
          <p:cNvSpPr txBox="1">
            <a:spLocks noChangeArrowheads="1"/>
          </p:cNvSpPr>
          <p:nvPr/>
        </p:nvSpPr>
        <p:spPr bwMode="auto">
          <a:xfrm>
            <a:off x="3981450" y="2728913"/>
            <a:ext cx="1470025" cy="400110"/>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DRPC</a:t>
            </a:r>
          </a:p>
        </p:txBody>
      </p:sp>
      <p:sp>
        <p:nvSpPr>
          <p:cNvPr id="14345" name="Text Box 10"/>
          <p:cNvSpPr txBox="1">
            <a:spLocks noChangeArrowheads="1"/>
          </p:cNvSpPr>
          <p:nvPr/>
        </p:nvSpPr>
        <p:spPr bwMode="auto">
          <a:xfrm>
            <a:off x="2133600" y="2139950"/>
            <a:ext cx="1598613" cy="400110"/>
          </a:xfrm>
          <a:prstGeom prst="rect">
            <a:avLst/>
          </a:prstGeom>
          <a:solidFill>
            <a:schemeClr val="accent4"/>
          </a:solidFill>
          <a:ln w="50800">
            <a:solidFill>
              <a:srgbClr val="FFCC00"/>
            </a:solidFill>
            <a:miter lim="800000"/>
            <a:headEnd/>
            <a:tailEnd/>
          </a:ln>
        </p:spPr>
        <p:txBody>
          <a:bodyPr wrap="square">
            <a:spAutoFit/>
          </a:bodyPr>
          <a:lstStyle/>
          <a:p>
            <a:pPr algn="ctr"/>
            <a:r>
              <a:rPr lang="en-US" sz="2000" b="1" dirty="0">
                <a:solidFill>
                  <a:schemeClr val="bg2"/>
                </a:solidFill>
                <a:latin typeface="Century Gothic" pitchFamily="34" charset="0"/>
              </a:rPr>
              <a:t>Laboratory</a:t>
            </a:r>
          </a:p>
        </p:txBody>
      </p:sp>
      <p:sp>
        <p:nvSpPr>
          <p:cNvPr id="14347" name="Text Box 12"/>
          <p:cNvSpPr txBox="1">
            <a:spLocks noChangeArrowheads="1"/>
          </p:cNvSpPr>
          <p:nvPr/>
        </p:nvSpPr>
        <p:spPr bwMode="auto">
          <a:xfrm>
            <a:off x="6456363" y="4905375"/>
            <a:ext cx="2124075"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AI Organizations</a:t>
            </a:r>
          </a:p>
        </p:txBody>
      </p:sp>
      <p:sp>
        <p:nvSpPr>
          <p:cNvPr id="14348" name="Text Box 13"/>
          <p:cNvSpPr txBox="1">
            <a:spLocks noChangeArrowheads="1"/>
          </p:cNvSpPr>
          <p:nvPr/>
        </p:nvSpPr>
        <p:spPr bwMode="auto">
          <a:xfrm>
            <a:off x="6581775" y="3752850"/>
            <a:ext cx="1862138"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Breed</a:t>
            </a:r>
          </a:p>
          <a:p>
            <a:pPr algn="ctr"/>
            <a:r>
              <a:rPr lang="en-US" sz="2000" b="1" dirty="0">
                <a:latin typeface="Century Gothic" pitchFamily="34" charset="0"/>
              </a:rPr>
              <a:t>Associations</a:t>
            </a:r>
          </a:p>
        </p:txBody>
      </p:sp>
      <p:sp>
        <p:nvSpPr>
          <p:cNvPr id="14349" name="Text Box 14"/>
          <p:cNvSpPr txBox="1">
            <a:spLocks noChangeArrowheads="1"/>
          </p:cNvSpPr>
          <p:nvPr/>
        </p:nvSpPr>
        <p:spPr bwMode="auto">
          <a:xfrm>
            <a:off x="6215063" y="5795593"/>
            <a:ext cx="2513012" cy="400110"/>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Interbull</a:t>
            </a:r>
          </a:p>
        </p:txBody>
      </p:sp>
      <p:cxnSp>
        <p:nvCxnSpPr>
          <p:cNvPr id="14350" name="AutoShape 15"/>
          <p:cNvCxnSpPr>
            <a:cxnSpLocks noChangeShapeType="1"/>
          </p:cNvCxnSpPr>
          <p:nvPr/>
        </p:nvCxnSpPr>
        <p:spPr bwMode="auto">
          <a:xfrm flipV="1">
            <a:off x="1913895" y="2951162"/>
            <a:ext cx="1979613" cy="67434"/>
          </a:xfrm>
          <a:prstGeom prst="straightConnector1">
            <a:avLst/>
          </a:prstGeom>
          <a:noFill/>
          <a:ln w="38100">
            <a:solidFill>
              <a:srgbClr val="00FF00"/>
            </a:solidFill>
            <a:round/>
            <a:headEnd/>
            <a:tailEnd type="triangle" w="lg" len="lg"/>
          </a:ln>
        </p:spPr>
      </p:cxnSp>
      <p:cxnSp>
        <p:nvCxnSpPr>
          <p:cNvPr id="14351" name="AutoShape 16"/>
          <p:cNvCxnSpPr>
            <a:cxnSpLocks noChangeShapeType="1"/>
            <a:stCxn id="14344" idx="3"/>
            <a:endCxn id="14343" idx="1"/>
          </p:cNvCxnSpPr>
          <p:nvPr/>
        </p:nvCxnSpPr>
        <p:spPr bwMode="auto">
          <a:xfrm flipV="1">
            <a:off x="5451475" y="2927420"/>
            <a:ext cx="1148594" cy="1548"/>
          </a:xfrm>
          <a:prstGeom prst="curvedConnector3">
            <a:avLst>
              <a:gd name="adj1" fmla="val 50000"/>
            </a:avLst>
          </a:prstGeom>
          <a:noFill/>
          <a:ln w="38100">
            <a:solidFill>
              <a:srgbClr val="00FF00"/>
            </a:solidFill>
            <a:round/>
            <a:headEnd/>
            <a:tailEnd type="triangle" w="lg" len="lg"/>
          </a:ln>
        </p:spPr>
      </p:cxnSp>
      <p:cxnSp>
        <p:nvCxnSpPr>
          <p:cNvPr id="14352" name="AutoShape 17"/>
          <p:cNvCxnSpPr>
            <a:cxnSpLocks noChangeShapeType="1"/>
            <a:stCxn id="14341" idx="2"/>
            <a:endCxn id="14340" idx="0"/>
          </p:cNvCxnSpPr>
          <p:nvPr/>
        </p:nvCxnSpPr>
        <p:spPr bwMode="auto">
          <a:xfrm>
            <a:off x="2997201" y="4406563"/>
            <a:ext cx="4762" cy="516275"/>
          </a:xfrm>
          <a:prstGeom prst="straightConnector1">
            <a:avLst/>
          </a:prstGeom>
          <a:noFill/>
          <a:ln w="38100">
            <a:solidFill>
              <a:srgbClr val="00FF00"/>
            </a:solidFill>
            <a:round/>
            <a:headEnd type="triangle" w="lg" len="lg"/>
            <a:tailEnd type="triangle" w="lg" len="lg"/>
          </a:ln>
        </p:spPr>
      </p:cxnSp>
      <p:cxnSp>
        <p:nvCxnSpPr>
          <p:cNvPr id="14356" name="AutoShape 21"/>
          <p:cNvCxnSpPr>
            <a:cxnSpLocks noChangeShapeType="1"/>
            <a:stCxn id="14349" idx="1"/>
            <a:endCxn id="14348" idx="1"/>
          </p:cNvCxnSpPr>
          <p:nvPr/>
        </p:nvCxnSpPr>
        <p:spPr bwMode="auto">
          <a:xfrm rot="10800000" flipH="1">
            <a:off x="6215063" y="4106794"/>
            <a:ext cx="366712" cy="1888855"/>
          </a:xfrm>
          <a:prstGeom prst="bentConnector3">
            <a:avLst>
              <a:gd name="adj1" fmla="val -62338"/>
            </a:avLst>
          </a:prstGeom>
          <a:noFill/>
          <a:ln w="38100">
            <a:solidFill>
              <a:schemeClr val="accent2"/>
            </a:solidFill>
            <a:prstDash val="sysDot"/>
            <a:miter lim="800000"/>
            <a:headEnd/>
            <a:tailEnd type="triangle" w="med" len="med"/>
          </a:ln>
        </p:spPr>
      </p:cxnSp>
      <p:cxnSp>
        <p:nvCxnSpPr>
          <p:cNvPr id="14357" name="AutoShape 22"/>
          <p:cNvCxnSpPr>
            <a:cxnSpLocks noChangeShapeType="1"/>
            <a:stCxn id="14349" idx="1"/>
            <a:endCxn id="14347" idx="1"/>
          </p:cNvCxnSpPr>
          <p:nvPr/>
        </p:nvCxnSpPr>
        <p:spPr bwMode="auto">
          <a:xfrm rot="10800000" flipH="1">
            <a:off x="6215063" y="5259318"/>
            <a:ext cx="241300" cy="736330"/>
          </a:xfrm>
          <a:prstGeom prst="bentConnector3">
            <a:avLst>
              <a:gd name="adj1" fmla="val -94737"/>
            </a:avLst>
          </a:prstGeom>
          <a:noFill/>
          <a:ln w="38100">
            <a:solidFill>
              <a:schemeClr val="accent2"/>
            </a:solidFill>
            <a:prstDash val="sysDot"/>
            <a:miter lim="800000"/>
            <a:headEnd/>
            <a:tailEnd type="triangle" w="med" len="med"/>
          </a:ln>
        </p:spPr>
      </p:cxnSp>
      <p:cxnSp>
        <p:nvCxnSpPr>
          <p:cNvPr id="14358" name="AutoShape 23"/>
          <p:cNvCxnSpPr>
            <a:cxnSpLocks noChangeShapeType="1"/>
            <a:stCxn id="14343" idx="3"/>
            <a:endCxn id="14348" idx="3"/>
          </p:cNvCxnSpPr>
          <p:nvPr/>
        </p:nvCxnSpPr>
        <p:spPr bwMode="auto">
          <a:xfrm>
            <a:off x="8070094" y="2927420"/>
            <a:ext cx="373819" cy="1179373"/>
          </a:xfrm>
          <a:prstGeom prst="bentConnector3">
            <a:avLst>
              <a:gd name="adj1" fmla="val 161153"/>
            </a:avLst>
          </a:prstGeom>
          <a:noFill/>
          <a:ln w="38100">
            <a:solidFill>
              <a:schemeClr val="accent2"/>
            </a:solidFill>
            <a:prstDash val="sysDot"/>
            <a:miter lim="800000"/>
            <a:headEnd/>
            <a:tailEnd type="triangle" w="med" len="med"/>
          </a:ln>
        </p:spPr>
      </p:cxnSp>
      <p:cxnSp>
        <p:nvCxnSpPr>
          <p:cNvPr id="14359" name="AutoShape 24"/>
          <p:cNvCxnSpPr>
            <a:cxnSpLocks noChangeShapeType="1"/>
            <a:stCxn id="14343" idx="3"/>
            <a:endCxn id="14347" idx="3"/>
          </p:cNvCxnSpPr>
          <p:nvPr/>
        </p:nvCxnSpPr>
        <p:spPr bwMode="auto">
          <a:xfrm>
            <a:off x="8070094" y="2927420"/>
            <a:ext cx="510344" cy="2331898"/>
          </a:xfrm>
          <a:prstGeom prst="bentConnector3">
            <a:avLst>
              <a:gd name="adj1" fmla="val 144793"/>
            </a:avLst>
          </a:prstGeom>
          <a:noFill/>
          <a:ln w="38100">
            <a:solidFill>
              <a:schemeClr val="accent2"/>
            </a:solidFill>
            <a:prstDash val="sysDot"/>
            <a:miter lim="800000"/>
            <a:headEnd/>
            <a:tailEnd type="triangle" w="med" len="med"/>
          </a:ln>
        </p:spPr>
      </p:cxnSp>
      <p:cxnSp>
        <p:nvCxnSpPr>
          <p:cNvPr id="14360" name="AutoShape 25"/>
          <p:cNvCxnSpPr>
            <a:cxnSpLocks noChangeShapeType="1"/>
            <a:stCxn id="14343" idx="3"/>
            <a:endCxn id="14349" idx="3"/>
          </p:cNvCxnSpPr>
          <p:nvPr/>
        </p:nvCxnSpPr>
        <p:spPr bwMode="auto">
          <a:xfrm>
            <a:off x="8070094" y="2927420"/>
            <a:ext cx="657981" cy="3068228"/>
          </a:xfrm>
          <a:prstGeom prst="bentConnector3">
            <a:avLst>
              <a:gd name="adj1" fmla="val 134743"/>
            </a:avLst>
          </a:prstGeom>
          <a:noFill/>
          <a:ln w="38100">
            <a:solidFill>
              <a:schemeClr val="accent2"/>
            </a:solidFill>
            <a:prstDash val="sysDot"/>
            <a:miter lim="800000"/>
            <a:headEnd/>
            <a:tailEnd type="triangle" w="med" len="med"/>
          </a:ln>
        </p:spPr>
      </p:cxnSp>
      <p:cxnSp>
        <p:nvCxnSpPr>
          <p:cNvPr id="14361" name="AutoShape 26"/>
          <p:cNvCxnSpPr>
            <a:cxnSpLocks noChangeShapeType="1"/>
            <a:stCxn id="14341" idx="3"/>
            <a:endCxn id="14344" idx="2"/>
          </p:cNvCxnSpPr>
          <p:nvPr/>
        </p:nvCxnSpPr>
        <p:spPr bwMode="auto">
          <a:xfrm flipV="1">
            <a:off x="3732213" y="3129023"/>
            <a:ext cx="984250" cy="769709"/>
          </a:xfrm>
          <a:prstGeom prst="bentConnector2">
            <a:avLst/>
          </a:prstGeom>
          <a:noFill/>
          <a:ln w="38100">
            <a:solidFill>
              <a:srgbClr val="00FF00"/>
            </a:solidFill>
            <a:miter lim="800000"/>
            <a:headEnd/>
            <a:tailEnd type="triangle" w="lg" len="lg"/>
          </a:ln>
        </p:spPr>
      </p:cxnSp>
      <p:cxnSp>
        <p:nvCxnSpPr>
          <p:cNvPr id="14362" name="AutoShape 27"/>
          <p:cNvCxnSpPr>
            <a:cxnSpLocks noChangeShapeType="1"/>
            <a:stCxn id="14345" idx="3"/>
            <a:endCxn id="14344" idx="0"/>
          </p:cNvCxnSpPr>
          <p:nvPr/>
        </p:nvCxnSpPr>
        <p:spPr bwMode="auto">
          <a:xfrm>
            <a:off x="3732213" y="2340005"/>
            <a:ext cx="984250" cy="388908"/>
          </a:xfrm>
          <a:prstGeom prst="bentConnector2">
            <a:avLst/>
          </a:prstGeom>
          <a:noFill/>
          <a:ln w="38100">
            <a:solidFill>
              <a:srgbClr val="00FF00"/>
            </a:solidFill>
            <a:miter lim="800000"/>
            <a:headEnd/>
            <a:tailEnd type="triangle" w="lg" len="lg"/>
          </a:ln>
        </p:spPr>
      </p:cxnSp>
      <p:cxnSp>
        <p:nvCxnSpPr>
          <p:cNvPr id="14363" name="AutoShape 28"/>
          <p:cNvCxnSpPr>
            <a:cxnSpLocks noChangeShapeType="1"/>
            <a:stCxn id="14342" idx="3"/>
            <a:endCxn id="14345" idx="2"/>
          </p:cNvCxnSpPr>
          <p:nvPr/>
        </p:nvCxnSpPr>
        <p:spPr bwMode="auto">
          <a:xfrm flipV="1">
            <a:off x="1895475" y="2540060"/>
            <a:ext cx="1037432" cy="341859"/>
          </a:xfrm>
          <a:prstGeom prst="bentConnector2">
            <a:avLst/>
          </a:prstGeom>
          <a:noFill/>
          <a:ln w="38100">
            <a:solidFill>
              <a:srgbClr val="00FF00"/>
            </a:solidFill>
            <a:miter lim="800000"/>
            <a:headEnd/>
            <a:tailEnd type="triangle" w="lg" len="lg"/>
          </a:ln>
        </p:spPr>
      </p:cxnSp>
      <p:cxnSp>
        <p:nvCxnSpPr>
          <p:cNvPr id="14364" name="AutoShape 29"/>
          <p:cNvCxnSpPr>
            <a:cxnSpLocks noChangeShapeType="1"/>
            <a:stCxn id="14342" idx="2"/>
            <a:endCxn id="14341" idx="1"/>
          </p:cNvCxnSpPr>
          <p:nvPr/>
        </p:nvCxnSpPr>
        <p:spPr bwMode="auto">
          <a:xfrm rot="16200000" flipH="1">
            <a:off x="1379890" y="3016434"/>
            <a:ext cx="662870" cy="1101725"/>
          </a:xfrm>
          <a:prstGeom prst="bentConnector2">
            <a:avLst/>
          </a:prstGeom>
          <a:noFill/>
          <a:ln w="38100">
            <a:solidFill>
              <a:srgbClr val="00FF00"/>
            </a:solidFill>
            <a:miter lim="800000"/>
            <a:headEnd type="triangle" w="lg" len="lg"/>
            <a:tailEnd type="triangle" w="lg" len="lg"/>
          </a:ln>
        </p:spPr>
      </p:cxnSp>
      <p:cxnSp>
        <p:nvCxnSpPr>
          <p:cNvPr id="14366" name="AutoShape 31"/>
          <p:cNvCxnSpPr>
            <a:cxnSpLocks noChangeShapeType="1"/>
            <a:stCxn id="14348" idx="0"/>
          </p:cNvCxnSpPr>
          <p:nvPr/>
        </p:nvCxnSpPr>
        <p:spPr bwMode="auto">
          <a:xfrm rot="16200000" flipH="1" flipV="1">
            <a:off x="5147866" y="3508772"/>
            <a:ext cx="2120900" cy="2609056"/>
          </a:xfrm>
          <a:prstGeom prst="bentConnector4">
            <a:avLst>
              <a:gd name="adj1" fmla="val -10778"/>
              <a:gd name="adj2" fmla="val 67843"/>
            </a:avLst>
          </a:prstGeom>
          <a:noFill/>
          <a:ln w="38100">
            <a:solidFill>
              <a:schemeClr val="tx1"/>
            </a:solidFill>
            <a:miter lim="800000"/>
            <a:headEnd/>
            <a:tailEnd type="triangle" w="lg" len="lg"/>
          </a:ln>
        </p:spPr>
      </p:cxnSp>
      <p:cxnSp>
        <p:nvCxnSpPr>
          <p:cNvPr id="14367" name="AutoShape 32"/>
          <p:cNvCxnSpPr>
            <a:cxnSpLocks noChangeShapeType="1"/>
            <a:stCxn id="14347" idx="0"/>
          </p:cNvCxnSpPr>
          <p:nvPr/>
        </p:nvCxnSpPr>
        <p:spPr bwMode="auto">
          <a:xfrm rot="16200000" flipH="1" flipV="1">
            <a:off x="5788820" y="4153693"/>
            <a:ext cx="977900" cy="2481263"/>
          </a:xfrm>
          <a:prstGeom prst="bentConnector4">
            <a:avLst>
              <a:gd name="adj1" fmla="val -23377"/>
              <a:gd name="adj2" fmla="val 71401"/>
            </a:avLst>
          </a:prstGeom>
          <a:noFill/>
          <a:ln w="38100">
            <a:solidFill>
              <a:schemeClr val="tx1"/>
            </a:solidFill>
            <a:miter lim="800000"/>
            <a:headEnd/>
            <a:tailEnd/>
          </a:ln>
        </p:spPr>
      </p:cxnSp>
      <p:cxnSp>
        <p:nvCxnSpPr>
          <p:cNvPr id="14368" name="AutoShape 33"/>
          <p:cNvCxnSpPr>
            <a:cxnSpLocks noChangeShapeType="1"/>
            <a:stCxn id="14344" idx="3"/>
            <a:endCxn id="14348" idx="1"/>
          </p:cNvCxnSpPr>
          <p:nvPr/>
        </p:nvCxnSpPr>
        <p:spPr bwMode="auto">
          <a:xfrm>
            <a:off x="5451475" y="2928968"/>
            <a:ext cx="1130300" cy="1177825"/>
          </a:xfrm>
          <a:prstGeom prst="curvedConnector3">
            <a:avLst>
              <a:gd name="adj1" fmla="val 50000"/>
            </a:avLst>
          </a:prstGeom>
          <a:noFill/>
          <a:ln w="38100">
            <a:solidFill>
              <a:srgbClr val="FF0000"/>
            </a:solidFill>
            <a:prstDash val="lgDash"/>
            <a:round/>
            <a:headEnd/>
            <a:tailEnd type="triangle" w="lg" len="lg"/>
          </a:ln>
        </p:spPr>
      </p:cxnSp>
      <p:cxnSp>
        <p:nvCxnSpPr>
          <p:cNvPr id="14369" name="AutoShape 34"/>
          <p:cNvCxnSpPr>
            <a:cxnSpLocks noChangeShapeType="1"/>
          </p:cNvCxnSpPr>
          <p:nvPr/>
        </p:nvCxnSpPr>
        <p:spPr bwMode="auto">
          <a:xfrm>
            <a:off x="5467350" y="2924175"/>
            <a:ext cx="954088" cy="2176463"/>
          </a:xfrm>
          <a:prstGeom prst="curvedConnector3">
            <a:avLst>
              <a:gd name="adj1" fmla="val 49917"/>
            </a:avLst>
          </a:prstGeom>
          <a:noFill/>
          <a:ln w="38100">
            <a:solidFill>
              <a:srgbClr val="FF0000"/>
            </a:solidFill>
            <a:prstDash val="lgDash"/>
            <a:round/>
            <a:headEnd/>
            <a:tailEnd type="triangle" w="lg" len="lg"/>
          </a:ln>
        </p:spPr>
      </p:cxnSp>
      <p:pic>
        <p:nvPicPr>
          <p:cNvPr id="14370" name="Picture 38" descr="qcslogo"/>
          <p:cNvPicPr>
            <a:picLocks noChangeAspect="1" noChangeArrowheads="1"/>
          </p:cNvPicPr>
          <p:nvPr/>
        </p:nvPicPr>
        <p:blipFill>
          <a:blip r:embed="rId3" cstate="print"/>
          <a:srcRect r="78070"/>
          <a:stretch>
            <a:fillRect/>
          </a:stretch>
        </p:blipFill>
        <p:spPr bwMode="auto">
          <a:xfrm>
            <a:off x="3133725" y="2693988"/>
            <a:ext cx="328613" cy="587375"/>
          </a:xfrm>
          <a:prstGeom prst="rect">
            <a:avLst/>
          </a:prstGeom>
          <a:noFill/>
          <a:ln w="9525">
            <a:noFill/>
            <a:miter lim="800000"/>
            <a:headEnd/>
            <a:tailEnd/>
          </a:ln>
        </p:spPr>
      </p:pic>
      <p:pic>
        <p:nvPicPr>
          <p:cNvPr id="14371" name="Picture 39" descr="qcslogo"/>
          <p:cNvPicPr>
            <a:picLocks noChangeAspect="1" noChangeArrowheads="1"/>
          </p:cNvPicPr>
          <p:nvPr/>
        </p:nvPicPr>
        <p:blipFill>
          <a:blip r:embed="rId3" cstate="print"/>
          <a:srcRect r="78070"/>
          <a:stretch>
            <a:fillRect/>
          </a:stretch>
        </p:blipFill>
        <p:spPr bwMode="auto">
          <a:xfrm>
            <a:off x="3770313" y="3602038"/>
            <a:ext cx="328612" cy="587375"/>
          </a:xfrm>
          <a:prstGeom prst="rect">
            <a:avLst/>
          </a:prstGeom>
          <a:noFill/>
          <a:ln w="9525">
            <a:noFill/>
            <a:miter lim="800000"/>
            <a:headEnd/>
            <a:tailEnd/>
          </a:ln>
        </p:spPr>
      </p:pic>
      <p:pic>
        <p:nvPicPr>
          <p:cNvPr id="14372" name="Picture 40" descr="qcslogo"/>
          <p:cNvPicPr>
            <a:picLocks noChangeAspect="1" noChangeArrowheads="1"/>
          </p:cNvPicPr>
          <p:nvPr/>
        </p:nvPicPr>
        <p:blipFill>
          <a:blip r:embed="rId3" cstate="print"/>
          <a:srcRect r="78070"/>
          <a:stretch>
            <a:fillRect/>
          </a:stretch>
        </p:blipFill>
        <p:spPr bwMode="auto">
          <a:xfrm>
            <a:off x="3754438" y="2073275"/>
            <a:ext cx="328612" cy="587375"/>
          </a:xfrm>
          <a:prstGeom prst="rect">
            <a:avLst/>
          </a:prstGeom>
          <a:noFill/>
          <a:ln w="9525">
            <a:noFill/>
            <a:miter lim="800000"/>
            <a:headEnd/>
            <a:tailEnd/>
          </a:ln>
        </p:spPr>
      </p:pic>
      <p:pic>
        <p:nvPicPr>
          <p:cNvPr id="14373" name="Picture 41" descr="qcslogo"/>
          <p:cNvPicPr>
            <a:picLocks noChangeAspect="1" noChangeArrowheads="1"/>
          </p:cNvPicPr>
          <p:nvPr/>
        </p:nvPicPr>
        <p:blipFill>
          <a:blip r:embed="rId3" cstate="print"/>
          <a:srcRect r="78070"/>
          <a:stretch>
            <a:fillRect/>
          </a:stretch>
        </p:blipFill>
        <p:spPr bwMode="auto">
          <a:xfrm>
            <a:off x="5495925" y="2657475"/>
            <a:ext cx="328613" cy="587375"/>
          </a:xfrm>
          <a:prstGeom prst="rect">
            <a:avLst/>
          </a:prstGeom>
          <a:noFill/>
          <a:ln w="9525">
            <a:noFill/>
            <a:miter lim="800000"/>
            <a:headEnd/>
            <a:tailEnd/>
          </a:ln>
        </p:spPr>
      </p:pic>
      <p:pic>
        <p:nvPicPr>
          <p:cNvPr id="14374" name="Picture 42" descr="qcslogo"/>
          <p:cNvPicPr>
            <a:picLocks noChangeAspect="1" noChangeArrowheads="1"/>
          </p:cNvPicPr>
          <p:nvPr/>
        </p:nvPicPr>
        <p:blipFill>
          <a:blip r:embed="rId3" cstate="print"/>
          <a:srcRect r="78070"/>
          <a:stretch>
            <a:fillRect/>
          </a:stretch>
        </p:blipFill>
        <p:spPr bwMode="auto">
          <a:xfrm>
            <a:off x="3067050" y="4395788"/>
            <a:ext cx="328613" cy="587375"/>
          </a:xfrm>
          <a:prstGeom prst="rect">
            <a:avLst/>
          </a:prstGeom>
          <a:noFill/>
          <a:ln w="9525">
            <a:noFill/>
            <a:miter lim="800000"/>
            <a:headEnd/>
            <a:tailEnd/>
          </a:ln>
        </p:spPr>
      </p:pic>
      <p:sp>
        <p:nvSpPr>
          <p:cNvPr id="39" name="Slide Number Placeholder 38"/>
          <p:cNvSpPr>
            <a:spLocks noGrp="1"/>
          </p:cNvSpPr>
          <p:nvPr>
            <p:ph type="sldNum" sz="quarter" idx="12"/>
          </p:nvPr>
        </p:nvSpPr>
        <p:spPr/>
        <p:txBody>
          <a:bodyPr/>
          <a:lstStyle/>
          <a:p>
            <a:fld id="{20D155AE-76B6-4FFC-8E9D-85FA3D335352}" type="slidenum">
              <a:rPr lang="en-US" b="1" smtClean="0">
                <a:latin typeface="Century Gothic" pitchFamily="34" charset="0"/>
              </a:rPr>
              <a:pPr/>
              <a:t>14</a:t>
            </a:fld>
            <a:endParaRPr lang="en-US" b="1" dirty="0">
              <a:latin typeface="Century Gothic" pitchFamily="34" charset="0"/>
            </a:endParaRPr>
          </a:p>
        </p:txBody>
      </p:sp>
    </p:spTree>
    <p:extLst>
      <p:ext uri="{BB962C8B-B14F-4D97-AF65-F5344CB8AC3E}">
        <p14:creationId xmlns:p14="http://schemas.microsoft.com/office/powerpoint/2010/main" val="7343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57600" y="1752600"/>
            <a:ext cx="5178550" cy="3883913"/>
          </a:xfrm>
          <a:prstGeom prst="rect">
            <a:avLst/>
          </a:prstGeom>
          <a:noFill/>
          <a:ln w="9525">
            <a:noFill/>
            <a:miter lim="800000"/>
            <a:headEnd/>
            <a:tailEnd/>
          </a:ln>
        </p:spPr>
      </p:pic>
      <p:sp>
        <p:nvSpPr>
          <p:cNvPr id="5" name="Content Placeholder 4"/>
          <p:cNvSpPr txBox="1">
            <a:spLocks/>
          </p:cNvSpPr>
          <p:nvPr/>
        </p:nvSpPr>
        <p:spPr>
          <a:xfrm>
            <a:off x="-11394" y="762000"/>
            <a:ext cx="9144000" cy="635000"/>
          </a:xfrm>
          <a:prstGeom prst="rect">
            <a:avLst/>
          </a:prstGeom>
        </p:spPr>
        <p:txBody>
          <a:bodyPr vert="horz">
            <a:normAutofit lnSpcReduction="10000"/>
          </a:bodyPr>
          <a:lstStyle/>
          <a:p>
            <a:pPr marL="457200" marR="0" lvl="0" indent="-457200" algn="ctr" defTabSz="914400" rtl="0" eaLnBrk="1" fontAlgn="auto" latinLnBrk="0" hangingPunct="1">
              <a:lnSpc>
                <a:spcPct val="100000"/>
              </a:lnSpc>
              <a:spcBef>
                <a:spcPts val="400"/>
              </a:spcBef>
              <a:spcAft>
                <a:spcPts val="0"/>
              </a:spcAft>
              <a:buClr>
                <a:schemeClr val="accent1"/>
              </a:buClr>
              <a:buSzPct val="68000"/>
              <a:buFont typeface="Wingdings" pitchFamily="2" charset="2"/>
              <a:buNone/>
              <a:tabLst/>
              <a:defRPr/>
            </a:pPr>
            <a:r>
              <a:rPr lang="en-US" sz="3600" b="1" dirty="0" smtClean="0">
                <a:solidFill>
                  <a:srgbClr val="000066"/>
                </a:solidFill>
                <a:effectLst>
                  <a:outerShdw blurRad="38100" dist="38100" dir="2700000" algn="tl">
                    <a:srgbClr val="000000">
                      <a:alpha val="43137"/>
                    </a:srgbClr>
                  </a:outerShdw>
                </a:effectLst>
                <a:latin typeface="+mj-lt"/>
              </a:rPr>
              <a:t>What are the Meter Centers?</a:t>
            </a:r>
            <a:endParaRPr kumimoji="0" lang="en-US" sz="3600" b="1" i="0" u="none" strike="noStrike" kern="1200" cap="none" spc="0" normalizeH="0" baseline="0" noProof="0" dirty="0" smtClean="0">
              <a:ln>
                <a:noFill/>
              </a:ln>
              <a:solidFill>
                <a:srgbClr val="000066"/>
              </a:solidFill>
              <a:effectLst>
                <a:outerShdw blurRad="38100" dist="38100" dir="2700000" algn="tl">
                  <a:srgbClr val="000000">
                    <a:alpha val="43137"/>
                  </a:srgbClr>
                </a:outerShdw>
              </a:effectLst>
              <a:uLnTx/>
              <a:uFillTx/>
              <a:latin typeface="+mj-lt"/>
            </a:endParaRPr>
          </a:p>
          <a:p>
            <a:pPr marL="457200" marR="0" lvl="0" indent="-457200" algn="ctr" defTabSz="914400" rtl="0" eaLnBrk="1" fontAlgn="auto" latinLnBrk="0" hangingPunct="1">
              <a:lnSpc>
                <a:spcPct val="100000"/>
              </a:lnSpc>
              <a:spcBef>
                <a:spcPts val="400"/>
              </a:spcBef>
              <a:spcAft>
                <a:spcPts val="0"/>
              </a:spcAft>
              <a:buClr>
                <a:schemeClr val="accent1"/>
              </a:buClr>
              <a:buSzPct val="68000"/>
              <a:buFont typeface="Wingdings" pitchFamily="2" charset="2"/>
              <a:buNone/>
              <a:tabLst/>
              <a:defRPr/>
            </a:pPr>
            <a:endParaRPr kumimoji="0" lang="en-US" sz="16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838200" marR="0" lvl="1" indent="-381000" algn="l" defTabSz="914400" rtl="0" eaLnBrk="1" fontAlgn="auto" latinLnBrk="0" hangingPunct="1">
              <a:lnSpc>
                <a:spcPct val="100000"/>
              </a:lnSpc>
              <a:spcBef>
                <a:spcPts val="324"/>
              </a:spcBef>
              <a:spcAft>
                <a:spcPts val="0"/>
              </a:spcAft>
              <a:buClr>
                <a:schemeClr val="accent1"/>
              </a:buClr>
              <a:buSzTx/>
              <a:buFont typeface="Wingdings" pitchFamily="2" charset="2"/>
              <a:buNone/>
              <a:tabLst/>
              <a:defRPr/>
            </a:pPr>
            <a:endParaRPr kumimoji="0" lang="en-US" sz="2000" b="0" i="0" u="none" strike="noStrike" kern="1200" cap="none" spc="0" normalizeH="0" baseline="0" noProof="0" dirty="0" smtClean="0">
              <a:ln>
                <a:noFill/>
              </a:ln>
              <a:solidFill>
                <a:schemeClr val="tx1"/>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p>
            <a:fld id="{20D155AE-76B6-4FFC-8E9D-85FA3D335352}" type="slidenum">
              <a:rPr lang="en-US" smtClean="0"/>
              <a:pPr/>
              <a:t>15</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1" y="2413475"/>
            <a:ext cx="3721018" cy="1524000"/>
          </a:xfrm>
          <a:prstGeom prst="rect">
            <a:avLst/>
          </a:prstGeom>
        </p:spPr>
      </p:pic>
    </p:spTree>
    <p:extLst>
      <p:ext uri="{BB962C8B-B14F-4D97-AF65-F5344CB8AC3E}">
        <p14:creationId xmlns:p14="http://schemas.microsoft.com/office/powerpoint/2010/main" val="30120792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143854"/>
            <a:ext cx="8229600" cy="1143000"/>
          </a:xfrm>
        </p:spPr>
        <p:txBody>
          <a:bodyPr>
            <a:normAutofit/>
          </a:bodyPr>
          <a:lstStyle/>
          <a:p>
            <a:pPr algn="ctr" eaLnBrk="1" hangingPunct="1">
              <a:defRPr/>
            </a:pPr>
            <a:r>
              <a:rPr lang="en-US" sz="3600" b="1" dirty="0" smtClean="0">
                <a:solidFill>
                  <a:srgbClr val="000066"/>
                </a:solidFill>
              </a:rPr>
              <a:t>Certified Meter Centers</a:t>
            </a:r>
          </a:p>
        </p:txBody>
      </p:sp>
      <p:pic>
        <p:nvPicPr>
          <p:cNvPr id="26627" name="Picture 3"/>
          <p:cNvPicPr>
            <a:picLocks noChangeAspect="1" noChangeArrowheads="1"/>
          </p:cNvPicPr>
          <p:nvPr/>
        </p:nvPicPr>
        <p:blipFill>
          <a:blip r:embed="rId3" cstate="print"/>
          <a:srcRect/>
          <a:stretch>
            <a:fillRect/>
          </a:stretch>
        </p:blipFill>
        <p:spPr bwMode="auto">
          <a:xfrm>
            <a:off x="-381000" y="990600"/>
            <a:ext cx="9601200" cy="6248400"/>
          </a:xfrm>
          <a:prstGeom prst="rect">
            <a:avLst/>
          </a:prstGeom>
          <a:noFill/>
          <a:ln w="9525">
            <a:noFill/>
            <a:miter lim="800000"/>
            <a:headEnd/>
            <a:tailEnd/>
          </a:ln>
        </p:spPr>
      </p:pic>
      <p:sp>
        <p:nvSpPr>
          <p:cNvPr id="26628" name="AutoShape 4"/>
          <p:cNvSpPr>
            <a:spLocks noChangeArrowheads="1"/>
          </p:cNvSpPr>
          <p:nvPr/>
        </p:nvSpPr>
        <p:spPr bwMode="auto">
          <a:xfrm>
            <a:off x="5437188" y="268605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29" name="AutoShape 5"/>
          <p:cNvSpPr>
            <a:spLocks noChangeArrowheads="1"/>
          </p:cNvSpPr>
          <p:nvPr/>
        </p:nvSpPr>
        <p:spPr bwMode="auto">
          <a:xfrm>
            <a:off x="1752600" y="44958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0" name="AutoShape 6"/>
          <p:cNvSpPr>
            <a:spLocks noChangeArrowheads="1"/>
          </p:cNvSpPr>
          <p:nvPr/>
        </p:nvSpPr>
        <p:spPr bwMode="auto">
          <a:xfrm>
            <a:off x="533400" y="3886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1" name="AutoShape 7"/>
          <p:cNvSpPr>
            <a:spLocks noChangeArrowheads="1"/>
          </p:cNvSpPr>
          <p:nvPr/>
        </p:nvSpPr>
        <p:spPr bwMode="auto">
          <a:xfrm>
            <a:off x="381000" y="3505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2" name="AutoShape 8"/>
          <p:cNvSpPr>
            <a:spLocks noChangeArrowheads="1"/>
          </p:cNvSpPr>
          <p:nvPr/>
        </p:nvSpPr>
        <p:spPr bwMode="auto">
          <a:xfrm>
            <a:off x="2895600" y="3657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3" name="AutoShape 9"/>
          <p:cNvSpPr>
            <a:spLocks noChangeArrowheads="1"/>
          </p:cNvSpPr>
          <p:nvPr/>
        </p:nvSpPr>
        <p:spPr bwMode="auto">
          <a:xfrm>
            <a:off x="5334000" y="30480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4" name="AutoShape 10"/>
          <p:cNvSpPr>
            <a:spLocks noChangeArrowheads="1"/>
          </p:cNvSpPr>
          <p:nvPr/>
        </p:nvSpPr>
        <p:spPr bwMode="auto">
          <a:xfrm>
            <a:off x="7391400" y="2743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5" name="AutoShape 11"/>
          <p:cNvSpPr>
            <a:spLocks noChangeArrowheads="1"/>
          </p:cNvSpPr>
          <p:nvPr/>
        </p:nvSpPr>
        <p:spPr bwMode="auto">
          <a:xfrm>
            <a:off x="7391400" y="3124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6" name="AutoShape 12"/>
          <p:cNvSpPr>
            <a:spLocks noChangeArrowheads="1"/>
          </p:cNvSpPr>
          <p:nvPr/>
        </p:nvSpPr>
        <p:spPr bwMode="auto">
          <a:xfrm>
            <a:off x="6629400" y="34290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7" name="AutoShape 14"/>
          <p:cNvSpPr>
            <a:spLocks noChangeArrowheads="1"/>
          </p:cNvSpPr>
          <p:nvPr/>
        </p:nvSpPr>
        <p:spPr bwMode="auto">
          <a:xfrm>
            <a:off x="7391400" y="4343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8" name="AutoShape 15"/>
          <p:cNvSpPr>
            <a:spLocks noChangeArrowheads="1"/>
          </p:cNvSpPr>
          <p:nvPr/>
        </p:nvSpPr>
        <p:spPr bwMode="auto">
          <a:xfrm>
            <a:off x="304800" y="2819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39" name="AutoShape 16"/>
          <p:cNvSpPr>
            <a:spLocks noChangeArrowheads="1"/>
          </p:cNvSpPr>
          <p:nvPr/>
        </p:nvSpPr>
        <p:spPr bwMode="auto">
          <a:xfrm>
            <a:off x="7315200" y="2743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0" name="AutoShape 17"/>
          <p:cNvSpPr>
            <a:spLocks noChangeArrowheads="1"/>
          </p:cNvSpPr>
          <p:nvPr/>
        </p:nvSpPr>
        <p:spPr bwMode="auto">
          <a:xfrm>
            <a:off x="4114800" y="3962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1" name="AutoShape 18"/>
          <p:cNvSpPr>
            <a:spLocks noChangeArrowheads="1"/>
          </p:cNvSpPr>
          <p:nvPr/>
        </p:nvSpPr>
        <p:spPr bwMode="auto">
          <a:xfrm>
            <a:off x="685800" y="41148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2" name="AutoShape 19"/>
          <p:cNvSpPr>
            <a:spLocks noChangeArrowheads="1"/>
          </p:cNvSpPr>
          <p:nvPr/>
        </p:nvSpPr>
        <p:spPr bwMode="auto">
          <a:xfrm>
            <a:off x="7543800" y="3324225"/>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3" name="AutoShape 20"/>
          <p:cNvSpPr>
            <a:spLocks noChangeArrowheads="1"/>
          </p:cNvSpPr>
          <p:nvPr/>
        </p:nvSpPr>
        <p:spPr bwMode="auto">
          <a:xfrm>
            <a:off x="5105400" y="5410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4" name="AutoShape 21"/>
          <p:cNvSpPr>
            <a:spLocks noChangeArrowheads="1"/>
          </p:cNvSpPr>
          <p:nvPr/>
        </p:nvSpPr>
        <p:spPr bwMode="auto">
          <a:xfrm>
            <a:off x="5105400" y="4267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5" name="AutoShape 22"/>
          <p:cNvSpPr>
            <a:spLocks noChangeArrowheads="1"/>
          </p:cNvSpPr>
          <p:nvPr/>
        </p:nvSpPr>
        <p:spPr bwMode="auto">
          <a:xfrm>
            <a:off x="4773613" y="2538413"/>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6" name="AutoShape 23"/>
          <p:cNvSpPr>
            <a:spLocks noChangeArrowheads="1"/>
          </p:cNvSpPr>
          <p:nvPr/>
        </p:nvSpPr>
        <p:spPr bwMode="auto">
          <a:xfrm>
            <a:off x="47625" y="3362325"/>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7" name="AutoShape 24"/>
          <p:cNvSpPr>
            <a:spLocks noChangeArrowheads="1"/>
          </p:cNvSpPr>
          <p:nvPr/>
        </p:nvSpPr>
        <p:spPr bwMode="auto">
          <a:xfrm>
            <a:off x="1981200" y="3124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48" name="AutoShape 25"/>
          <p:cNvSpPr>
            <a:spLocks noChangeArrowheads="1"/>
          </p:cNvSpPr>
          <p:nvPr/>
        </p:nvSpPr>
        <p:spPr bwMode="auto">
          <a:xfrm>
            <a:off x="457200" y="3657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0" name="AutoShape 27"/>
          <p:cNvSpPr>
            <a:spLocks noChangeArrowheads="1"/>
          </p:cNvSpPr>
          <p:nvPr/>
        </p:nvSpPr>
        <p:spPr bwMode="auto">
          <a:xfrm>
            <a:off x="838200" y="4419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1" name="AutoShape 28"/>
          <p:cNvSpPr>
            <a:spLocks noChangeArrowheads="1"/>
          </p:cNvSpPr>
          <p:nvPr/>
        </p:nvSpPr>
        <p:spPr bwMode="auto">
          <a:xfrm>
            <a:off x="4419600" y="5562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2" name="AutoShape 29"/>
          <p:cNvSpPr>
            <a:spLocks noChangeArrowheads="1"/>
          </p:cNvSpPr>
          <p:nvPr/>
        </p:nvSpPr>
        <p:spPr bwMode="auto">
          <a:xfrm>
            <a:off x="1828800" y="4724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3" name="AutoShape 30"/>
          <p:cNvSpPr>
            <a:spLocks noChangeArrowheads="1"/>
          </p:cNvSpPr>
          <p:nvPr/>
        </p:nvSpPr>
        <p:spPr bwMode="auto">
          <a:xfrm>
            <a:off x="228600" y="2057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4" name="AutoShape 31"/>
          <p:cNvSpPr>
            <a:spLocks noChangeArrowheads="1"/>
          </p:cNvSpPr>
          <p:nvPr/>
        </p:nvSpPr>
        <p:spPr bwMode="auto">
          <a:xfrm>
            <a:off x="304800" y="3276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5" name="AutoShape 32"/>
          <p:cNvSpPr>
            <a:spLocks noChangeArrowheads="1"/>
          </p:cNvSpPr>
          <p:nvPr/>
        </p:nvSpPr>
        <p:spPr bwMode="auto">
          <a:xfrm>
            <a:off x="7239000" y="3886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6" name="AutoShape 33"/>
          <p:cNvSpPr>
            <a:spLocks noChangeArrowheads="1"/>
          </p:cNvSpPr>
          <p:nvPr/>
        </p:nvSpPr>
        <p:spPr bwMode="auto">
          <a:xfrm>
            <a:off x="6705600" y="3505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7" name="AutoShape 34"/>
          <p:cNvSpPr>
            <a:spLocks noChangeArrowheads="1"/>
          </p:cNvSpPr>
          <p:nvPr/>
        </p:nvSpPr>
        <p:spPr bwMode="auto">
          <a:xfrm>
            <a:off x="1981200" y="2743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8" name="AutoShape 35"/>
          <p:cNvSpPr>
            <a:spLocks noChangeArrowheads="1"/>
          </p:cNvSpPr>
          <p:nvPr/>
        </p:nvSpPr>
        <p:spPr bwMode="auto">
          <a:xfrm>
            <a:off x="8153400" y="22860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59" name="AutoShape 36"/>
          <p:cNvSpPr>
            <a:spLocks noChangeArrowheads="1"/>
          </p:cNvSpPr>
          <p:nvPr/>
        </p:nvSpPr>
        <p:spPr bwMode="auto">
          <a:xfrm>
            <a:off x="457200" y="1295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0" name="AutoShape 37"/>
          <p:cNvSpPr>
            <a:spLocks noChangeArrowheads="1"/>
          </p:cNvSpPr>
          <p:nvPr/>
        </p:nvSpPr>
        <p:spPr bwMode="auto">
          <a:xfrm>
            <a:off x="1676400" y="26670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1" name="AutoShape 38"/>
          <p:cNvSpPr>
            <a:spLocks noChangeArrowheads="1"/>
          </p:cNvSpPr>
          <p:nvPr/>
        </p:nvSpPr>
        <p:spPr bwMode="auto">
          <a:xfrm>
            <a:off x="685800" y="23622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2" name="AutoShape 39"/>
          <p:cNvSpPr>
            <a:spLocks noChangeArrowheads="1"/>
          </p:cNvSpPr>
          <p:nvPr/>
        </p:nvSpPr>
        <p:spPr bwMode="auto">
          <a:xfrm>
            <a:off x="6248400" y="2895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3" name="AutoShape 40"/>
          <p:cNvSpPr>
            <a:spLocks noChangeArrowheads="1"/>
          </p:cNvSpPr>
          <p:nvPr/>
        </p:nvSpPr>
        <p:spPr bwMode="auto">
          <a:xfrm>
            <a:off x="5562600" y="28194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4" name="AutoShape 41"/>
          <p:cNvSpPr>
            <a:spLocks noChangeArrowheads="1"/>
          </p:cNvSpPr>
          <p:nvPr/>
        </p:nvSpPr>
        <p:spPr bwMode="auto">
          <a:xfrm>
            <a:off x="3497263" y="4660900"/>
            <a:ext cx="157162" cy="176213"/>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5" name="AutoShape 42"/>
          <p:cNvSpPr>
            <a:spLocks noChangeArrowheads="1"/>
          </p:cNvSpPr>
          <p:nvPr/>
        </p:nvSpPr>
        <p:spPr bwMode="auto">
          <a:xfrm>
            <a:off x="3810000" y="5181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6" name="AutoShape 43"/>
          <p:cNvSpPr>
            <a:spLocks noChangeArrowheads="1"/>
          </p:cNvSpPr>
          <p:nvPr/>
        </p:nvSpPr>
        <p:spPr bwMode="auto">
          <a:xfrm>
            <a:off x="3048000" y="4905375"/>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7" name="AutoShape 44"/>
          <p:cNvSpPr>
            <a:spLocks noChangeArrowheads="1"/>
          </p:cNvSpPr>
          <p:nvPr/>
        </p:nvSpPr>
        <p:spPr bwMode="auto">
          <a:xfrm>
            <a:off x="3048000" y="6705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8" name="AutoShape 45"/>
          <p:cNvSpPr>
            <a:spLocks noChangeArrowheads="1"/>
          </p:cNvSpPr>
          <p:nvPr/>
        </p:nvSpPr>
        <p:spPr bwMode="auto">
          <a:xfrm>
            <a:off x="5257800" y="25146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69" name="AutoShape 41"/>
          <p:cNvSpPr>
            <a:spLocks noChangeArrowheads="1"/>
          </p:cNvSpPr>
          <p:nvPr/>
        </p:nvSpPr>
        <p:spPr bwMode="auto">
          <a:xfrm>
            <a:off x="3409950" y="4795838"/>
            <a:ext cx="157163" cy="176212"/>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26670" name="AutoShape 42"/>
          <p:cNvSpPr>
            <a:spLocks noChangeArrowheads="1"/>
          </p:cNvSpPr>
          <p:nvPr/>
        </p:nvSpPr>
        <p:spPr bwMode="auto">
          <a:xfrm>
            <a:off x="3411538" y="5067300"/>
            <a:ext cx="1524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p>
        </p:txBody>
      </p:sp>
      <p:sp>
        <p:nvSpPr>
          <p:cNvPr id="47" name="Slide Number Placeholder 46"/>
          <p:cNvSpPr>
            <a:spLocks noGrp="1"/>
          </p:cNvSpPr>
          <p:nvPr>
            <p:ph type="sldNum" sz="quarter" idx="12"/>
          </p:nvPr>
        </p:nvSpPr>
        <p:spPr/>
        <p:txBody>
          <a:bodyPr/>
          <a:lstStyle/>
          <a:p>
            <a:fld id="{20D155AE-76B6-4FFC-8E9D-85FA3D335352}" type="slidenum">
              <a:rPr lang="en-US" smtClean="0"/>
              <a:pPr/>
              <a:t>16</a:t>
            </a:fld>
            <a:endParaRPr lang="en-US" dirty="0"/>
          </a:p>
        </p:txBody>
      </p:sp>
    </p:spTree>
    <p:extLst>
      <p:ext uri="{BB962C8B-B14F-4D97-AF65-F5344CB8AC3E}">
        <p14:creationId xmlns:p14="http://schemas.microsoft.com/office/powerpoint/2010/main" val="137744882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8229600" cy="646331"/>
          </a:xfrm>
          <a:prstGeom prst="rect">
            <a:avLst/>
          </a:prstGeom>
        </p:spPr>
        <p:txBody>
          <a:bodyPr wrap="square">
            <a:spAutoFit/>
          </a:bodyPr>
          <a:lstStyle/>
          <a:p>
            <a:pPr marL="457200" indent="-457200" algn="ctr">
              <a:spcBef>
                <a:spcPct val="20000"/>
              </a:spcBef>
              <a:buClr>
                <a:schemeClr val="hlink"/>
              </a:buClr>
              <a:buSzPct val="60000"/>
              <a:buFont typeface="Wingdings" pitchFamily="2" charset="2"/>
              <a:buNone/>
              <a:defRPr/>
            </a:pPr>
            <a:r>
              <a:rPr lang="en-US" sz="3600" b="1" dirty="0" smtClean="0">
                <a:solidFill>
                  <a:srgbClr val="000066"/>
                </a:solidFill>
                <a:effectLst>
                  <a:outerShdw blurRad="38100" dist="38100" dir="2700000" algn="tl">
                    <a:srgbClr val="000000">
                      <a:alpha val="43137"/>
                    </a:srgbClr>
                  </a:outerShdw>
                </a:effectLst>
                <a:latin typeface="+mj-lt"/>
              </a:rPr>
              <a:t>Calibration of Meters a Priority</a:t>
            </a:r>
            <a:endParaRPr lang="en-US" sz="3600" b="1" dirty="0">
              <a:solidFill>
                <a:srgbClr val="000066"/>
              </a:solidFill>
              <a:effectLst>
                <a:outerShdw blurRad="38100" dist="38100" dir="2700000" algn="tl">
                  <a:srgbClr val="000000">
                    <a:alpha val="43137"/>
                  </a:srgbClr>
                </a:outerShdw>
              </a:effectLst>
              <a:latin typeface="+mj-lt"/>
            </a:endParaRPr>
          </a:p>
        </p:txBody>
      </p:sp>
      <p:sp>
        <p:nvSpPr>
          <p:cNvPr id="5" name="Rectangle 4"/>
          <p:cNvSpPr/>
          <p:nvPr/>
        </p:nvSpPr>
        <p:spPr>
          <a:xfrm>
            <a:off x="304800" y="1066800"/>
            <a:ext cx="8077200" cy="1508105"/>
          </a:xfrm>
          <a:prstGeom prst="rect">
            <a:avLst/>
          </a:prstGeom>
        </p:spPr>
        <p:txBody>
          <a:bodyPr wrap="square">
            <a:spAutoFit/>
          </a:bodyPr>
          <a:lstStyle/>
          <a:p>
            <a:pPr marL="838200" lvl="1" indent="-381000">
              <a:spcBef>
                <a:spcPct val="20000"/>
              </a:spcBef>
              <a:buClr>
                <a:schemeClr val="tx1"/>
              </a:buClr>
              <a:buFont typeface="Arial" pitchFamily="34" charset="0"/>
              <a:buChar char="•"/>
              <a:defRPr/>
            </a:pPr>
            <a:r>
              <a:rPr lang="en-US" sz="2000" b="1" dirty="0" smtClean="0">
                <a:latin typeface="+mj-lt"/>
              </a:rPr>
              <a:t>40 certified </a:t>
            </a:r>
            <a:r>
              <a:rPr lang="en-US" sz="2000" b="1" dirty="0">
                <a:latin typeface="+mj-lt"/>
              </a:rPr>
              <a:t>m</a:t>
            </a:r>
            <a:r>
              <a:rPr lang="en-US" sz="2000" b="1" dirty="0" smtClean="0">
                <a:latin typeface="+mj-lt"/>
              </a:rPr>
              <a:t>eter </a:t>
            </a:r>
            <a:r>
              <a:rPr lang="en-US" sz="2000" b="1" dirty="0">
                <a:latin typeface="+mj-lt"/>
              </a:rPr>
              <a:t>c</a:t>
            </a:r>
            <a:r>
              <a:rPr lang="en-US" sz="2000" b="1" dirty="0" smtClean="0">
                <a:latin typeface="+mj-lt"/>
              </a:rPr>
              <a:t>enters in the U.S.A and Mexico</a:t>
            </a:r>
          </a:p>
          <a:p>
            <a:pPr marL="838200" lvl="1" indent="-381000">
              <a:spcBef>
                <a:spcPct val="20000"/>
              </a:spcBef>
              <a:buClr>
                <a:schemeClr val="tx1"/>
              </a:buClr>
              <a:buFont typeface="Arial" pitchFamily="34" charset="0"/>
              <a:buChar char="•"/>
              <a:defRPr/>
            </a:pPr>
            <a:r>
              <a:rPr lang="en-US" sz="2000" b="1" dirty="0" smtClean="0">
                <a:latin typeface="+mj-lt"/>
              </a:rPr>
              <a:t>80 </a:t>
            </a:r>
            <a:r>
              <a:rPr lang="en-US" sz="2000" b="1" dirty="0">
                <a:latin typeface="+mj-lt"/>
              </a:rPr>
              <a:t>c</a:t>
            </a:r>
            <a:r>
              <a:rPr lang="en-US" sz="2000" b="1" dirty="0" smtClean="0">
                <a:latin typeface="+mj-lt"/>
              </a:rPr>
              <a:t>ertified </a:t>
            </a:r>
            <a:r>
              <a:rPr lang="en-US" sz="2000" b="1" dirty="0">
                <a:latin typeface="+mj-lt"/>
              </a:rPr>
              <a:t>m</a:t>
            </a:r>
            <a:r>
              <a:rPr lang="en-US" sz="2000" b="1" dirty="0" smtClean="0">
                <a:latin typeface="+mj-lt"/>
              </a:rPr>
              <a:t>eter technicians</a:t>
            </a:r>
          </a:p>
          <a:p>
            <a:pPr marL="838200" lvl="1" indent="-381000">
              <a:spcBef>
                <a:spcPct val="20000"/>
              </a:spcBef>
              <a:buClr>
                <a:schemeClr val="tx1"/>
              </a:buClr>
              <a:buFont typeface="Arial" pitchFamily="34" charset="0"/>
              <a:buChar char="•"/>
              <a:defRPr/>
            </a:pPr>
            <a:r>
              <a:rPr lang="en-US" sz="2000" b="1" dirty="0" smtClean="0">
                <a:latin typeface="+mj-lt"/>
              </a:rPr>
              <a:t>Meters must be calibrated every 12 months (not 14)</a:t>
            </a:r>
          </a:p>
          <a:p>
            <a:pPr marL="838200" lvl="1" indent="-381000">
              <a:spcBef>
                <a:spcPct val="20000"/>
              </a:spcBef>
              <a:buClr>
                <a:schemeClr val="tx1"/>
              </a:buClr>
              <a:buFont typeface="Arial" pitchFamily="34" charset="0"/>
              <a:buChar char="•"/>
              <a:defRPr/>
            </a:pPr>
            <a:r>
              <a:rPr lang="en-US" sz="2000" b="1" dirty="0" smtClean="0">
                <a:latin typeface="+mj-lt"/>
              </a:rPr>
              <a:t>Uniform calibration and </a:t>
            </a:r>
            <a:r>
              <a:rPr lang="en-US" sz="2000" b="1" dirty="0">
                <a:latin typeface="+mj-lt"/>
              </a:rPr>
              <a:t>p</a:t>
            </a:r>
            <a:r>
              <a:rPr lang="en-US" sz="2000" b="1" dirty="0" smtClean="0">
                <a:latin typeface="+mj-lt"/>
              </a:rPr>
              <a:t>erformance </a:t>
            </a:r>
            <a:r>
              <a:rPr lang="en-US" sz="2000" b="1" dirty="0">
                <a:latin typeface="+mj-lt"/>
              </a:rPr>
              <a:t>g</a:t>
            </a:r>
            <a:r>
              <a:rPr lang="en-US" sz="2000" b="1" dirty="0" smtClean="0">
                <a:latin typeface="+mj-lt"/>
              </a:rPr>
              <a:t>uidelines</a:t>
            </a:r>
            <a:endParaRPr lang="en-US" sz="2000" b="1" dirty="0">
              <a:latin typeface="+mj-lt"/>
            </a:endParaRPr>
          </a:p>
        </p:txBody>
      </p:sp>
      <p:graphicFrame>
        <p:nvGraphicFramePr>
          <p:cNvPr id="6" name="Diagram 5"/>
          <p:cNvGraphicFramePr/>
          <p:nvPr>
            <p:extLst>
              <p:ext uri="{D42A27DB-BD31-4B8C-83A1-F6EECF244321}">
                <p14:modId xmlns:p14="http://schemas.microsoft.com/office/powerpoint/2010/main" val="4143009477"/>
              </p:ext>
            </p:extLst>
          </p:nvPr>
        </p:nvGraphicFramePr>
        <p:xfrm>
          <a:off x="152400" y="1828800"/>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20D155AE-76B6-4FFC-8E9D-85FA3D335352}" type="slidenum">
              <a:rPr lang="en-US" smtClean="0"/>
              <a:pPr/>
              <a:t>17</a:t>
            </a:fld>
            <a:endParaRPr lang="en-US" dirty="0"/>
          </a:p>
        </p:txBody>
      </p:sp>
    </p:spTree>
    <p:extLst>
      <p:ext uri="{BB962C8B-B14F-4D97-AF65-F5344CB8AC3E}">
        <p14:creationId xmlns:p14="http://schemas.microsoft.com/office/powerpoint/2010/main" val="340764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Grp="1" noChangeArrowheads="1"/>
          </p:cNvSpPr>
          <p:nvPr>
            <p:ph type="title"/>
          </p:nvPr>
        </p:nvSpPr>
        <p:spPr/>
        <p:txBody>
          <a:bodyPr>
            <a:normAutofit/>
          </a:bodyPr>
          <a:lstStyle/>
          <a:p>
            <a:pPr algn="ctr" eaLnBrk="1" hangingPunct="1">
              <a:defRPr/>
            </a:pPr>
            <a:r>
              <a:rPr lang="en-US" sz="3600" b="1" dirty="0" smtClean="0">
                <a:solidFill>
                  <a:srgbClr val="000066"/>
                </a:solidFill>
                <a:effectLst>
                  <a:outerShdw blurRad="38100" dist="38100" dir="2700000" algn="tl">
                    <a:srgbClr val="000000">
                      <a:alpha val="43137"/>
                    </a:srgbClr>
                  </a:outerShdw>
                </a:effectLst>
              </a:rPr>
              <a:t>QC – Everyone’s Responsibility</a:t>
            </a:r>
          </a:p>
        </p:txBody>
      </p:sp>
      <p:sp>
        <p:nvSpPr>
          <p:cNvPr id="35843" name="Rectangle 3"/>
          <p:cNvSpPr>
            <a:spLocks noGrp="1" noChangeArrowheads="1"/>
          </p:cNvSpPr>
          <p:nvPr>
            <p:ph idx="1"/>
          </p:nvPr>
        </p:nvSpPr>
        <p:spPr>
          <a:xfrm>
            <a:off x="292100" y="1524000"/>
            <a:ext cx="8229600" cy="4191000"/>
          </a:xfrm>
        </p:spPr>
        <p:txBody>
          <a:bodyPr>
            <a:normAutofit fontScale="92500" lnSpcReduction="10000"/>
          </a:bodyPr>
          <a:lstStyle/>
          <a:p>
            <a:pPr>
              <a:lnSpc>
                <a:spcPct val="150000"/>
              </a:lnSpc>
              <a:buFont typeface="Arial" pitchFamily="34" charset="0"/>
              <a:buChar char="•"/>
            </a:pPr>
            <a:r>
              <a:rPr lang="en-US" sz="2600" b="1" dirty="0" smtClean="0">
                <a:solidFill>
                  <a:schemeClr val="tx1">
                    <a:lumMod val="60000"/>
                    <a:lumOff val="40000"/>
                  </a:schemeClr>
                </a:solidFill>
              </a:rPr>
              <a:t>Accuracy and reliability of data</a:t>
            </a:r>
          </a:p>
          <a:p>
            <a:pPr>
              <a:lnSpc>
                <a:spcPct val="150000"/>
              </a:lnSpc>
              <a:buFont typeface="Arial" pitchFamily="34" charset="0"/>
              <a:buChar char="•"/>
            </a:pPr>
            <a:r>
              <a:rPr lang="en-US" sz="2600" b="1" dirty="0" smtClean="0">
                <a:solidFill>
                  <a:srgbClr val="000066"/>
                </a:solidFill>
              </a:rPr>
              <a:t>Levels the playing field for all providers </a:t>
            </a:r>
          </a:p>
          <a:p>
            <a:pPr>
              <a:lnSpc>
                <a:spcPct val="150000"/>
              </a:lnSpc>
              <a:buFont typeface="Arial" pitchFamily="34" charset="0"/>
              <a:buChar char="•"/>
            </a:pPr>
            <a:r>
              <a:rPr lang="en-US" sz="2600" b="1" dirty="0" smtClean="0">
                <a:solidFill>
                  <a:schemeClr val="tx1">
                    <a:lumMod val="60000"/>
                    <a:lumOff val="40000"/>
                  </a:schemeClr>
                </a:solidFill>
              </a:rPr>
              <a:t>Independent of size, structure or geographic location </a:t>
            </a:r>
          </a:p>
          <a:p>
            <a:pPr>
              <a:lnSpc>
                <a:spcPct val="150000"/>
              </a:lnSpc>
              <a:buFont typeface="Arial" pitchFamily="34" charset="0"/>
              <a:buChar char="•"/>
            </a:pPr>
            <a:r>
              <a:rPr lang="en-US" sz="2600" b="1" dirty="0" smtClean="0">
                <a:solidFill>
                  <a:srgbClr val="000066"/>
                </a:solidFill>
              </a:rPr>
              <a:t>Dairies, Studs, Breed Associations, etc. all trust us to do the job right</a:t>
            </a:r>
          </a:p>
          <a:p>
            <a:pPr>
              <a:lnSpc>
                <a:spcPct val="150000"/>
              </a:lnSpc>
              <a:buFont typeface="Arial" pitchFamily="34" charset="0"/>
              <a:buChar char="•"/>
            </a:pPr>
            <a:r>
              <a:rPr lang="en-US" sz="2600" b="1" dirty="0" smtClean="0">
                <a:solidFill>
                  <a:schemeClr val="tx1">
                    <a:lumMod val="60000"/>
                    <a:lumOff val="40000"/>
                  </a:schemeClr>
                </a:solidFill>
              </a:rPr>
              <a:t>Quality data at the dairy level to make educated decisions</a:t>
            </a:r>
          </a:p>
          <a:p>
            <a:pPr algn="ctr" eaLnBrk="1" hangingPunct="1">
              <a:lnSpc>
                <a:spcPct val="90000"/>
              </a:lnSpc>
            </a:pPr>
            <a:endParaRPr lang="en-US" sz="2400" b="1" dirty="0" smtClean="0">
              <a:solidFill>
                <a:srgbClr val="FFC000"/>
              </a:solidFill>
              <a:latin typeface="Calibri" pitchFamily="34" charset="0"/>
            </a:endParaRPr>
          </a:p>
          <a:p>
            <a:pPr eaLnBrk="1" hangingPunct="1">
              <a:lnSpc>
                <a:spcPct val="90000"/>
              </a:lnSpc>
            </a:pPr>
            <a:endParaRPr lang="en-US" sz="2400" b="1" dirty="0" smtClean="0"/>
          </a:p>
        </p:txBody>
      </p:sp>
      <p:sp>
        <p:nvSpPr>
          <p:cNvPr id="4" name="Slide Number Placeholder 3"/>
          <p:cNvSpPr>
            <a:spLocks noGrp="1"/>
          </p:cNvSpPr>
          <p:nvPr>
            <p:ph type="sldNum" sz="quarter" idx="12"/>
          </p:nvPr>
        </p:nvSpPr>
        <p:spPr/>
        <p:txBody>
          <a:bodyPr/>
          <a:lstStyle/>
          <a:p>
            <a:fld id="{20D155AE-76B6-4FFC-8E9D-85FA3D335352}" type="slidenum">
              <a:rPr lang="en-US" smtClean="0"/>
              <a:pPr/>
              <a:t>18</a:t>
            </a:fld>
            <a:endParaRPr lang="en-US" dirty="0"/>
          </a:p>
        </p:txBody>
      </p:sp>
    </p:spTree>
    <p:extLst>
      <p:ext uri="{BB962C8B-B14F-4D97-AF65-F5344CB8AC3E}">
        <p14:creationId xmlns:p14="http://schemas.microsoft.com/office/powerpoint/2010/main" val="151089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itchFamily="34" charset="0"/>
              <a:buChar char="•"/>
            </a:pPr>
            <a:r>
              <a:rPr lang="en-US" sz="2400" b="1" dirty="0" smtClean="0"/>
              <a:t>You control your image…</a:t>
            </a:r>
          </a:p>
          <a:p>
            <a:endParaRPr lang="en-US" sz="1200" b="1" i="1" dirty="0" smtClean="0">
              <a:solidFill>
                <a:schemeClr val="bg2">
                  <a:lumMod val="60000"/>
                  <a:lumOff val="40000"/>
                </a:schemeClr>
              </a:solidFill>
            </a:endParaRPr>
          </a:p>
          <a:p>
            <a:pPr lvl="1"/>
            <a:r>
              <a:rPr lang="en-US" sz="2000" b="1" dirty="0" smtClean="0">
                <a:solidFill>
                  <a:schemeClr val="tx1">
                    <a:lumMod val="60000"/>
                    <a:lumOff val="40000"/>
                  </a:schemeClr>
                </a:solidFill>
              </a:rPr>
              <a:t>Professional appearance</a:t>
            </a:r>
          </a:p>
          <a:p>
            <a:pPr lvl="1"/>
            <a:r>
              <a:rPr lang="en-US" sz="2000" b="1" dirty="0" smtClean="0">
                <a:solidFill>
                  <a:schemeClr val="tx1">
                    <a:lumMod val="60000"/>
                    <a:lumOff val="40000"/>
                  </a:schemeClr>
                </a:solidFill>
              </a:rPr>
              <a:t>Properly operating equipment</a:t>
            </a:r>
          </a:p>
          <a:p>
            <a:pPr lvl="1"/>
            <a:r>
              <a:rPr lang="en-US" sz="2000" b="1" dirty="0" smtClean="0">
                <a:solidFill>
                  <a:schemeClr val="tx1">
                    <a:lumMod val="60000"/>
                    <a:lumOff val="40000"/>
                  </a:schemeClr>
                </a:solidFill>
              </a:rPr>
              <a:t>Proper technique</a:t>
            </a:r>
          </a:p>
          <a:p>
            <a:pPr lvl="1"/>
            <a:r>
              <a:rPr lang="en-US" sz="2000" b="1" dirty="0" smtClean="0">
                <a:solidFill>
                  <a:schemeClr val="tx1">
                    <a:lumMod val="60000"/>
                    <a:lumOff val="40000"/>
                  </a:schemeClr>
                </a:solidFill>
              </a:rPr>
              <a:t>Exceed the minimum QC requirements</a:t>
            </a:r>
          </a:p>
          <a:p>
            <a:pPr lvl="1"/>
            <a:r>
              <a:rPr lang="en-US" sz="2000" b="1" dirty="0" smtClean="0">
                <a:solidFill>
                  <a:schemeClr val="tx1">
                    <a:lumMod val="60000"/>
                    <a:lumOff val="40000"/>
                  </a:schemeClr>
                </a:solidFill>
              </a:rPr>
              <a:t>Communicate your needs with management</a:t>
            </a:r>
          </a:p>
          <a:p>
            <a:pPr lvl="1"/>
            <a:endParaRPr lang="en-US" b="1" dirty="0" smtClean="0"/>
          </a:p>
          <a:p>
            <a:pPr>
              <a:buFont typeface="Arial" pitchFamily="34" charset="0"/>
              <a:buChar char="•"/>
            </a:pPr>
            <a:r>
              <a:rPr lang="en-US" sz="2400" b="1" dirty="0" smtClean="0"/>
              <a:t>Resulting in…</a:t>
            </a:r>
          </a:p>
          <a:p>
            <a:endParaRPr lang="en-US" sz="1200" b="1" dirty="0" smtClean="0"/>
          </a:p>
          <a:p>
            <a:pPr lvl="1"/>
            <a:r>
              <a:rPr lang="en-US" sz="2000" b="1" dirty="0" smtClean="0">
                <a:solidFill>
                  <a:schemeClr val="tx1">
                    <a:lumMod val="60000"/>
                    <a:lumOff val="40000"/>
                  </a:schemeClr>
                </a:solidFill>
              </a:rPr>
              <a:t>Accurate and consistent results</a:t>
            </a:r>
          </a:p>
          <a:p>
            <a:pPr lvl="1"/>
            <a:r>
              <a:rPr lang="en-US" sz="2000" b="1" dirty="0" smtClean="0">
                <a:solidFill>
                  <a:schemeClr val="tx1">
                    <a:lumMod val="60000"/>
                    <a:lumOff val="40000"/>
                  </a:schemeClr>
                </a:solidFill>
              </a:rPr>
              <a:t>Fewer concerns and/or complaints from dairymen</a:t>
            </a:r>
          </a:p>
          <a:p>
            <a:pPr lvl="1"/>
            <a:r>
              <a:rPr lang="en-US" sz="2000" b="1" dirty="0" smtClean="0">
                <a:solidFill>
                  <a:schemeClr val="tx1">
                    <a:lumMod val="60000"/>
                    <a:lumOff val="40000"/>
                  </a:schemeClr>
                </a:solidFill>
              </a:rPr>
              <a:t>Customer retention and satisfaction</a:t>
            </a:r>
          </a:p>
          <a:p>
            <a:pPr lvl="1"/>
            <a:endParaRPr lang="en-US" b="1" dirty="0"/>
          </a:p>
        </p:txBody>
      </p:sp>
      <p:sp>
        <p:nvSpPr>
          <p:cNvPr id="4" name="Slide Number Placeholder 3"/>
          <p:cNvSpPr>
            <a:spLocks noGrp="1"/>
          </p:cNvSpPr>
          <p:nvPr>
            <p:ph type="sldNum" sz="quarter" idx="12"/>
          </p:nvPr>
        </p:nvSpPr>
        <p:spPr/>
        <p:txBody>
          <a:bodyPr/>
          <a:lstStyle/>
          <a:p>
            <a:fld id="{20D155AE-76B6-4FFC-8E9D-85FA3D335352}" type="slidenum">
              <a:rPr lang="en-US" smtClean="0"/>
              <a:pPr/>
              <a:t>19</a:t>
            </a:fld>
            <a:endParaRPr lang="en-US" dirty="0"/>
          </a:p>
        </p:txBody>
      </p:sp>
      <p:sp>
        <p:nvSpPr>
          <p:cNvPr id="5" name="Title 4"/>
          <p:cNvSpPr>
            <a:spLocks noGrp="1"/>
          </p:cNvSpPr>
          <p:nvPr>
            <p:ph type="title"/>
          </p:nvPr>
        </p:nvSpPr>
        <p:spPr/>
        <p:txBody>
          <a:bodyPr>
            <a:normAutofit/>
          </a:bodyPr>
          <a:lstStyle/>
          <a:p>
            <a:r>
              <a:rPr lang="en-US" sz="3600" b="1" dirty="0" smtClean="0">
                <a:solidFill>
                  <a:srgbClr val="000066"/>
                </a:solidFill>
                <a:effectLst>
                  <a:outerShdw blurRad="38100" dist="38100" dir="2700000" algn="tl">
                    <a:srgbClr val="000000">
                      <a:alpha val="43137"/>
                    </a:srgbClr>
                  </a:outerShdw>
                </a:effectLst>
              </a:rPr>
              <a:t>The Challenge is…</a:t>
            </a:r>
            <a:endParaRPr lang="en-US" sz="3600" b="1" dirty="0">
              <a:solidFill>
                <a:srgbClr val="0000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478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0" y="0"/>
            <a:ext cx="8686800" cy="1399032"/>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Topics to cover today</a:t>
            </a:r>
          </a:p>
        </p:txBody>
      </p:sp>
      <p:sp>
        <p:nvSpPr>
          <p:cNvPr id="12291" name="Rectangle 3"/>
          <p:cNvSpPr>
            <a:spLocks noGrp="1" noChangeArrowheads="1"/>
          </p:cNvSpPr>
          <p:nvPr>
            <p:ph idx="4294967295"/>
          </p:nvPr>
        </p:nvSpPr>
        <p:spPr/>
        <p:txBody>
          <a:bodyPr/>
          <a:lstStyle/>
          <a:p>
            <a:pPr eaLnBrk="1" hangingPunct="1">
              <a:defRPr/>
            </a:pPr>
            <a:r>
              <a:rPr lang="en-US" sz="2400" b="1" dirty="0" smtClean="0"/>
              <a:t>Certification </a:t>
            </a:r>
            <a:r>
              <a:rPr lang="en-US" sz="2400" b="1" dirty="0" smtClean="0"/>
              <a:t>and Audit Definitions</a:t>
            </a:r>
          </a:p>
          <a:p>
            <a:pPr eaLnBrk="1" hangingPunct="1">
              <a:defRPr/>
            </a:pPr>
            <a:endParaRPr lang="en-US" sz="2400" b="1" dirty="0" smtClean="0">
              <a:solidFill>
                <a:schemeClr val="bg2">
                  <a:lumMod val="60000"/>
                  <a:lumOff val="40000"/>
                </a:schemeClr>
              </a:solidFill>
            </a:endParaRPr>
          </a:p>
          <a:p>
            <a:pPr eaLnBrk="1" hangingPunct="1">
              <a:defRPr/>
            </a:pPr>
            <a:r>
              <a:rPr lang="en-US" sz="2400" b="1" dirty="0" smtClean="0">
                <a:solidFill>
                  <a:schemeClr val="tx1">
                    <a:lumMod val="60000"/>
                    <a:lumOff val="40000"/>
                  </a:schemeClr>
                </a:solidFill>
              </a:rPr>
              <a:t>Changes in the Auditing Guidelines</a:t>
            </a:r>
          </a:p>
          <a:p>
            <a:pPr eaLnBrk="1" hangingPunct="1">
              <a:defRPr/>
            </a:pPr>
            <a:endParaRPr lang="en-US" sz="2400" b="1" dirty="0" smtClean="0"/>
          </a:p>
          <a:p>
            <a:pPr eaLnBrk="1" hangingPunct="1">
              <a:defRPr/>
            </a:pPr>
            <a:r>
              <a:rPr lang="en-US" sz="2400" b="1" dirty="0" smtClean="0"/>
              <a:t>Meter Center and Meter Technician Auditing Procedures</a:t>
            </a:r>
          </a:p>
          <a:p>
            <a:pPr eaLnBrk="1" hangingPunct="1">
              <a:defRPr/>
            </a:pPr>
            <a:endParaRPr lang="en-US" sz="2400" b="1" dirty="0" smtClean="0">
              <a:solidFill>
                <a:schemeClr val="bg2">
                  <a:lumMod val="60000"/>
                  <a:lumOff val="40000"/>
                </a:schemeClr>
              </a:solidFill>
            </a:endParaRPr>
          </a:p>
          <a:p>
            <a:pPr eaLnBrk="1" hangingPunct="1">
              <a:defRPr/>
            </a:pPr>
            <a:r>
              <a:rPr lang="en-US" sz="2400" b="1" dirty="0" smtClean="0">
                <a:solidFill>
                  <a:schemeClr val="tx1">
                    <a:lumMod val="60000"/>
                    <a:lumOff val="40000"/>
                  </a:schemeClr>
                </a:solidFill>
              </a:rPr>
              <a:t>Observations from Meter Center Audits</a:t>
            </a:r>
          </a:p>
          <a:p>
            <a:pPr eaLnBrk="1" hangingPunct="1">
              <a:defRPr/>
            </a:pPr>
            <a:endParaRPr lang="en-US" sz="3000" dirty="0" smtClean="0"/>
          </a:p>
          <a:p>
            <a:pPr eaLnBrk="1" hangingPunct="1">
              <a:defRPr/>
            </a:pPr>
            <a:endParaRPr lang="en-US" sz="30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a:t>
            </a:fld>
            <a:endParaRPr lang="en-US" dirty="0"/>
          </a:p>
        </p:txBody>
      </p:sp>
    </p:spTree>
    <p:extLst>
      <p:ext uri="{BB962C8B-B14F-4D97-AF65-F5344CB8AC3E}">
        <p14:creationId xmlns:p14="http://schemas.microsoft.com/office/powerpoint/2010/main" val="12650604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Certification status definitions</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20</a:t>
            </a:fld>
            <a:endParaRPr lang="en-US" dirty="0"/>
          </a:p>
        </p:txBody>
      </p:sp>
    </p:spTree>
    <p:extLst>
      <p:ext uri="{BB962C8B-B14F-4D97-AF65-F5344CB8AC3E}">
        <p14:creationId xmlns:p14="http://schemas.microsoft.com/office/powerpoint/2010/main" val="194222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135915" y="0"/>
            <a:ext cx="8858279" cy="1143000"/>
          </a:xfrm>
        </p:spPr>
        <p:txBody>
          <a:bodyPr>
            <a:noAutofit/>
          </a:bodyPr>
          <a:lstStyle/>
          <a:p>
            <a:pPr marL="484632" algn="ctr" eaLnBrk="1" fontAlgn="auto" hangingPunct="1">
              <a:spcAft>
                <a:spcPts val="0"/>
              </a:spcAft>
              <a:defRPr/>
            </a:pPr>
            <a:r>
              <a:rPr lang="en-US" sz="3600" b="1" dirty="0" smtClean="0">
                <a:ln w="6350">
                  <a:solidFill>
                    <a:schemeClr val="accent1">
                      <a:shade val="43000"/>
                    </a:schemeClr>
                  </a:solidFill>
                </a:ln>
                <a:solidFill>
                  <a:srgbClr val="000066"/>
                </a:solidFill>
              </a:rPr>
              <a:t>Reference Documents</a:t>
            </a:r>
            <a:endParaRPr lang="en-US" sz="3600" b="1" kern="1200" dirty="0">
              <a:ln w="6350">
                <a:solidFill>
                  <a:schemeClr val="accent1">
                    <a:shade val="43000"/>
                  </a:schemeClr>
                </a:solidFill>
              </a:ln>
              <a:solidFill>
                <a:srgbClr val="000066"/>
              </a:solidFill>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21</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09415"/>
            <a:ext cx="3603237" cy="4648200"/>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909415"/>
            <a:ext cx="3603237" cy="4648200"/>
          </a:xfrm>
          <a:prstGeom prst="rect">
            <a:avLst/>
          </a:prstGeom>
          <a:ln>
            <a:solidFill>
              <a:schemeClr val="tx1"/>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398" y="2209800"/>
            <a:ext cx="3491313" cy="4518169"/>
          </a:xfrm>
          <a:prstGeom prst="rect">
            <a:avLst/>
          </a:prstGeom>
          <a:ln>
            <a:solidFill>
              <a:schemeClr val="tx1"/>
            </a:solidFill>
          </a:ln>
        </p:spPr>
      </p:pic>
    </p:spTree>
    <p:extLst>
      <p:ext uri="{BB962C8B-B14F-4D97-AF65-F5344CB8AC3E}">
        <p14:creationId xmlns:p14="http://schemas.microsoft.com/office/powerpoint/2010/main" val="20971977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0" y="277813"/>
            <a:ext cx="8858279"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Certification Status Definitions</a:t>
            </a:r>
          </a:p>
        </p:txBody>
      </p:sp>
      <p:sp>
        <p:nvSpPr>
          <p:cNvPr id="14339" name="Rectangle 3"/>
          <p:cNvSpPr>
            <a:spLocks noGrp="1" noChangeArrowheads="1"/>
          </p:cNvSpPr>
          <p:nvPr>
            <p:ph idx="4294967295"/>
          </p:nvPr>
        </p:nvSpPr>
        <p:spPr/>
        <p:txBody>
          <a:bodyPr/>
          <a:lstStyle/>
          <a:p>
            <a:pPr eaLnBrk="1" hangingPunct="1">
              <a:defRPr/>
            </a:pPr>
            <a:r>
              <a:rPr lang="en-US" sz="3000" b="1" i="1" u="sng" dirty="0" smtClean="0">
                <a:solidFill>
                  <a:schemeClr val="tx1">
                    <a:lumMod val="60000"/>
                    <a:lumOff val="40000"/>
                  </a:schemeClr>
                </a:solidFill>
              </a:rPr>
              <a:t>Certified</a:t>
            </a:r>
          </a:p>
          <a:p>
            <a:pPr eaLnBrk="1" hangingPunct="1">
              <a:defRPr/>
            </a:pPr>
            <a:endParaRPr lang="en-US" sz="3000" b="1" i="1" u="sng" dirty="0" smtClean="0">
              <a:solidFill>
                <a:schemeClr val="accent2">
                  <a:lumMod val="60000"/>
                  <a:lumOff val="40000"/>
                </a:schemeClr>
              </a:solidFill>
            </a:endParaRPr>
          </a:p>
          <a:p>
            <a:pPr eaLnBrk="1" hangingPunct="1">
              <a:buFont typeface="Wingdings" pitchFamily="2" charset="2"/>
              <a:buNone/>
              <a:defRPr/>
            </a:pPr>
            <a:r>
              <a:rPr lang="en-US" sz="2000" b="1" dirty="0" smtClean="0">
                <a:solidFill>
                  <a:schemeClr val="tx2"/>
                </a:solidFill>
              </a:rPr>
              <a:t>	</a:t>
            </a:r>
            <a:r>
              <a:rPr lang="en-US" sz="2000" b="1" dirty="0" smtClean="0">
                <a:solidFill>
                  <a:srgbClr val="000066"/>
                </a:solidFill>
              </a:rPr>
              <a:t>A “certified” provider is one that in compliance with the Council on Dairy Cattle Breeding (CDCB) guidelines and the Uniform Operating Procedures (UOP) for its service area.</a:t>
            </a:r>
            <a:r>
              <a:rPr lang="en-US" sz="2600" dirty="0" smtClean="0">
                <a:solidFill>
                  <a:schemeClr val="tx2"/>
                </a:solidFill>
              </a:rPr>
              <a:t/>
            </a:r>
            <a:br>
              <a:rPr lang="en-US" sz="2600" dirty="0" smtClean="0">
                <a:solidFill>
                  <a:schemeClr val="tx2"/>
                </a:solidFill>
              </a:rPr>
            </a:br>
            <a:endParaRPr lang="en-US" sz="1200" dirty="0" smtClean="0">
              <a:solidFill>
                <a:schemeClr val="tx2"/>
              </a:solidFill>
            </a:endParaRPr>
          </a:p>
          <a:p>
            <a:pPr eaLnBrk="1" hangingPunct="1">
              <a:defRPr/>
            </a:pPr>
            <a:r>
              <a:rPr lang="en-US" sz="1700" b="1" dirty="0" smtClean="0"/>
              <a:t>Provisional</a:t>
            </a:r>
          </a:p>
          <a:p>
            <a:pPr eaLnBrk="1" hangingPunct="1">
              <a:defRPr/>
            </a:pPr>
            <a:r>
              <a:rPr lang="en-US" sz="1700" b="1" dirty="0" smtClean="0"/>
              <a:t>Conditional</a:t>
            </a:r>
          </a:p>
          <a:p>
            <a:pPr eaLnBrk="1" hangingPunct="1">
              <a:defRPr/>
            </a:pPr>
            <a:r>
              <a:rPr lang="en-US" sz="1700" b="1" dirty="0" smtClean="0"/>
              <a:t>Decertified</a:t>
            </a:r>
          </a:p>
          <a:p>
            <a:pPr eaLnBrk="1" hangingPunct="1">
              <a:defRPr/>
            </a:pPr>
            <a:r>
              <a:rPr lang="en-US" sz="1700" b="1" dirty="0" smtClean="0"/>
              <a:t>In Review</a:t>
            </a:r>
          </a:p>
          <a:p>
            <a:pPr eaLnBrk="1" hangingPunct="1">
              <a:buFont typeface="Wingdings" pitchFamily="2" charset="2"/>
              <a:buNone/>
              <a:defRPr/>
            </a:pPr>
            <a:endParaRPr lang="en-US" sz="30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22</a:t>
            </a:fld>
            <a:endParaRPr lang="en-US" dirty="0"/>
          </a:p>
        </p:txBody>
      </p:sp>
    </p:spTree>
    <p:extLst>
      <p:ext uri="{BB962C8B-B14F-4D97-AF65-F5344CB8AC3E}">
        <p14:creationId xmlns:p14="http://schemas.microsoft.com/office/powerpoint/2010/main" val="407187646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0" y="277813"/>
            <a:ext cx="8929718"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Certification Status Definitions</a:t>
            </a:r>
          </a:p>
        </p:txBody>
      </p:sp>
      <p:sp>
        <p:nvSpPr>
          <p:cNvPr id="15363" name="Rectangle 3"/>
          <p:cNvSpPr>
            <a:spLocks noGrp="1" noChangeArrowheads="1"/>
          </p:cNvSpPr>
          <p:nvPr>
            <p:ph idx="4294967295"/>
          </p:nvPr>
        </p:nvSpPr>
        <p:spPr>
          <a:xfrm>
            <a:off x="457200" y="1268413"/>
            <a:ext cx="8686800" cy="4862512"/>
          </a:xfrm>
        </p:spPr>
        <p:txBody>
          <a:bodyPr/>
          <a:lstStyle/>
          <a:p>
            <a:pPr eaLnBrk="1" hangingPunct="1">
              <a:defRPr/>
            </a:pPr>
            <a:r>
              <a:rPr lang="en-US" sz="1700" b="1" dirty="0" smtClean="0"/>
              <a:t>Certified</a:t>
            </a:r>
          </a:p>
          <a:p>
            <a:pPr eaLnBrk="1" hangingPunct="1">
              <a:defRPr/>
            </a:pPr>
            <a:r>
              <a:rPr lang="en-US" sz="3000" b="1" i="1" u="sng" dirty="0" smtClean="0">
                <a:solidFill>
                  <a:schemeClr val="tx1">
                    <a:lumMod val="60000"/>
                    <a:lumOff val="40000"/>
                  </a:schemeClr>
                </a:solidFill>
              </a:rPr>
              <a:t>Provisional</a:t>
            </a:r>
          </a:p>
          <a:p>
            <a:pPr eaLnBrk="1" hangingPunct="1">
              <a:buFont typeface="Wingdings" pitchFamily="2" charset="2"/>
              <a:buNone/>
              <a:defRPr/>
            </a:pPr>
            <a:r>
              <a:rPr lang="en-US" sz="2000" b="1" dirty="0" smtClean="0">
                <a:solidFill>
                  <a:srgbClr val="000066"/>
                </a:solidFill>
              </a:rPr>
              <a:t>	A provider is not in compliance with one or more aspects of the CDCB guidelines and/or the UOP will be deemed as “provisional.” Upon coming into compliance and review by the auditor,  the provider may be:</a:t>
            </a:r>
          </a:p>
          <a:p>
            <a:pPr lvl="1" eaLnBrk="1" hangingPunct="1">
              <a:defRPr/>
            </a:pPr>
            <a:r>
              <a:rPr lang="en-US" sz="1700" b="1" dirty="0" smtClean="0">
                <a:solidFill>
                  <a:schemeClr val="tx1">
                    <a:lumMod val="60000"/>
                    <a:lumOff val="40000"/>
                  </a:schemeClr>
                </a:solidFill>
              </a:rPr>
              <a:t>       </a:t>
            </a:r>
            <a:r>
              <a:rPr lang="en-US" sz="1800" b="1" dirty="0" smtClean="0">
                <a:solidFill>
                  <a:schemeClr val="tx1">
                    <a:lumMod val="60000"/>
                    <a:lumOff val="40000"/>
                  </a:schemeClr>
                </a:solidFill>
              </a:rPr>
              <a:t>restored to full certification, </a:t>
            </a:r>
          </a:p>
          <a:p>
            <a:pPr lvl="1" eaLnBrk="1" hangingPunct="1">
              <a:defRPr/>
            </a:pPr>
            <a:r>
              <a:rPr lang="en-US" sz="1800" b="1" dirty="0" smtClean="0">
                <a:solidFill>
                  <a:schemeClr val="tx1">
                    <a:lumMod val="60000"/>
                    <a:lumOff val="40000"/>
                  </a:schemeClr>
                </a:solidFill>
              </a:rPr>
              <a:t>      designated conditional until an audit is conducted, </a:t>
            </a:r>
          </a:p>
          <a:p>
            <a:pPr lvl="1" eaLnBrk="1" hangingPunct="1">
              <a:defRPr/>
            </a:pPr>
            <a:r>
              <a:rPr lang="en-US" sz="1800" b="1" dirty="0" smtClean="0">
                <a:solidFill>
                  <a:schemeClr val="tx1">
                    <a:lumMod val="60000"/>
                    <a:lumOff val="40000"/>
                  </a:schemeClr>
                </a:solidFill>
              </a:rPr>
              <a:t>      designated provisional for an additional period of review, or</a:t>
            </a:r>
          </a:p>
          <a:p>
            <a:pPr lvl="1" eaLnBrk="1" hangingPunct="1">
              <a:defRPr/>
            </a:pPr>
            <a:r>
              <a:rPr lang="en-US" sz="1800" b="1" dirty="0" smtClean="0">
                <a:solidFill>
                  <a:schemeClr val="tx1">
                    <a:lumMod val="60000"/>
                    <a:lumOff val="40000"/>
                  </a:schemeClr>
                </a:solidFill>
              </a:rPr>
              <a:t>      decertified.</a:t>
            </a:r>
            <a:r>
              <a:rPr lang="en-US" sz="1800" b="1" i="1" u="sng" dirty="0" smtClean="0">
                <a:solidFill>
                  <a:schemeClr val="tx1">
                    <a:lumMod val="60000"/>
                    <a:lumOff val="40000"/>
                  </a:schemeClr>
                </a:solidFill>
              </a:rPr>
              <a:t> </a:t>
            </a:r>
          </a:p>
          <a:p>
            <a:pPr lvl="1" eaLnBrk="1" hangingPunct="1">
              <a:buFont typeface="Wingdings" pitchFamily="2" charset="2"/>
              <a:buNone/>
              <a:defRPr/>
            </a:pPr>
            <a:endParaRPr lang="en-US" sz="800" b="1" i="1" u="sng" dirty="0" smtClean="0"/>
          </a:p>
          <a:p>
            <a:pPr eaLnBrk="1" hangingPunct="1">
              <a:defRPr/>
            </a:pPr>
            <a:r>
              <a:rPr lang="en-US" sz="1700" b="1" dirty="0" smtClean="0"/>
              <a:t>Conditional</a:t>
            </a:r>
          </a:p>
          <a:p>
            <a:pPr eaLnBrk="1" hangingPunct="1">
              <a:defRPr/>
            </a:pPr>
            <a:r>
              <a:rPr lang="en-US" sz="1700" b="1" dirty="0" smtClean="0"/>
              <a:t>Decertified</a:t>
            </a:r>
          </a:p>
          <a:p>
            <a:pPr eaLnBrk="1" hangingPunct="1">
              <a:defRPr/>
            </a:pPr>
            <a:r>
              <a:rPr lang="en-US" sz="1700" b="1" dirty="0" smtClean="0"/>
              <a:t>In Review</a:t>
            </a:r>
          </a:p>
          <a:p>
            <a:pPr eaLnBrk="1" hangingPunct="1">
              <a:buFont typeface="Wingdings" pitchFamily="2" charset="2"/>
              <a:buNone/>
              <a:defRPr/>
            </a:pPr>
            <a:endParaRPr lang="en-US" sz="17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23</a:t>
            </a:fld>
            <a:endParaRPr lang="en-US" dirty="0"/>
          </a:p>
        </p:txBody>
      </p:sp>
    </p:spTree>
    <p:extLst>
      <p:ext uri="{BB962C8B-B14F-4D97-AF65-F5344CB8AC3E}">
        <p14:creationId xmlns:p14="http://schemas.microsoft.com/office/powerpoint/2010/main" val="90530629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0" y="277813"/>
            <a:ext cx="8929718"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Certification Status Definitions</a:t>
            </a:r>
          </a:p>
        </p:txBody>
      </p:sp>
      <p:sp>
        <p:nvSpPr>
          <p:cNvPr id="16387" name="Rectangle 3"/>
          <p:cNvSpPr>
            <a:spLocks noGrp="1" noChangeArrowheads="1"/>
          </p:cNvSpPr>
          <p:nvPr>
            <p:ph idx="4294967295"/>
          </p:nvPr>
        </p:nvSpPr>
        <p:spPr>
          <a:xfrm>
            <a:off x="457200" y="1268413"/>
            <a:ext cx="8686800" cy="4862512"/>
          </a:xfrm>
        </p:spPr>
        <p:txBody>
          <a:bodyPr>
            <a:normAutofit/>
          </a:bodyPr>
          <a:lstStyle/>
          <a:p>
            <a:pPr eaLnBrk="1" hangingPunct="1">
              <a:defRPr/>
            </a:pPr>
            <a:r>
              <a:rPr lang="en-US" sz="1700" b="1" dirty="0" smtClean="0"/>
              <a:t>Certified</a:t>
            </a:r>
          </a:p>
          <a:p>
            <a:pPr eaLnBrk="1" hangingPunct="1">
              <a:defRPr/>
            </a:pPr>
            <a:r>
              <a:rPr lang="en-US" sz="1700" b="1" dirty="0" smtClean="0"/>
              <a:t>Provisional</a:t>
            </a:r>
          </a:p>
          <a:p>
            <a:pPr eaLnBrk="1" hangingPunct="1">
              <a:defRPr/>
            </a:pPr>
            <a:r>
              <a:rPr lang="en-US" sz="3000" b="1" i="1" u="sng" dirty="0" smtClean="0">
                <a:solidFill>
                  <a:schemeClr val="tx1">
                    <a:lumMod val="60000"/>
                    <a:lumOff val="40000"/>
                  </a:schemeClr>
                </a:solidFill>
              </a:rPr>
              <a:t>Conditional</a:t>
            </a:r>
          </a:p>
          <a:p>
            <a:pPr eaLnBrk="1" hangingPunct="1">
              <a:buFont typeface="Wingdings" pitchFamily="2" charset="2"/>
              <a:buNone/>
              <a:defRPr/>
            </a:pPr>
            <a:r>
              <a:rPr lang="en-US" sz="2200" b="1" dirty="0" smtClean="0">
                <a:solidFill>
                  <a:schemeClr val="tx2"/>
                </a:solidFill>
              </a:rPr>
              <a:t>	</a:t>
            </a:r>
            <a:r>
              <a:rPr lang="en-US" sz="2000" b="1" dirty="0" smtClean="0">
                <a:solidFill>
                  <a:srgbClr val="000066"/>
                </a:solidFill>
              </a:rPr>
              <a:t>A “conditional” certification status may be assigned to both new and existing service providers. A new service provider may be assigned conditional status if the auditor believes that the provider has demonstrated competency to perform necessary procedures meeting CDCB guidelines and/or the UOP, but has not undergone a full on-site audit. An existing provisional provider may be assigned conditional status if the auditor believes that the provider has met all conditions or deficiencies outlined as part of a previous audit.</a:t>
            </a:r>
          </a:p>
          <a:p>
            <a:pPr eaLnBrk="1" hangingPunct="1">
              <a:buFont typeface="Wingdings" pitchFamily="2" charset="2"/>
              <a:buNone/>
              <a:defRPr/>
            </a:pPr>
            <a:endParaRPr lang="en-US" sz="800" b="1" i="1" u="sng" dirty="0" smtClean="0"/>
          </a:p>
          <a:p>
            <a:pPr eaLnBrk="1" hangingPunct="1">
              <a:defRPr/>
            </a:pPr>
            <a:r>
              <a:rPr lang="en-US" sz="1700" b="1" dirty="0" smtClean="0"/>
              <a:t>Decertified</a:t>
            </a:r>
          </a:p>
          <a:p>
            <a:pPr eaLnBrk="1" hangingPunct="1">
              <a:defRPr/>
            </a:pPr>
            <a:r>
              <a:rPr lang="en-US" sz="1700" b="1" dirty="0" smtClean="0"/>
              <a:t>In Review</a:t>
            </a:r>
          </a:p>
          <a:p>
            <a:pPr eaLnBrk="1" hangingPunct="1">
              <a:buFont typeface="Wingdings" pitchFamily="2" charset="2"/>
              <a:buNone/>
              <a:defRPr/>
            </a:pPr>
            <a:endParaRPr lang="en-US" sz="17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24</a:t>
            </a:fld>
            <a:endParaRPr lang="en-US" dirty="0"/>
          </a:p>
        </p:txBody>
      </p:sp>
    </p:spTree>
    <p:extLst>
      <p:ext uri="{BB962C8B-B14F-4D97-AF65-F5344CB8AC3E}">
        <p14:creationId xmlns:p14="http://schemas.microsoft.com/office/powerpoint/2010/main" val="347223834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0" y="277813"/>
            <a:ext cx="8715404"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Certification Status Definitions</a:t>
            </a:r>
          </a:p>
        </p:txBody>
      </p:sp>
      <p:sp>
        <p:nvSpPr>
          <p:cNvPr id="17411" name="Rectangle 3"/>
          <p:cNvSpPr>
            <a:spLocks noGrp="1" noChangeArrowheads="1"/>
          </p:cNvSpPr>
          <p:nvPr>
            <p:ph idx="4294967295"/>
          </p:nvPr>
        </p:nvSpPr>
        <p:spPr>
          <a:xfrm>
            <a:off x="457200" y="1268413"/>
            <a:ext cx="8686800" cy="4862512"/>
          </a:xfrm>
        </p:spPr>
        <p:txBody>
          <a:bodyPr>
            <a:normAutofit/>
          </a:bodyPr>
          <a:lstStyle/>
          <a:p>
            <a:pPr eaLnBrk="1" hangingPunct="1">
              <a:defRPr/>
            </a:pPr>
            <a:r>
              <a:rPr lang="en-US" sz="1700" b="1" dirty="0" smtClean="0"/>
              <a:t>Certified</a:t>
            </a:r>
          </a:p>
          <a:p>
            <a:pPr eaLnBrk="1" hangingPunct="1">
              <a:defRPr/>
            </a:pPr>
            <a:r>
              <a:rPr lang="en-US" sz="1700" b="1" dirty="0" smtClean="0"/>
              <a:t>Provisional</a:t>
            </a:r>
          </a:p>
          <a:p>
            <a:pPr eaLnBrk="1" hangingPunct="1">
              <a:defRPr/>
            </a:pPr>
            <a:r>
              <a:rPr lang="en-US" sz="1700" b="1" dirty="0" smtClean="0"/>
              <a:t>Conditional</a:t>
            </a:r>
          </a:p>
          <a:p>
            <a:pPr eaLnBrk="1" hangingPunct="1">
              <a:buFont typeface="Wingdings" pitchFamily="2" charset="2"/>
              <a:buNone/>
              <a:defRPr/>
            </a:pPr>
            <a:r>
              <a:rPr lang="en-US" sz="2200" b="1" dirty="0" smtClean="0">
                <a:solidFill>
                  <a:schemeClr val="tx2"/>
                </a:solidFill>
              </a:rPr>
              <a:t>	</a:t>
            </a:r>
            <a:endParaRPr lang="en-US" sz="800" b="1" i="1" u="sng" dirty="0" smtClean="0"/>
          </a:p>
          <a:p>
            <a:pPr eaLnBrk="1" hangingPunct="1">
              <a:defRPr/>
            </a:pPr>
            <a:r>
              <a:rPr lang="en-US" sz="3000" b="1" i="1" u="sng" dirty="0" smtClean="0">
                <a:solidFill>
                  <a:srgbClr val="FF0000"/>
                </a:solidFill>
              </a:rPr>
              <a:t>Decertified</a:t>
            </a:r>
          </a:p>
          <a:p>
            <a:pPr eaLnBrk="1" hangingPunct="1">
              <a:buFont typeface="Wingdings" pitchFamily="2" charset="2"/>
              <a:buNone/>
              <a:defRPr/>
            </a:pPr>
            <a:r>
              <a:rPr lang="en-US" sz="2200" b="1" dirty="0" smtClean="0">
                <a:solidFill>
                  <a:srgbClr val="000066"/>
                </a:solidFill>
              </a:rPr>
              <a:t>	</a:t>
            </a:r>
            <a:r>
              <a:rPr lang="en-US" sz="2000" b="1" dirty="0" smtClean="0">
                <a:solidFill>
                  <a:srgbClr val="FF0000"/>
                </a:solidFill>
              </a:rPr>
              <a:t>A provider that is out of compliance with the CDCB guidelines and/or the UOP, even after a period of provisional certification and review, will be “decertified” by the auditor. A decertified provider will not be allowed to submit data to the Genetic Evaluation Program.  Further, data for management purposes will be designated as ‘non-certified.’</a:t>
            </a:r>
            <a:r>
              <a:rPr lang="en-US" sz="2200" dirty="0" smtClean="0">
                <a:solidFill>
                  <a:schemeClr val="tx2"/>
                </a:solidFill>
              </a:rPr>
              <a:t/>
            </a:r>
            <a:br>
              <a:rPr lang="en-US" sz="2200" dirty="0" smtClean="0">
                <a:solidFill>
                  <a:schemeClr val="tx2"/>
                </a:solidFill>
              </a:rPr>
            </a:br>
            <a:endParaRPr lang="en-US" sz="2200" dirty="0" smtClean="0">
              <a:solidFill>
                <a:schemeClr val="tx2"/>
              </a:solidFill>
            </a:endParaRPr>
          </a:p>
          <a:p>
            <a:pPr eaLnBrk="1" hangingPunct="1">
              <a:buFont typeface="Wingdings" pitchFamily="2" charset="2"/>
              <a:buNone/>
              <a:defRPr/>
            </a:pPr>
            <a:endParaRPr lang="en-US" sz="800" dirty="0" smtClean="0">
              <a:solidFill>
                <a:schemeClr val="tx2"/>
              </a:solidFill>
            </a:endParaRPr>
          </a:p>
          <a:p>
            <a:pPr eaLnBrk="1" hangingPunct="1">
              <a:defRPr/>
            </a:pPr>
            <a:r>
              <a:rPr lang="en-US" sz="1700" b="1" dirty="0" smtClean="0"/>
              <a:t>In Review</a:t>
            </a:r>
          </a:p>
          <a:p>
            <a:pPr eaLnBrk="1" hangingPunct="1">
              <a:buFont typeface="Wingdings" pitchFamily="2" charset="2"/>
              <a:buNone/>
              <a:defRPr/>
            </a:pPr>
            <a:endParaRPr lang="en-US" sz="17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25</a:t>
            </a:fld>
            <a:endParaRPr lang="en-US" dirty="0"/>
          </a:p>
        </p:txBody>
      </p:sp>
    </p:spTree>
    <p:extLst>
      <p:ext uri="{BB962C8B-B14F-4D97-AF65-F5344CB8AC3E}">
        <p14:creationId xmlns:p14="http://schemas.microsoft.com/office/powerpoint/2010/main" val="115214979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0" y="357166"/>
            <a:ext cx="8643998"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Certification Status Definitions</a:t>
            </a:r>
          </a:p>
        </p:txBody>
      </p:sp>
      <p:sp>
        <p:nvSpPr>
          <p:cNvPr id="18435" name="Rectangle 3"/>
          <p:cNvSpPr>
            <a:spLocks noGrp="1" noChangeArrowheads="1"/>
          </p:cNvSpPr>
          <p:nvPr>
            <p:ph idx="4294967295"/>
          </p:nvPr>
        </p:nvSpPr>
        <p:spPr>
          <a:xfrm>
            <a:off x="457200" y="1268413"/>
            <a:ext cx="8686800" cy="4862512"/>
          </a:xfrm>
        </p:spPr>
        <p:txBody>
          <a:bodyPr/>
          <a:lstStyle/>
          <a:p>
            <a:pPr eaLnBrk="1" hangingPunct="1">
              <a:defRPr/>
            </a:pPr>
            <a:r>
              <a:rPr lang="en-US" sz="1700" b="1" dirty="0" smtClean="0"/>
              <a:t>Certified</a:t>
            </a:r>
          </a:p>
          <a:p>
            <a:pPr eaLnBrk="1" hangingPunct="1">
              <a:defRPr/>
            </a:pPr>
            <a:r>
              <a:rPr lang="en-US" sz="1700" b="1" dirty="0" smtClean="0"/>
              <a:t>Provisional</a:t>
            </a:r>
          </a:p>
          <a:p>
            <a:pPr eaLnBrk="1" hangingPunct="1">
              <a:defRPr/>
            </a:pPr>
            <a:r>
              <a:rPr lang="en-US" sz="1700" b="1" dirty="0" smtClean="0"/>
              <a:t>Conditional</a:t>
            </a:r>
          </a:p>
          <a:p>
            <a:pPr eaLnBrk="1" hangingPunct="1">
              <a:defRPr/>
            </a:pPr>
            <a:r>
              <a:rPr lang="en-US" sz="1700" b="1" dirty="0" smtClean="0"/>
              <a:t>Decertified</a:t>
            </a:r>
          </a:p>
          <a:p>
            <a:pPr eaLnBrk="1" hangingPunct="1">
              <a:defRPr/>
            </a:pPr>
            <a:endParaRPr lang="en-US" sz="1700" b="1" dirty="0" smtClean="0"/>
          </a:p>
          <a:p>
            <a:pPr eaLnBrk="1" hangingPunct="1">
              <a:buFont typeface="Wingdings" pitchFamily="2" charset="2"/>
              <a:buNone/>
              <a:defRPr/>
            </a:pPr>
            <a:r>
              <a:rPr lang="en-US" sz="3000" b="1" i="1" u="sng" dirty="0" smtClean="0">
                <a:solidFill>
                  <a:schemeClr val="tx1">
                    <a:lumMod val="60000"/>
                    <a:lumOff val="40000"/>
                  </a:schemeClr>
                </a:solidFill>
              </a:rPr>
              <a:t>In Review</a:t>
            </a:r>
          </a:p>
          <a:p>
            <a:pPr eaLnBrk="1" hangingPunct="1">
              <a:buFont typeface="Wingdings" pitchFamily="2" charset="2"/>
              <a:buNone/>
              <a:defRPr/>
            </a:pPr>
            <a:r>
              <a:rPr lang="en-US" sz="2000" b="1" dirty="0" smtClean="0"/>
              <a:t>	</a:t>
            </a:r>
            <a:r>
              <a:rPr lang="en-US" sz="2000" b="1" dirty="0" smtClean="0">
                <a:solidFill>
                  <a:srgbClr val="000066"/>
                </a:solidFill>
              </a:rPr>
              <a:t>A provider may be listed as 'in review' on the website. This is </a:t>
            </a:r>
            <a:r>
              <a:rPr lang="en-US" sz="2000" b="1" u="sng" dirty="0" smtClean="0">
                <a:solidFill>
                  <a:srgbClr val="000066"/>
                </a:solidFill>
              </a:rPr>
              <a:t>not</a:t>
            </a:r>
            <a:r>
              <a:rPr lang="en-US" sz="2000" b="1" dirty="0" smtClean="0">
                <a:solidFill>
                  <a:srgbClr val="000066"/>
                </a:solidFill>
              </a:rPr>
              <a:t> an official certification status, but simply a temporary designation used while the audit is being conducted and data evaluated. During this review period, the auditor may request additional documentation from the provider. The length of the review process is not an indicator of certification status and should not be construed as such.</a:t>
            </a:r>
            <a:r>
              <a:rPr lang="en-US" sz="2000" b="1" dirty="0" smtClean="0">
                <a:solidFill>
                  <a:schemeClr val="tx2"/>
                </a:solidFill>
              </a:rPr>
              <a:t/>
            </a:r>
            <a:br>
              <a:rPr lang="en-US" sz="2000" b="1" dirty="0" smtClean="0">
                <a:solidFill>
                  <a:schemeClr val="tx2"/>
                </a:solidFill>
              </a:rPr>
            </a:br>
            <a:endParaRPr lang="en-US" sz="2000" b="1" dirty="0" smtClean="0">
              <a:solidFill>
                <a:schemeClr val="tx2"/>
              </a:solidFill>
            </a:endParaRPr>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26</a:t>
            </a:fld>
            <a:endParaRPr lang="en-US" dirty="0"/>
          </a:p>
        </p:txBody>
      </p:sp>
    </p:spTree>
    <p:extLst>
      <p:ext uri="{BB962C8B-B14F-4D97-AF65-F5344CB8AC3E}">
        <p14:creationId xmlns:p14="http://schemas.microsoft.com/office/powerpoint/2010/main" val="111564041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Definition of audit types</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27</a:t>
            </a:fld>
            <a:endParaRPr lang="en-US" dirty="0"/>
          </a:p>
        </p:txBody>
      </p:sp>
    </p:spTree>
    <p:extLst>
      <p:ext uri="{BB962C8B-B14F-4D97-AF65-F5344CB8AC3E}">
        <p14:creationId xmlns:p14="http://schemas.microsoft.com/office/powerpoint/2010/main" val="61951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0" y="277813"/>
            <a:ext cx="809466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Audit Definitions</a:t>
            </a:r>
          </a:p>
        </p:txBody>
      </p:sp>
      <p:sp>
        <p:nvSpPr>
          <p:cNvPr id="110595" name="Rectangle 3"/>
          <p:cNvSpPr>
            <a:spLocks noGrp="1" noChangeArrowheads="1"/>
          </p:cNvSpPr>
          <p:nvPr>
            <p:ph idx="4294967295"/>
          </p:nvPr>
        </p:nvSpPr>
        <p:spPr>
          <a:xfrm>
            <a:off x="457200" y="1268413"/>
            <a:ext cx="8329613" cy="4946650"/>
          </a:xfrm>
        </p:spPr>
        <p:txBody>
          <a:bodyPr>
            <a:normAutofit fontScale="92500" lnSpcReduction="10000"/>
          </a:bodyPr>
          <a:lstStyle/>
          <a:p>
            <a:pPr eaLnBrk="1" hangingPunct="1">
              <a:lnSpc>
                <a:spcPct val="80000"/>
              </a:lnSpc>
              <a:defRPr/>
            </a:pPr>
            <a:r>
              <a:rPr lang="en-US" sz="2600" b="1" dirty="0" smtClean="0"/>
              <a:t>Off-Site (applies to Field Service and DRPCs only)</a:t>
            </a:r>
          </a:p>
          <a:p>
            <a:pPr eaLnBrk="1" hangingPunct="1">
              <a:lnSpc>
                <a:spcPct val="80000"/>
              </a:lnSpc>
              <a:defRPr/>
            </a:pPr>
            <a:r>
              <a:rPr lang="en-US" sz="2600" b="1" dirty="0" smtClean="0"/>
              <a:t>On-Site</a:t>
            </a:r>
          </a:p>
          <a:p>
            <a:pPr lvl="1" eaLnBrk="1" hangingPunct="1">
              <a:lnSpc>
                <a:spcPct val="80000"/>
              </a:lnSpc>
              <a:buNone/>
              <a:defRPr/>
            </a:pPr>
            <a:r>
              <a:rPr lang="en-US" sz="3200" b="1" i="1" dirty="0" smtClean="0">
                <a:solidFill>
                  <a:schemeClr val="tx1">
                    <a:lumMod val="60000"/>
                    <a:lumOff val="40000"/>
                  </a:schemeClr>
                </a:solidFill>
              </a:rPr>
              <a:t>	</a:t>
            </a:r>
            <a:r>
              <a:rPr lang="en-US" sz="3200" b="1" i="1" u="sng" dirty="0" smtClean="0">
                <a:solidFill>
                  <a:schemeClr val="tx1">
                    <a:lumMod val="60000"/>
                    <a:lumOff val="40000"/>
                  </a:schemeClr>
                </a:solidFill>
              </a:rPr>
              <a:t>Mandatory</a:t>
            </a:r>
          </a:p>
          <a:p>
            <a:pPr lvl="2" eaLnBrk="1" hangingPunct="1">
              <a:lnSpc>
                <a:spcPct val="80000"/>
              </a:lnSpc>
              <a:defRPr/>
            </a:pPr>
            <a:r>
              <a:rPr lang="en-US" sz="2200" b="1" dirty="0" smtClean="0">
                <a:solidFill>
                  <a:srgbClr val="000066"/>
                </a:solidFill>
              </a:rPr>
              <a:t>Regularly scheduled audit conducted during the centering month</a:t>
            </a:r>
          </a:p>
          <a:p>
            <a:pPr lvl="1" eaLnBrk="1" hangingPunct="1">
              <a:lnSpc>
                <a:spcPct val="80000"/>
              </a:lnSpc>
              <a:buNone/>
              <a:defRPr/>
            </a:pPr>
            <a:r>
              <a:rPr lang="en-US" sz="3200" b="1" i="1" dirty="0" smtClean="0">
                <a:solidFill>
                  <a:schemeClr val="tx1">
                    <a:lumMod val="60000"/>
                    <a:lumOff val="40000"/>
                  </a:schemeClr>
                </a:solidFill>
              </a:rPr>
              <a:t>	</a:t>
            </a:r>
            <a:r>
              <a:rPr lang="en-US" sz="3200" b="1" i="1" u="sng" dirty="0" smtClean="0">
                <a:solidFill>
                  <a:schemeClr val="tx1">
                    <a:lumMod val="60000"/>
                    <a:lumOff val="40000"/>
                  </a:schemeClr>
                </a:solidFill>
              </a:rPr>
              <a:t>Discretionary</a:t>
            </a:r>
          </a:p>
          <a:p>
            <a:pPr lvl="2" eaLnBrk="1" hangingPunct="1">
              <a:lnSpc>
                <a:spcPct val="80000"/>
              </a:lnSpc>
              <a:defRPr/>
            </a:pPr>
            <a:r>
              <a:rPr lang="en-US" sz="2200" b="1" dirty="0" smtClean="0">
                <a:solidFill>
                  <a:srgbClr val="000066"/>
                </a:solidFill>
              </a:rPr>
              <a:t>Deemed necessary by either the auditor or provider when:</a:t>
            </a:r>
          </a:p>
          <a:p>
            <a:pPr lvl="2" eaLnBrk="1" hangingPunct="1">
              <a:lnSpc>
                <a:spcPct val="80000"/>
              </a:lnSpc>
              <a:defRPr/>
            </a:pPr>
            <a:endParaRPr lang="en-US" sz="1400" b="1" dirty="0" smtClean="0">
              <a:solidFill>
                <a:srgbClr val="000066"/>
              </a:solidFill>
            </a:endParaRPr>
          </a:p>
          <a:p>
            <a:pPr lvl="3" eaLnBrk="1" hangingPunct="1">
              <a:lnSpc>
                <a:spcPct val="80000"/>
              </a:lnSpc>
              <a:defRPr/>
            </a:pPr>
            <a:r>
              <a:rPr lang="en-US" sz="1900" b="1" dirty="0" smtClean="0">
                <a:solidFill>
                  <a:schemeClr val="tx1">
                    <a:lumMod val="60000"/>
                    <a:lumOff val="40000"/>
                  </a:schemeClr>
                </a:solidFill>
              </a:rPr>
              <a:t>Changes in facilities, equipment, or staffing have occurred,</a:t>
            </a:r>
          </a:p>
          <a:p>
            <a:pPr lvl="3" eaLnBrk="1" hangingPunct="1">
              <a:lnSpc>
                <a:spcPct val="80000"/>
              </a:lnSpc>
              <a:defRPr/>
            </a:pPr>
            <a:r>
              <a:rPr lang="en-US" sz="1900" b="1" dirty="0" smtClean="0">
                <a:solidFill>
                  <a:srgbClr val="000066"/>
                </a:solidFill>
              </a:rPr>
              <a:t>Certain aspects of the provider’s performance are out of compliance with CDCB guidelines and/or the UOP,</a:t>
            </a:r>
          </a:p>
          <a:p>
            <a:pPr lvl="3" eaLnBrk="1" hangingPunct="1">
              <a:lnSpc>
                <a:spcPct val="80000"/>
              </a:lnSpc>
              <a:defRPr/>
            </a:pPr>
            <a:r>
              <a:rPr lang="en-US" sz="1900" b="1" dirty="0" smtClean="0">
                <a:solidFill>
                  <a:schemeClr val="tx1">
                    <a:lumMod val="60000"/>
                    <a:lumOff val="40000"/>
                  </a:schemeClr>
                </a:solidFill>
              </a:rPr>
              <a:t>Provider wishes to attain full certification from a conditional status,</a:t>
            </a:r>
          </a:p>
          <a:p>
            <a:pPr lvl="3" eaLnBrk="1" hangingPunct="1">
              <a:lnSpc>
                <a:spcPct val="80000"/>
              </a:lnSpc>
              <a:defRPr/>
            </a:pPr>
            <a:r>
              <a:rPr lang="en-US" sz="1900" b="1" dirty="0" smtClean="0">
                <a:solidFill>
                  <a:srgbClr val="000066"/>
                </a:solidFill>
              </a:rPr>
              <a:t>Provider wishes to regain full certification from a provisional status, or</a:t>
            </a:r>
          </a:p>
          <a:p>
            <a:pPr lvl="3" eaLnBrk="1" hangingPunct="1">
              <a:lnSpc>
                <a:spcPct val="80000"/>
              </a:lnSpc>
              <a:defRPr/>
            </a:pPr>
            <a:r>
              <a:rPr lang="en-US" sz="1900" b="1" dirty="0" smtClean="0">
                <a:solidFill>
                  <a:schemeClr val="tx1">
                    <a:lumMod val="60000"/>
                    <a:lumOff val="40000"/>
                  </a:schemeClr>
                </a:solidFill>
              </a:rPr>
              <a:t>Provider wishes to regain provisional certification from a decertified status</a:t>
            </a: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28</a:t>
            </a:fld>
            <a:endParaRPr lang="en-US" dirty="0"/>
          </a:p>
        </p:txBody>
      </p:sp>
    </p:spTree>
    <p:extLst>
      <p:ext uri="{BB962C8B-B14F-4D97-AF65-F5344CB8AC3E}">
        <p14:creationId xmlns:p14="http://schemas.microsoft.com/office/powerpoint/2010/main" val="13535197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Changes in the </a:t>
            </a:r>
            <a:br>
              <a:rPr lang="en-US" sz="3600" b="1" dirty="0" smtClean="0"/>
            </a:br>
            <a:r>
              <a:rPr lang="en-US" sz="3600" b="1" dirty="0" smtClean="0"/>
              <a:t>auditing guidelines</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29</a:t>
            </a:fld>
            <a:endParaRPr lang="en-US" dirty="0"/>
          </a:p>
        </p:txBody>
      </p:sp>
    </p:spTree>
    <p:extLst>
      <p:ext uri="{BB962C8B-B14F-4D97-AF65-F5344CB8AC3E}">
        <p14:creationId xmlns:p14="http://schemas.microsoft.com/office/powerpoint/2010/main" val="376785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Content Placeholder 4"/>
          <p:cNvSpPr>
            <a:spLocks/>
          </p:cNvSpPr>
          <p:nvPr/>
        </p:nvSpPr>
        <p:spPr bwMode="auto">
          <a:xfrm>
            <a:off x="0" y="290512"/>
            <a:ext cx="9144000" cy="3930651"/>
          </a:xfrm>
          <a:prstGeom prst="rect">
            <a:avLst/>
          </a:prstGeom>
          <a:noFill/>
          <a:ln w="9525">
            <a:noFill/>
            <a:miter lim="800000"/>
            <a:headEnd/>
            <a:tailEnd/>
          </a:ln>
          <a:effectLst/>
        </p:spPr>
        <p:txBody>
          <a:bodyPr/>
          <a:lstStyle/>
          <a:p>
            <a:pPr marL="457200" indent="-457200" algn="ctr">
              <a:spcBef>
                <a:spcPct val="20000"/>
              </a:spcBef>
              <a:buClr>
                <a:schemeClr val="hlink"/>
              </a:buClr>
              <a:buSzPct val="60000"/>
              <a:buFont typeface="Wingdings" pitchFamily="2" charset="2"/>
              <a:buNone/>
            </a:pPr>
            <a:endParaRPr lang="en-US" sz="1200" dirty="0">
              <a:effectLst>
                <a:outerShdw blurRad="38100" dist="38100" dir="2700000" algn="tl">
                  <a:srgbClr val="000000"/>
                </a:outerShdw>
              </a:effectLst>
              <a:latin typeface="Century Gothic" pitchFamily="34" charset="0"/>
              <a:cs typeface="Arial" charset="0"/>
            </a:endParaRPr>
          </a:p>
        </p:txBody>
      </p:sp>
      <p:sp>
        <p:nvSpPr>
          <p:cNvPr id="3" name="Rectangle 2"/>
          <p:cNvSpPr/>
          <p:nvPr/>
        </p:nvSpPr>
        <p:spPr>
          <a:xfrm>
            <a:off x="0" y="5029200"/>
            <a:ext cx="9144000" cy="1138773"/>
          </a:xfrm>
          <a:prstGeom prst="rect">
            <a:avLst/>
          </a:prstGeom>
        </p:spPr>
        <p:txBody>
          <a:bodyPr wrap="square">
            <a:spAutoFit/>
          </a:bodyPr>
          <a:lstStyle/>
          <a:p>
            <a:pPr marL="838200" lvl="1" indent="-381000" algn="ctr">
              <a:spcBef>
                <a:spcPct val="20000"/>
              </a:spcBef>
              <a:buClr>
                <a:schemeClr val="tx1"/>
              </a:buClr>
              <a:buFont typeface="Wingdings" pitchFamily="2" charset="2"/>
              <a:buNone/>
            </a:pPr>
            <a:endParaRPr lang="en-US" sz="1200" b="1" i="1" dirty="0" smtClean="0">
              <a:solidFill>
                <a:schemeClr val="bg2">
                  <a:lumMod val="60000"/>
                  <a:lumOff val="40000"/>
                </a:schemeClr>
              </a:solidFill>
              <a:latin typeface="Century Gothic" pitchFamily="34" charset="0"/>
              <a:cs typeface="Arial" charset="0"/>
            </a:endParaRPr>
          </a:p>
          <a:p>
            <a:pPr marL="838200" lvl="1" indent="-381000" algn="ctr">
              <a:buClr>
                <a:schemeClr val="tx1"/>
              </a:buClr>
              <a:buFont typeface="Wingdings" pitchFamily="2" charset="2"/>
              <a:buNone/>
            </a:pPr>
            <a:r>
              <a:rPr lang="en-US" sz="2800" b="1" dirty="0" smtClean="0">
                <a:solidFill>
                  <a:srgbClr val="000066"/>
                </a:solidFill>
                <a:latin typeface="Arial" panose="020B0604020202020204" pitchFamily="34" charset="0"/>
                <a:cs typeface="Arial" panose="020B0604020202020204" pitchFamily="34" charset="0"/>
              </a:rPr>
              <a:t>Quality Certification Services is a </a:t>
            </a:r>
          </a:p>
          <a:p>
            <a:pPr marL="838200" lvl="1" indent="-381000" algn="ctr">
              <a:buClr>
                <a:schemeClr val="tx1"/>
              </a:buClr>
              <a:buFont typeface="Wingdings" pitchFamily="2" charset="2"/>
              <a:buNone/>
            </a:pPr>
            <a:r>
              <a:rPr lang="en-US" sz="2800" b="1" dirty="0" smtClean="0">
                <a:solidFill>
                  <a:srgbClr val="000066"/>
                </a:solidFill>
                <a:latin typeface="Arial" panose="020B0604020202020204" pitchFamily="34" charset="0"/>
                <a:cs typeface="Arial" panose="020B0604020202020204" pitchFamily="34" charset="0"/>
              </a:rPr>
              <a:t>wholly-owned subsidiary of National DHIA</a:t>
            </a:r>
            <a:endParaRPr lang="en-US" sz="2800" b="1" dirty="0">
              <a:solidFill>
                <a:srgbClr val="000066"/>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126138372"/>
              </p:ext>
            </p:extLst>
          </p:nvPr>
        </p:nvGraphicFramePr>
        <p:xfrm>
          <a:off x="1066800" y="990600"/>
          <a:ext cx="7010400" cy="3738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579623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0" y="277813"/>
            <a:ext cx="809466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Changes in the Guidelines</a:t>
            </a:r>
          </a:p>
        </p:txBody>
      </p:sp>
      <p:sp>
        <p:nvSpPr>
          <p:cNvPr id="22531" name="Rectangle 3"/>
          <p:cNvSpPr>
            <a:spLocks noGrp="1" noChangeArrowheads="1"/>
          </p:cNvSpPr>
          <p:nvPr>
            <p:ph idx="4294967295"/>
          </p:nvPr>
        </p:nvSpPr>
        <p:spPr>
          <a:xfrm>
            <a:off x="457200" y="1785938"/>
            <a:ext cx="8229600" cy="4668837"/>
          </a:xfrm>
        </p:spPr>
        <p:txBody>
          <a:bodyPr/>
          <a:lstStyle/>
          <a:p>
            <a:pPr eaLnBrk="1" hangingPunct="1">
              <a:defRPr/>
            </a:pPr>
            <a:r>
              <a:rPr lang="en-US" sz="2000" b="1" dirty="0" smtClean="0"/>
              <a:t>All changes originate with Field Service Advisory Committee (FSAC)</a:t>
            </a:r>
          </a:p>
          <a:p>
            <a:pPr eaLnBrk="1" hangingPunct="1">
              <a:defRPr/>
            </a:pPr>
            <a:endParaRPr lang="en-US" sz="2000" b="1" dirty="0" smtClean="0"/>
          </a:p>
          <a:p>
            <a:pPr lvl="1">
              <a:defRPr/>
            </a:pPr>
            <a:r>
              <a:rPr lang="en-US" sz="2000" b="1" i="1" dirty="0" smtClean="0">
                <a:solidFill>
                  <a:schemeClr val="tx1">
                    <a:lumMod val="60000"/>
                    <a:lumOff val="40000"/>
                  </a:schemeClr>
                </a:solidFill>
              </a:rPr>
              <a:t>Anita Quesenberry (</a:t>
            </a:r>
            <a:r>
              <a:rPr lang="en-US" b="1" i="1" dirty="0" smtClean="0">
                <a:solidFill>
                  <a:schemeClr val="tx1">
                    <a:lumMod val="60000"/>
                    <a:lumOff val="40000"/>
                  </a:schemeClr>
                </a:solidFill>
              </a:rPr>
              <a:t>United DHIA) </a:t>
            </a:r>
            <a:r>
              <a:rPr lang="en-US" sz="2000" b="1" i="1" dirty="0" smtClean="0">
                <a:solidFill>
                  <a:schemeClr val="tx1">
                    <a:lumMod val="60000"/>
                    <a:lumOff val="40000"/>
                  </a:schemeClr>
                </a:solidFill>
              </a:rPr>
              <a:t>is </a:t>
            </a:r>
            <a:r>
              <a:rPr lang="en-US" sz="2000" b="1" i="1" dirty="0" smtClean="0">
                <a:solidFill>
                  <a:schemeClr val="tx1">
                    <a:lumMod val="60000"/>
                    <a:lumOff val="40000"/>
                  </a:schemeClr>
                </a:solidFill>
              </a:rPr>
              <a:t>chair</a:t>
            </a:r>
          </a:p>
          <a:p>
            <a:pPr eaLnBrk="1" hangingPunct="1">
              <a:defRPr/>
            </a:pPr>
            <a:endParaRPr lang="en-US" sz="2000" b="1" dirty="0" smtClean="0"/>
          </a:p>
          <a:p>
            <a:pPr eaLnBrk="1" hangingPunct="1">
              <a:defRPr/>
            </a:pPr>
            <a:r>
              <a:rPr lang="en-US" sz="2000" b="1" dirty="0" smtClean="0"/>
              <a:t>Sent to Audit Review Committee (ARC) for review and approval</a:t>
            </a:r>
          </a:p>
          <a:p>
            <a:pPr eaLnBrk="1" hangingPunct="1">
              <a:defRPr/>
            </a:pPr>
            <a:endParaRPr lang="en-US" sz="2000" b="1" dirty="0" smtClean="0"/>
          </a:p>
          <a:p>
            <a:pPr lvl="1">
              <a:defRPr/>
            </a:pPr>
            <a:r>
              <a:rPr lang="en-US" sz="2000" b="1" i="1" dirty="0" smtClean="0">
                <a:solidFill>
                  <a:schemeClr val="tx1">
                    <a:lumMod val="60000"/>
                    <a:lumOff val="40000"/>
                  </a:schemeClr>
                </a:solidFill>
              </a:rPr>
              <a:t>Bruce Dokkebakken (Minnesota DHIA) is chair</a:t>
            </a:r>
          </a:p>
          <a:p>
            <a:pPr eaLnBrk="1" hangingPunct="1">
              <a:defRPr/>
            </a:pPr>
            <a:endParaRPr lang="en-US" sz="2000" b="1" dirty="0" smtClean="0"/>
          </a:p>
          <a:p>
            <a:pPr eaLnBrk="1" hangingPunct="1">
              <a:defRPr/>
            </a:pPr>
            <a:r>
              <a:rPr lang="en-US" sz="2000" b="1" dirty="0" smtClean="0"/>
              <a:t>Final approval by CDCB Board of Directors</a:t>
            </a:r>
            <a:endParaRPr lang="en-US" sz="2000" dirty="0" smtClean="0"/>
          </a:p>
          <a:p>
            <a:pPr eaLnBrk="1" hangingPunct="1">
              <a:defRPr/>
            </a:pPr>
            <a:endParaRPr lang="en-US" sz="3000" dirty="0" smtClean="0"/>
          </a:p>
          <a:p>
            <a:pPr eaLnBrk="1" hangingPunct="1">
              <a:buFont typeface="Wingdings" pitchFamily="2" charset="2"/>
              <a:buNone/>
              <a:defRPr/>
            </a:pPr>
            <a:endParaRPr lang="en-US" sz="3000" dirty="0" smtClean="0"/>
          </a:p>
          <a:p>
            <a:pPr lvl="1" eaLnBrk="1" hangingPunct="1">
              <a:defRPr/>
            </a:pPr>
            <a:endParaRPr lang="en-US" sz="2600" dirty="0" smtClean="0"/>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30</a:t>
            </a:fld>
            <a:endParaRPr lang="en-US" dirty="0"/>
          </a:p>
        </p:txBody>
      </p:sp>
    </p:spTree>
    <p:extLst>
      <p:ext uri="{BB962C8B-B14F-4D97-AF65-F5344CB8AC3E}">
        <p14:creationId xmlns:p14="http://schemas.microsoft.com/office/powerpoint/2010/main" val="36950144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0" y="277813"/>
            <a:ext cx="8929718" cy="1143000"/>
          </a:xfrm>
        </p:spPr>
        <p:txBody>
          <a:bodyPr>
            <a:noAutofit/>
          </a:bodyPr>
          <a:lstStyle/>
          <a:p>
            <a:pPr marL="484632" algn="ctr" eaLnBrk="1" fontAlgn="auto" hangingPunct="1">
              <a:spcAft>
                <a:spcPts val="0"/>
              </a:spcAft>
              <a:defRPr/>
            </a:pPr>
            <a:r>
              <a:rPr lang="en-US" sz="3600" b="1" kern="1200" dirty="0" smtClean="0">
                <a:ln w="6350">
                  <a:solidFill>
                    <a:schemeClr val="accent1">
                      <a:shade val="43000"/>
                    </a:schemeClr>
                  </a:solidFill>
                </a:ln>
                <a:solidFill>
                  <a:srgbClr val="000066"/>
                </a:solidFill>
              </a:rPr>
              <a:t>Calibration Wand Requirements</a:t>
            </a:r>
            <a:endParaRPr lang="en-US" sz="3600" b="1" kern="1200" dirty="0">
              <a:ln w="6350">
                <a:solidFill>
                  <a:schemeClr val="accent1">
                    <a:shade val="43000"/>
                  </a:schemeClr>
                </a:solidFill>
              </a:ln>
              <a:solidFill>
                <a:srgbClr val="000066"/>
              </a:solidFill>
            </a:endParaRPr>
          </a:p>
        </p:txBody>
      </p:sp>
      <p:sp>
        <p:nvSpPr>
          <p:cNvPr id="23556" name="Rectangle 4"/>
          <p:cNvSpPr>
            <a:spLocks noChangeArrowheads="1"/>
          </p:cNvSpPr>
          <p:nvPr/>
        </p:nvSpPr>
        <p:spPr bwMode="auto">
          <a:xfrm>
            <a:off x="368226" y="1447800"/>
            <a:ext cx="8424862" cy="3077766"/>
          </a:xfrm>
          <a:prstGeom prst="rect">
            <a:avLst/>
          </a:prstGeom>
          <a:noFill/>
          <a:ln w="9525">
            <a:noFill/>
            <a:miter lim="800000"/>
            <a:headEnd/>
            <a:tailEnd/>
          </a:ln>
        </p:spPr>
        <p:txBody>
          <a:bodyPr wrap="square" lIns="0" tIns="0" rIns="0" bIns="0" anchor="ctr">
            <a:spAutoFit/>
          </a:bodyPr>
          <a:lstStyle/>
          <a:p>
            <a:pPr marL="457200" indent="-457200">
              <a:tabLst>
                <a:tab pos="0" algn="l"/>
              </a:tabLst>
            </a:pPr>
            <a:r>
              <a:rPr lang="en-US" sz="2000" b="1" i="1" u="sng" dirty="0" smtClean="0">
                <a:solidFill>
                  <a:schemeClr val="tx1">
                    <a:lumMod val="60000"/>
                    <a:lumOff val="40000"/>
                  </a:schemeClr>
                </a:solidFill>
                <a:latin typeface="Century Gothic" panose="020B0502020202020204" pitchFamily="34" charset="0"/>
              </a:rPr>
              <a:t>Required Use of Manufacturer’s Approved Wand – January 1, 2012</a:t>
            </a:r>
            <a:endParaRPr lang="en-US" sz="2000" b="1" i="1" u="sng" dirty="0">
              <a:solidFill>
                <a:schemeClr val="tx1">
                  <a:lumMod val="60000"/>
                  <a:lumOff val="40000"/>
                </a:schemeClr>
              </a:solidFill>
              <a:latin typeface="Century Gothic" panose="020B0502020202020204" pitchFamily="34" charset="0"/>
            </a:endParaRPr>
          </a:p>
          <a:p>
            <a:pPr marL="457200" indent="-457200">
              <a:tabLst>
                <a:tab pos="0" algn="l"/>
              </a:tabLst>
            </a:pPr>
            <a:endParaRPr lang="en-US" sz="2000" b="1" i="1" u="sng" dirty="0">
              <a:solidFill>
                <a:schemeClr val="accent2"/>
              </a:solidFill>
              <a:latin typeface="Century Gothic" panose="020B0502020202020204" pitchFamily="34" charset="0"/>
            </a:endParaRPr>
          </a:p>
          <a:p>
            <a:pPr marL="457200" indent="-457200">
              <a:buClr>
                <a:schemeClr val="accent2"/>
              </a:buClr>
              <a:buSzPct val="125000"/>
              <a:buFont typeface="Wingdings" pitchFamily="2" charset="2"/>
              <a:buChar char="§"/>
              <a:tabLst>
                <a:tab pos="0" algn="l"/>
              </a:tabLst>
            </a:pPr>
            <a:r>
              <a:rPr lang="en-US" sz="2000" b="1" dirty="0" smtClean="0">
                <a:latin typeface="Century Gothic" panose="020B0502020202020204" pitchFamily="34" charset="0"/>
              </a:rPr>
              <a:t>Standard Flow and Dual Meter Procedures - new wand available from Waikato USA</a:t>
            </a:r>
          </a:p>
          <a:p>
            <a:pPr marL="457200" indent="-457200">
              <a:buClr>
                <a:schemeClr val="accent2"/>
              </a:buClr>
              <a:buSzPct val="125000"/>
              <a:buFont typeface="Wingdings" pitchFamily="2" charset="2"/>
              <a:buChar char="§"/>
              <a:tabLst>
                <a:tab pos="0" algn="l"/>
              </a:tabLst>
            </a:pPr>
            <a:endParaRPr lang="en-US" sz="2000" b="1" dirty="0">
              <a:latin typeface="Century Gothic" panose="020B0502020202020204" pitchFamily="34" charset="0"/>
            </a:endParaRPr>
          </a:p>
          <a:p>
            <a:pPr marL="457200" indent="-457200">
              <a:buClr>
                <a:schemeClr val="accent2"/>
              </a:buClr>
              <a:buSzPct val="125000"/>
              <a:buFont typeface="Wingdings" pitchFamily="2" charset="2"/>
              <a:buChar char="§"/>
              <a:tabLst>
                <a:tab pos="0" algn="l"/>
              </a:tabLst>
            </a:pPr>
            <a:r>
              <a:rPr lang="en-US" sz="2000" b="1" dirty="0" smtClean="0">
                <a:latin typeface="Century Gothic" panose="020B0502020202020204" pitchFamily="34" charset="0"/>
              </a:rPr>
              <a:t>Fast Flow Procedure – wand available from Tru-Test.</a:t>
            </a:r>
          </a:p>
          <a:p>
            <a:pPr marL="457200" indent="-457200">
              <a:buClr>
                <a:schemeClr val="accent2"/>
              </a:buClr>
              <a:buSzPct val="125000"/>
              <a:buFont typeface="Wingdings" pitchFamily="2" charset="2"/>
              <a:buChar char="§"/>
              <a:tabLst>
                <a:tab pos="0" algn="l"/>
              </a:tabLst>
            </a:pPr>
            <a:endParaRPr lang="en-US" sz="2000" b="1" dirty="0" smtClean="0">
              <a:latin typeface="Century Gothic" panose="020B0502020202020204" pitchFamily="34" charset="0"/>
            </a:endParaRPr>
          </a:p>
          <a:p>
            <a:pPr marL="457200" indent="-457200">
              <a:buClr>
                <a:schemeClr val="accent2"/>
              </a:buClr>
              <a:buSzPct val="125000"/>
              <a:buFont typeface="Wingdings" pitchFamily="2" charset="2"/>
              <a:buChar char="§"/>
              <a:tabLst>
                <a:tab pos="0" algn="l"/>
              </a:tabLst>
            </a:pPr>
            <a:r>
              <a:rPr lang="en-US" sz="2000" b="1" dirty="0" smtClean="0">
                <a:solidFill>
                  <a:srgbClr val="FF0000"/>
                </a:solidFill>
                <a:latin typeface="Century Gothic" panose="020B0502020202020204" pitchFamily="34" charset="0"/>
              </a:rPr>
              <a:t>No PVC wands – breakage, air leaks, etc</a:t>
            </a:r>
          </a:p>
          <a:p>
            <a:pPr marL="457200" indent="-457200">
              <a:buClr>
                <a:schemeClr val="accent2"/>
              </a:buClr>
              <a:buSzPct val="125000"/>
              <a:buFont typeface="Wingdings" pitchFamily="2" charset="2"/>
              <a:buChar char="§"/>
              <a:tabLst>
                <a:tab pos="0" algn="l"/>
              </a:tabLst>
            </a:pPr>
            <a:endParaRPr lang="en-US" sz="2000" b="1" dirty="0" smtClean="0">
              <a:latin typeface="Century Gothic" panose="020B0502020202020204" pitchFamily="34" charset="0"/>
            </a:endParaRPr>
          </a:p>
          <a:p>
            <a:pPr marL="457200" indent="-457200">
              <a:buClr>
                <a:schemeClr val="accent2"/>
              </a:buClr>
              <a:buSzPct val="125000"/>
              <a:buFont typeface="Wingdings" pitchFamily="2" charset="2"/>
              <a:buChar char="§"/>
              <a:tabLst>
                <a:tab pos="0" algn="l"/>
              </a:tabLst>
            </a:pPr>
            <a:r>
              <a:rPr lang="en-US" sz="2000" b="1" dirty="0" smtClean="0">
                <a:solidFill>
                  <a:schemeClr val="accent2">
                    <a:lumMod val="60000"/>
                    <a:lumOff val="40000"/>
                  </a:schemeClr>
                </a:solidFill>
                <a:latin typeface="Century Gothic" panose="020B0502020202020204" pitchFamily="34" charset="0"/>
              </a:rPr>
              <a:t>Closed jar-to-jar systems for are okay with auditor’s approval</a:t>
            </a:r>
            <a:endParaRPr lang="en-US" sz="2000" dirty="0">
              <a:solidFill>
                <a:schemeClr val="accent2">
                  <a:lumMod val="60000"/>
                  <a:lumOff val="40000"/>
                </a:schemeClr>
              </a:solidFill>
              <a:latin typeface="Century Gothic" panose="020B0502020202020204" pitchFamily="34" charset="0"/>
            </a:endParaRPr>
          </a:p>
        </p:txBody>
      </p:sp>
      <p:sp>
        <p:nvSpPr>
          <p:cNvPr id="5"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31</a:t>
            </a:fld>
            <a:endParaRPr lang="en-US" dirty="0"/>
          </a:p>
        </p:txBody>
      </p:sp>
    </p:spTree>
    <p:extLst>
      <p:ext uri="{BB962C8B-B14F-4D97-AF65-F5344CB8AC3E}">
        <p14:creationId xmlns:p14="http://schemas.microsoft.com/office/powerpoint/2010/main" val="23300988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8229600" cy="3733800"/>
          </a:xfrm>
        </p:spPr>
        <p:txBody>
          <a:bodyPr>
            <a:normAutofit/>
          </a:bodyPr>
          <a:lstStyle/>
          <a:p>
            <a:pPr lvl="1">
              <a:buClr>
                <a:srgbClr val="000066"/>
              </a:buClr>
              <a:buSzPct val="80000"/>
              <a:buFont typeface="Arial" pitchFamily="34" charset="0"/>
              <a:buChar char="•"/>
            </a:pPr>
            <a:r>
              <a:rPr lang="en-US" sz="2200" b="1" dirty="0" smtClean="0"/>
              <a:t>Waikato and QCS met in August 2010 on development of stainless steel ‘standard-flow’ calibration wand </a:t>
            </a:r>
          </a:p>
          <a:p>
            <a:pPr lvl="1">
              <a:buClr>
                <a:srgbClr val="000066"/>
              </a:buClr>
              <a:buSzPct val="80000"/>
              <a:buFont typeface="Arial" pitchFamily="34" charset="0"/>
              <a:buChar char="•"/>
            </a:pPr>
            <a:r>
              <a:rPr lang="en-US" sz="2200" b="1" dirty="0" smtClean="0"/>
              <a:t>Works with Tru-Test pail and existing mounting brackets</a:t>
            </a:r>
          </a:p>
          <a:p>
            <a:pPr lvl="1">
              <a:buClr>
                <a:srgbClr val="000066"/>
              </a:buClr>
              <a:buSzPct val="80000"/>
              <a:buFont typeface="Arial" pitchFamily="34" charset="0"/>
              <a:buChar char="•"/>
            </a:pPr>
            <a:r>
              <a:rPr lang="en-US" sz="2200" b="1" dirty="0" smtClean="0"/>
              <a:t>Includes restrictor, air admission orifice</a:t>
            </a:r>
          </a:p>
          <a:p>
            <a:pPr lvl="1">
              <a:buClr>
                <a:srgbClr val="000066"/>
              </a:buClr>
              <a:buSzPct val="80000"/>
              <a:buFont typeface="Arial" pitchFamily="34" charset="0"/>
              <a:buChar char="•"/>
            </a:pPr>
            <a:r>
              <a:rPr lang="en-US" sz="2200" b="1" dirty="0" smtClean="0"/>
              <a:t>For all standard flow and dual-meter calibration procedures</a:t>
            </a:r>
          </a:p>
          <a:p>
            <a:pPr lvl="1">
              <a:buClr>
                <a:srgbClr val="000066"/>
              </a:buClr>
              <a:buSzPct val="80000"/>
              <a:buFont typeface="Arial" pitchFamily="34" charset="0"/>
              <a:buChar char="•"/>
            </a:pPr>
            <a:r>
              <a:rPr lang="en-US" sz="2200" b="1" dirty="0" smtClean="0"/>
              <a:t>May be used for Tru-Test, FOSS &amp; Waikato meters</a:t>
            </a:r>
          </a:p>
          <a:p>
            <a:pPr lvl="1">
              <a:buClr>
                <a:srgbClr val="000066"/>
              </a:buClr>
              <a:buSzPct val="80000"/>
              <a:buFont typeface="Arial" pitchFamily="34" charset="0"/>
              <a:buChar char="•"/>
            </a:pPr>
            <a:r>
              <a:rPr lang="en-US" sz="2200" b="1" dirty="0" smtClean="0"/>
              <a:t>Required by January 1, 2012</a:t>
            </a:r>
          </a:p>
          <a:p>
            <a:pPr lvl="1">
              <a:buClr>
                <a:srgbClr val="000066"/>
              </a:buClr>
              <a:buSzPct val="80000"/>
              <a:buFont typeface="Arial" pitchFamily="34" charset="0"/>
              <a:buChar char="•"/>
            </a:pPr>
            <a:r>
              <a:rPr lang="en-US" sz="2200" b="1" dirty="0" smtClean="0"/>
              <a:t>Available from Waikato Milking Systems USA</a:t>
            </a:r>
          </a:p>
          <a:p>
            <a:pPr lvl="2">
              <a:buClr>
                <a:srgbClr val="000066"/>
              </a:buClr>
              <a:buSzPct val="80000"/>
              <a:buNone/>
            </a:pPr>
            <a:endParaRPr lang="en-US" sz="2200" b="1" dirty="0" smtClean="0">
              <a:latin typeface="Calibri" pitchFamily="34" charset="0"/>
            </a:endParaRPr>
          </a:p>
        </p:txBody>
      </p:sp>
      <p:sp>
        <p:nvSpPr>
          <p:cNvPr id="3" name="Title 2"/>
          <p:cNvSpPr>
            <a:spLocks noGrp="1"/>
          </p:cNvSpPr>
          <p:nvPr>
            <p:ph type="title"/>
          </p:nvPr>
        </p:nvSpPr>
        <p:spPr>
          <a:xfrm>
            <a:off x="228600" y="274638"/>
            <a:ext cx="8686800" cy="1143000"/>
          </a:xfrm>
        </p:spPr>
        <p:txBody>
          <a:bodyPr>
            <a:noAutofit/>
          </a:bodyPr>
          <a:lstStyle/>
          <a:p>
            <a:pPr algn="ctr"/>
            <a:r>
              <a:rPr lang="en-US" sz="3600" b="1" dirty="0" smtClean="0">
                <a:solidFill>
                  <a:schemeClr val="tx1">
                    <a:lumMod val="50000"/>
                  </a:schemeClr>
                </a:solidFill>
              </a:rPr>
              <a:t>Standard Flow Calibration Wand</a:t>
            </a:r>
            <a:endParaRPr lang="en-US" sz="3600" b="1" dirty="0">
              <a:solidFill>
                <a:schemeClr val="tx1">
                  <a:lumMod val="50000"/>
                </a:schemeClr>
              </a:solidFill>
            </a:endParaRPr>
          </a:p>
        </p:txBody>
      </p:sp>
      <p:sp>
        <p:nvSpPr>
          <p:cNvPr id="4" name="Slide Number Placeholder 3"/>
          <p:cNvSpPr>
            <a:spLocks noGrp="1"/>
          </p:cNvSpPr>
          <p:nvPr>
            <p:ph type="sldNum" sz="quarter" idx="4294967295"/>
          </p:nvPr>
        </p:nvSpPr>
        <p:spPr>
          <a:xfrm>
            <a:off x="8647113" y="6408738"/>
            <a:ext cx="366712" cy="365125"/>
          </a:xfrm>
          <a:prstGeom prst="rect">
            <a:avLst/>
          </a:prstGeom>
        </p:spPr>
        <p:txBody>
          <a:bodyPr/>
          <a:lstStyle/>
          <a:p>
            <a:fld id="{20D155AE-76B6-4FFC-8E9D-85FA3D335352}" type="slidenum">
              <a:rPr lang="en-US" smtClean="0"/>
              <a:pPr/>
              <a:t>32</a:t>
            </a:fld>
            <a:endParaRPr lang="en-US" dirty="0"/>
          </a:p>
        </p:txBody>
      </p:sp>
      <p:pic>
        <p:nvPicPr>
          <p:cNvPr id="5" name="Picture 4" descr="waikato standard flow wand 1.jpg"/>
          <p:cNvPicPr>
            <a:picLocks noChangeAspect="1"/>
          </p:cNvPicPr>
          <p:nvPr/>
        </p:nvPicPr>
        <p:blipFill>
          <a:blip r:embed="rId3" cstate="print"/>
          <a:stretch>
            <a:fillRect/>
          </a:stretch>
        </p:blipFill>
        <p:spPr>
          <a:xfrm>
            <a:off x="0" y="1291076"/>
            <a:ext cx="9144000" cy="842524"/>
          </a:xfrm>
          <a:prstGeom prst="rect">
            <a:avLst/>
          </a:prstGeom>
        </p:spPr>
      </p:pic>
      <p:sp>
        <p:nvSpPr>
          <p:cNvPr id="6"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32</a:t>
            </a:fld>
            <a:endParaRPr lang="en-US" dirty="0"/>
          </a:p>
        </p:txBody>
      </p:sp>
    </p:spTree>
    <p:extLst>
      <p:ext uri="{BB962C8B-B14F-4D97-AF65-F5344CB8AC3E}">
        <p14:creationId xmlns:p14="http://schemas.microsoft.com/office/powerpoint/2010/main" val="47093183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0" y="277813"/>
            <a:ext cx="8929718"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Meter Technician Training</a:t>
            </a:r>
          </a:p>
        </p:txBody>
      </p:sp>
      <p:sp>
        <p:nvSpPr>
          <p:cNvPr id="23556" name="Rectangle 4"/>
          <p:cNvSpPr>
            <a:spLocks noChangeArrowheads="1"/>
          </p:cNvSpPr>
          <p:nvPr/>
        </p:nvSpPr>
        <p:spPr bwMode="auto">
          <a:xfrm>
            <a:off x="390303" y="1447800"/>
            <a:ext cx="8424862" cy="3447098"/>
          </a:xfrm>
          <a:prstGeom prst="rect">
            <a:avLst/>
          </a:prstGeom>
          <a:noFill/>
          <a:ln w="9525">
            <a:noFill/>
            <a:miter lim="800000"/>
            <a:headEnd/>
            <a:tailEnd/>
          </a:ln>
        </p:spPr>
        <p:txBody>
          <a:bodyPr wrap="square" lIns="0" tIns="0" rIns="0" bIns="0" anchor="ctr">
            <a:spAutoFit/>
          </a:bodyPr>
          <a:lstStyle/>
          <a:p>
            <a:pPr marL="457200" indent="-457200">
              <a:tabLst>
                <a:tab pos="0" algn="l"/>
              </a:tabLst>
            </a:pPr>
            <a:r>
              <a:rPr lang="en-US" sz="2000" b="1" i="1" u="sng" dirty="0">
                <a:solidFill>
                  <a:schemeClr val="tx1">
                    <a:lumMod val="60000"/>
                    <a:lumOff val="40000"/>
                  </a:schemeClr>
                </a:solidFill>
                <a:latin typeface="Century Gothic" panose="020B0502020202020204" pitchFamily="34" charset="0"/>
              </a:rPr>
              <a:t>Meter Technician Training Requirement</a:t>
            </a:r>
          </a:p>
          <a:p>
            <a:pPr marL="457200" indent="-457200">
              <a:tabLst>
                <a:tab pos="0" algn="l"/>
              </a:tabLst>
            </a:pPr>
            <a:endParaRPr lang="en-US" sz="2000" b="1" i="1" u="sng" dirty="0">
              <a:solidFill>
                <a:schemeClr val="accent2"/>
              </a:solidFill>
              <a:latin typeface="Century Gothic" panose="020B0502020202020204" pitchFamily="34" charset="0"/>
            </a:endParaRPr>
          </a:p>
          <a:p>
            <a:pPr marL="457200" indent="-457200">
              <a:buClr>
                <a:schemeClr val="accent2"/>
              </a:buClr>
              <a:buSzPct val="125000"/>
              <a:buFont typeface="Arial" pitchFamily="34" charset="0"/>
              <a:buChar char="•"/>
              <a:tabLst>
                <a:tab pos="0" algn="l"/>
              </a:tabLst>
            </a:pPr>
            <a:r>
              <a:rPr lang="en-US" sz="2000" b="1" dirty="0">
                <a:latin typeface="Century Gothic" panose="020B0502020202020204" pitchFamily="34" charset="0"/>
              </a:rPr>
              <a:t>In order to retain certification, each meter technician is required to attend a meter technician training school approved by the auditor at least once every five years.</a:t>
            </a:r>
          </a:p>
          <a:p>
            <a:pPr marL="457200" indent="-457200">
              <a:buClr>
                <a:schemeClr val="accent2"/>
              </a:buClr>
              <a:buSzPct val="125000"/>
              <a:buFont typeface="Arial" pitchFamily="34" charset="0"/>
              <a:buChar char="•"/>
              <a:tabLst>
                <a:tab pos="0" algn="l"/>
              </a:tabLst>
            </a:pPr>
            <a:endParaRPr lang="en-US" sz="2000" b="1" dirty="0">
              <a:latin typeface="Century Gothic" panose="020B0502020202020204" pitchFamily="34" charset="0"/>
            </a:endParaRPr>
          </a:p>
          <a:p>
            <a:pPr marL="457200" indent="-457200">
              <a:buClr>
                <a:schemeClr val="accent2"/>
              </a:buClr>
              <a:buSzPct val="125000"/>
              <a:buFont typeface="Arial" pitchFamily="34" charset="0"/>
              <a:buChar char="•"/>
              <a:tabLst>
                <a:tab pos="0" algn="l"/>
              </a:tabLst>
            </a:pPr>
            <a:r>
              <a:rPr lang="en-US" sz="2000" b="1" dirty="0">
                <a:latin typeface="Century Gothic" panose="020B0502020202020204" pitchFamily="34" charset="0"/>
              </a:rPr>
              <a:t>Ensures that all meter technicians are current with respect to meter repair and maintenance along with providing a venue for exchange of ideas/tips/experiences between meter technicians.</a:t>
            </a:r>
          </a:p>
          <a:p>
            <a:pPr marL="457200" indent="-457200">
              <a:buFontTx/>
              <a:buChar char="•"/>
              <a:tabLst>
                <a:tab pos="0" algn="l"/>
              </a:tabLst>
            </a:pPr>
            <a:endParaRPr lang="en-US" sz="2400" dirty="0">
              <a:latin typeface="Arial" pitchFamily="34" charset="0"/>
            </a:endParaRPr>
          </a:p>
        </p:txBody>
      </p:sp>
      <p:sp>
        <p:nvSpPr>
          <p:cNvPr id="6"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33</a:t>
            </a:fld>
            <a:endParaRPr lang="en-US" dirty="0"/>
          </a:p>
        </p:txBody>
      </p:sp>
    </p:spTree>
    <p:extLst>
      <p:ext uri="{BB962C8B-B14F-4D97-AF65-F5344CB8AC3E}">
        <p14:creationId xmlns:p14="http://schemas.microsoft.com/office/powerpoint/2010/main" val="17117010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0" y="277813"/>
            <a:ext cx="8929718"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Service Provider Responsibilities</a:t>
            </a:r>
          </a:p>
        </p:txBody>
      </p:sp>
      <p:sp>
        <p:nvSpPr>
          <p:cNvPr id="24580" name="Rectangle 4"/>
          <p:cNvSpPr>
            <a:spLocks noChangeArrowheads="1"/>
          </p:cNvSpPr>
          <p:nvPr/>
        </p:nvSpPr>
        <p:spPr bwMode="auto">
          <a:xfrm>
            <a:off x="395288" y="1524000"/>
            <a:ext cx="8424862" cy="3385542"/>
          </a:xfrm>
          <a:prstGeom prst="rect">
            <a:avLst/>
          </a:prstGeom>
          <a:noFill/>
          <a:ln w="9525">
            <a:noFill/>
            <a:miter lim="800000"/>
            <a:headEnd/>
            <a:tailEnd/>
          </a:ln>
        </p:spPr>
        <p:txBody>
          <a:bodyPr lIns="0" tIns="0" rIns="0" bIns="0" anchor="ctr">
            <a:spAutoFit/>
          </a:bodyPr>
          <a:lstStyle/>
          <a:p>
            <a:pPr marL="457200" indent="-457200">
              <a:tabLst>
                <a:tab pos="0" algn="l"/>
              </a:tabLst>
            </a:pPr>
            <a:r>
              <a:rPr lang="en-US" sz="2000" b="1" i="1" u="sng" dirty="0">
                <a:solidFill>
                  <a:schemeClr val="tx1">
                    <a:lumMod val="60000"/>
                    <a:lumOff val="40000"/>
                  </a:schemeClr>
                </a:solidFill>
                <a:latin typeface="Century Gothic" panose="020B0502020202020204" pitchFamily="34" charset="0"/>
              </a:rPr>
              <a:t>Service Provider Responsibilities</a:t>
            </a:r>
          </a:p>
          <a:p>
            <a:pPr marL="457200" indent="-457200">
              <a:tabLst>
                <a:tab pos="0" algn="l"/>
              </a:tabLst>
            </a:pPr>
            <a:endParaRPr lang="en-US" sz="2000" b="1" i="1" u="sng" dirty="0">
              <a:solidFill>
                <a:schemeClr val="accent2"/>
              </a:solidFill>
              <a:latin typeface="Century Gothic" panose="020B0502020202020204" pitchFamily="34" charset="0"/>
            </a:endParaRPr>
          </a:p>
          <a:p>
            <a:pPr marL="457200" indent="-457200">
              <a:buClr>
                <a:schemeClr val="accent2"/>
              </a:buClr>
              <a:buSzPct val="125000"/>
              <a:buFont typeface="Arial" pitchFamily="34" charset="0"/>
              <a:buChar char="•"/>
              <a:tabLst>
                <a:tab pos="0" algn="l"/>
              </a:tabLst>
            </a:pPr>
            <a:r>
              <a:rPr lang="en-US" sz="2000" b="1" dirty="0">
                <a:latin typeface="Century Gothic" panose="020B0502020202020204" pitchFamily="34" charset="0"/>
              </a:rPr>
              <a:t>To notify the auditor of changes in ownership, location address, billing address, list of customers and/or affiliates, equipment or meter technicians </a:t>
            </a:r>
            <a:r>
              <a:rPr lang="en-US" sz="2000" b="1" dirty="0">
                <a:solidFill>
                  <a:srgbClr val="FF0000"/>
                </a:solidFill>
                <a:latin typeface="Century Gothic" panose="020B0502020202020204" pitchFamily="34" charset="0"/>
              </a:rPr>
              <a:t>within 30 days.</a:t>
            </a:r>
          </a:p>
          <a:p>
            <a:pPr marL="457200" indent="-457200">
              <a:buClr>
                <a:schemeClr val="accent2"/>
              </a:buClr>
              <a:buSzPct val="125000"/>
              <a:buFont typeface="Arial" pitchFamily="34" charset="0"/>
              <a:buChar char="•"/>
              <a:tabLst>
                <a:tab pos="0" algn="l"/>
              </a:tabLst>
            </a:pPr>
            <a:endParaRPr lang="en-US" sz="2000" b="1" dirty="0">
              <a:latin typeface="Century Gothic" panose="020B0502020202020204" pitchFamily="34" charset="0"/>
            </a:endParaRPr>
          </a:p>
          <a:p>
            <a:pPr marL="457200" indent="-457200">
              <a:buClr>
                <a:schemeClr val="accent2"/>
              </a:buClr>
              <a:buSzPct val="125000"/>
              <a:buFont typeface="Arial" pitchFamily="34" charset="0"/>
              <a:buChar char="•"/>
              <a:tabLst>
                <a:tab pos="0" algn="l"/>
              </a:tabLst>
            </a:pPr>
            <a:r>
              <a:rPr lang="en-US" sz="2000" b="1" dirty="0">
                <a:latin typeface="Century Gothic" panose="020B0502020202020204" pitchFamily="34" charset="0"/>
              </a:rPr>
              <a:t>To pay the fees charged by the auditing organization prior to issuance of certification.  For those providers certified biennially, but billed in annual installments, certification will be issued on an annual basis with a renewal on receipt of the second installment payment. </a:t>
            </a:r>
          </a:p>
        </p:txBody>
      </p:sp>
      <p:sp>
        <p:nvSpPr>
          <p:cNvPr id="5"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34</a:t>
            </a:fld>
            <a:endParaRPr lang="en-US" dirty="0"/>
          </a:p>
        </p:txBody>
      </p:sp>
    </p:spTree>
    <p:extLst>
      <p:ext uri="{BB962C8B-B14F-4D97-AF65-F5344CB8AC3E}">
        <p14:creationId xmlns:p14="http://schemas.microsoft.com/office/powerpoint/2010/main" val="96961022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Auditing procedures</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35</a:t>
            </a:fld>
            <a:endParaRPr lang="en-US" dirty="0"/>
          </a:p>
        </p:txBody>
      </p:sp>
    </p:spTree>
    <p:extLst>
      <p:ext uri="{BB962C8B-B14F-4D97-AF65-F5344CB8AC3E}">
        <p14:creationId xmlns:p14="http://schemas.microsoft.com/office/powerpoint/2010/main" val="61951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277813"/>
            <a:ext cx="809466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General </a:t>
            </a:r>
            <a:r>
              <a:rPr lang="en-US" sz="3600" b="1" kern="1200" dirty="0" smtClean="0">
                <a:ln w="6350">
                  <a:solidFill>
                    <a:schemeClr val="accent1">
                      <a:shade val="43000"/>
                    </a:schemeClr>
                  </a:solidFill>
                </a:ln>
                <a:solidFill>
                  <a:srgbClr val="000066"/>
                </a:solidFill>
              </a:rPr>
              <a:t>Audit Information</a:t>
            </a:r>
            <a:endParaRPr lang="en-US" sz="3600" b="1" kern="1200" dirty="0">
              <a:ln w="6350">
                <a:solidFill>
                  <a:schemeClr val="accent1">
                    <a:shade val="43000"/>
                  </a:schemeClr>
                </a:solidFill>
              </a:ln>
              <a:solidFill>
                <a:srgbClr val="000066"/>
              </a:solidFill>
            </a:endParaRPr>
          </a:p>
        </p:txBody>
      </p:sp>
      <p:sp>
        <p:nvSpPr>
          <p:cNvPr id="48131" name="Rectangle 3"/>
          <p:cNvSpPr>
            <a:spLocks noGrp="1" noChangeArrowheads="1"/>
          </p:cNvSpPr>
          <p:nvPr>
            <p:ph idx="4294967295"/>
          </p:nvPr>
        </p:nvSpPr>
        <p:spPr>
          <a:xfrm>
            <a:off x="228600" y="1371600"/>
            <a:ext cx="8763000" cy="4876800"/>
          </a:xfrm>
        </p:spPr>
        <p:txBody>
          <a:bodyPr>
            <a:normAutofit fontScale="77500" lnSpcReduction="20000"/>
          </a:bodyPr>
          <a:lstStyle/>
          <a:p>
            <a:pPr eaLnBrk="1" hangingPunct="1">
              <a:lnSpc>
                <a:spcPct val="70000"/>
              </a:lnSpc>
              <a:spcBef>
                <a:spcPts val="600"/>
              </a:spcBef>
              <a:spcAft>
                <a:spcPts val="600"/>
              </a:spcAft>
              <a:defRPr/>
            </a:pPr>
            <a:r>
              <a:rPr lang="en-US" sz="2600" b="1" dirty="0" smtClean="0">
                <a:solidFill>
                  <a:schemeClr val="tx1">
                    <a:lumMod val="60000"/>
                    <a:lumOff val="40000"/>
                  </a:schemeClr>
                </a:solidFill>
              </a:rPr>
              <a:t>Biennial, on-site mandatory audits for all meter centers</a:t>
            </a:r>
          </a:p>
          <a:p>
            <a:pPr eaLnBrk="1" hangingPunct="1">
              <a:lnSpc>
                <a:spcPct val="70000"/>
              </a:lnSpc>
              <a:spcBef>
                <a:spcPts val="600"/>
              </a:spcBef>
              <a:spcAft>
                <a:spcPts val="600"/>
              </a:spcAft>
              <a:defRPr/>
            </a:pPr>
            <a:endParaRPr lang="en-US" sz="2600" b="1" dirty="0" smtClean="0">
              <a:solidFill>
                <a:schemeClr val="accent2">
                  <a:lumMod val="60000"/>
                  <a:lumOff val="40000"/>
                </a:schemeClr>
              </a:solidFill>
            </a:endParaRPr>
          </a:p>
          <a:p>
            <a:pPr lvl="1" eaLnBrk="1" hangingPunct="1">
              <a:lnSpc>
                <a:spcPct val="70000"/>
              </a:lnSpc>
              <a:spcBef>
                <a:spcPts val="600"/>
              </a:spcBef>
              <a:spcAft>
                <a:spcPts val="600"/>
              </a:spcAft>
              <a:defRPr/>
            </a:pPr>
            <a:r>
              <a:rPr lang="en-US" sz="2600" b="1" dirty="0" smtClean="0"/>
              <a:t>Stationary</a:t>
            </a:r>
          </a:p>
          <a:p>
            <a:pPr lvl="1" eaLnBrk="1" hangingPunct="1">
              <a:lnSpc>
                <a:spcPct val="70000"/>
              </a:lnSpc>
              <a:spcBef>
                <a:spcPts val="600"/>
              </a:spcBef>
              <a:spcAft>
                <a:spcPts val="600"/>
              </a:spcAft>
              <a:defRPr/>
            </a:pPr>
            <a:r>
              <a:rPr lang="en-US" sz="2600" b="1" dirty="0" smtClean="0"/>
              <a:t>Portable</a:t>
            </a:r>
          </a:p>
          <a:p>
            <a:pPr lvl="1" eaLnBrk="1" hangingPunct="1">
              <a:lnSpc>
                <a:spcPct val="70000"/>
              </a:lnSpc>
              <a:spcBef>
                <a:spcPts val="600"/>
              </a:spcBef>
              <a:spcAft>
                <a:spcPts val="600"/>
              </a:spcAft>
              <a:defRPr/>
            </a:pPr>
            <a:endParaRPr lang="en-US" sz="2600" b="1" dirty="0" smtClean="0"/>
          </a:p>
          <a:p>
            <a:pPr eaLnBrk="1" hangingPunct="1">
              <a:lnSpc>
                <a:spcPct val="70000"/>
              </a:lnSpc>
              <a:spcBef>
                <a:spcPts val="600"/>
              </a:spcBef>
              <a:spcAft>
                <a:spcPts val="600"/>
              </a:spcAft>
              <a:defRPr/>
            </a:pPr>
            <a:r>
              <a:rPr lang="en-US" sz="2600" b="1" dirty="0" smtClean="0">
                <a:solidFill>
                  <a:schemeClr val="tx1">
                    <a:lumMod val="60000"/>
                    <a:lumOff val="40000"/>
                  </a:schemeClr>
                </a:solidFill>
              </a:rPr>
              <a:t>Designated centering months</a:t>
            </a:r>
          </a:p>
          <a:p>
            <a:pPr eaLnBrk="1" hangingPunct="1">
              <a:lnSpc>
                <a:spcPct val="70000"/>
              </a:lnSpc>
              <a:spcBef>
                <a:spcPts val="600"/>
              </a:spcBef>
              <a:spcAft>
                <a:spcPts val="600"/>
              </a:spcAft>
              <a:defRPr/>
            </a:pPr>
            <a:endParaRPr lang="en-US" sz="2600" b="1" dirty="0" smtClean="0">
              <a:solidFill>
                <a:schemeClr val="accent2">
                  <a:lumMod val="60000"/>
                  <a:lumOff val="40000"/>
                </a:schemeClr>
              </a:solidFill>
            </a:endParaRPr>
          </a:p>
          <a:p>
            <a:pPr lvl="1" eaLnBrk="1" hangingPunct="1">
              <a:lnSpc>
                <a:spcPct val="70000"/>
              </a:lnSpc>
              <a:spcBef>
                <a:spcPts val="600"/>
              </a:spcBef>
              <a:spcAft>
                <a:spcPts val="600"/>
              </a:spcAft>
              <a:defRPr/>
            </a:pPr>
            <a:r>
              <a:rPr lang="en-US" sz="2600" b="1" dirty="0" smtClean="0"/>
              <a:t>26-month certification period</a:t>
            </a:r>
          </a:p>
          <a:p>
            <a:pPr lvl="1" eaLnBrk="1" hangingPunct="1">
              <a:lnSpc>
                <a:spcPct val="70000"/>
              </a:lnSpc>
              <a:spcBef>
                <a:spcPts val="600"/>
              </a:spcBef>
              <a:spcAft>
                <a:spcPts val="600"/>
              </a:spcAft>
              <a:defRPr/>
            </a:pPr>
            <a:r>
              <a:rPr lang="en-US" sz="2600" b="1" dirty="0" smtClean="0"/>
              <a:t>Annual fees must be paid to receive certification for the 2</a:t>
            </a:r>
            <a:r>
              <a:rPr lang="en-US" sz="2600" b="1" baseline="30000" dirty="0" smtClean="0"/>
              <a:t>nd</a:t>
            </a:r>
            <a:r>
              <a:rPr lang="en-US" sz="2600" b="1" dirty="0" smtClean="0"/>
              <a:t> year</a:t>
            </a:r>
          </a:p>
          <a:p>
            <a:pPr lvl="1" eaLnBrk="1" hangingPunct="1">
              <a:lnSpc>
                <a:spcPct val="70000"/>
              </a:lnSpc>
              <a:spcBef>
                <a:spcPts val="600"/>
              </a:spcBef>
              <a:spcAft>
                <a:spcPts val="600"/>
              </a:spcAft>
              <a:defRPr/>
            </a:pPr>
            <a:endParaRPr lang="en-US" sz="2600" b="1" dirty="0" smtClean="0"/>
          </a:p>
          <a:p>
            <a:pPr eaLnBrk="1" hangingPunct="1">
              <a:lnSpc>
                <a:spcPct val="70000"/>
              </a:lnSpc>
              <a:spcBef>
                <a:spcPts val="600"/>
              </a:spcBef>
              <a:spcAft>
                <a:spcPts val="600"/>
              </a:spcAft>
              <a:defRPr/>
            </a:pPr>
            <a:r>
              <a:rPr lang="en-US" sz="2600" b="1" dirty="0" smtClean="0">
                <a:solidFill>
                  <a:schemeClr val="tx1">
                    <a:lumMod val="60000"/>
                    <a:lumOff val="40000"/>
                  </a:schemeClr>
                </a:solidFill>
              </a:rPr>
              <a:t>Discretionary audits for:</a:t>
            </a:r>
          </a:p>
          <a:p>
            <a:pPr eaLnBrk="1" hangingPunct="1">
              <a:lnSpc>
                <a:spcPct val="70000"/>
              </a:lnSpc>
              <a:spcBef>
                <a:spcPts val="600"/>
              </a:spcBef>
              <a:spcAft>
                <a:spcPts val="600"/>
              </a:spcAft>
              <a:defRPr/>
            </a:pPr>
            <a:endParaRPr lang="en-US" sz="2600" b="1" dirty="0" smtClean="0">
              <a:solidFill>
                <a:schemeClr val="accent2">
                  <a:lumMod val="60000"/>
                  <a:lumOff val="40000"/>
                </a:schemeClr>
              </a:solidFill>
            </a:endParaRPr>
          </a:p>
          <a:p>
            <a:pPr lvl="1" eaLnBrk="1" hangingPunct="1">
              <a:lnSpc>
                <a:spcPct val="70000"/>
              </a:lnSpc>
              <a:spcBef>
                <a:spcPts val="600"/>
              </a:spcBef>
              <a:spcAft>
                <a:spcPts val="600"/>
              </a:spcAft>
              <a:defRPr/>
            </a:pPr>
            <a:r>
              <a:rPr lang="en-US" sz="2600" b="1" dirty="0" smtClean="0"/>
              <a:t>New meter centers and technicians</a:t>
            </a:r>
          </a:p>
          <a:p>
            <a:pPr lvl="1" eaLnBrk="1" hangingPunct="1">
              <a:lnSpc>
                <a:spcPct val="70000"/>
              </a:lnSpc>
              <a:spcBef>
                <a:spcPts val="600"/>
              </a:spcBef>
              <a:spcAft>
                <a:spcPts val="600"/>
              </a:spcAft>
              <a:defRPr/>
            </a:pPr>
            <a:r>
              <a:rPr lang="en-US" sz="2600" b="1" dirty="0" smtClean="0"/>
              <a:t>New calibration equipment or new calibration </a:t>
            </a:r>
            <a:r>
              <a:rPr lang="en-US" sz="2600" b="1" dirty="0" smtClean="0"/>
              <a:t>procedures</a:t>
            </a:r>
          </a:p>
          <a:p>
            <a:pPr lvl="1" eaLnBrk="1" hangingPunct="1">
              <a:lnSpc>
                <a:spcPct val="70000"/>
              </a:lnSpc>
              <a:spcBef>
                <a:spcPts val="600"/>
              </a:spcBef>
              <a:spcAft>
                <a:spcPts val="600"/>
              </a:spcAft>
              <a:defRPr/>
            </a:pPr>
            <a:r>
              <a:rPr lang="en-US" sz="2600" b="1" dirty="0" smtClean="0"/>
              <a:t>Provisional </a:t>
            </a:r>
            <a:r>
              <a:rPr lang="en-US" sz="2600" b="1" dirty="0" smtClean="0"/>
              <a:t>or conditional providers in order to regain certification</a:t>
            </a:r>
          </a:p>
          <a:p>
            <a:pPr eaLnBrk="1" hangingPunct="1">
              <a:lnSpc>
                <a:spcPct val="70000"/>
              </a:lnSpc>
              <a:buFont typeface="Wingdings" pitchFamily="2" charset="2"/>
              <a:buNone/>
              <a:defRPr/>
            </a:pPr>
            <a:endParaRPr lang="en-US" sz="2500" b="1" dirty="0" smtClean="0"/>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36</a:t>
            </a:fld>
            <a:endParaRPr lang="en-US" dirty="0"/>
          </a:p>
        </p:txBody>
      </p:sp>
    </p:spTree>
    <p:extLst>
      <p:ext uri="{BB962C8B-B14F-4D97-AF65-F5344CB8AC3E}">
        <p14:creationId xmlns:p14="http://schemas.microsoft.com/office/powerpoint/2010/main" val="3853040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277813"/>
            <a:ext cx="871540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effectLst>
                  <a:outerShdw blurRad="26000" dist="26000" dir="14500000" algn="tl" rotWithShape="0">
                    <a:srgbClr val="000000">
                      <a:alpha val="40000"/>
                    </a:srgbClr>
                  </a:outerShdw>
                </a:effectLst>
              </a:rPr>
              <a:t>Basic Meter Center Equipment</a:t>
            </a:r>
          </a:p>
        </p:txBody>
      </p:sp>
      <p:sp>
        <p:nvSpPr>
          <p:cNvPr id="27651" name="Rectangle 3"/>
          <p:cNvSpPr>
            <a:spLocks noGrp="1" noChangeArrowheads="1"/>
          </p:cNvSpPr>
          <p:nvPr>
            <p:ph idx="4294967295"/>
          </p:nvPr>
        </p:nvSpPr>
        <p:spPr>
          <a:xfrm>
            <a:off x="468313" y="1341438"/>
            <a:ext cx="8229600" cy="4530725"/>
          </a:xfrm>
        </p:spPr>
        <p:txBody>
          <a:bodyPr>
            <a:normAutofit fontScale="92500" lnSpcReduction="10000"/>
          </a:bodyPr>
          <a:lstStyle/>
          <a:p>
            <a:pPr eaLnBrk="1" hangingPunct="1">
              <a:defRPr/>
            </a:pPr>
            <a:r>
              <a:rPr lang="en-US" sz="2000" b="1" dirty="0" smtClean="0"/>
              <a:t>Current meter manuals</a:t>
            </a:r>
          </a:p>
          <a:p>
            <a:pPr eaLnBrk="1" hangingPunct="1">
              <a:defRPr/>
            </a:pPr>
            <a:r>
              <a:rPr lang="en-US" sz="2000" b="1" dirty="0" smtClean="0"/>
              <a:t> </a:t>
            </a:r>
          </a:p>
          <a:p>
            <a:pPr eaLnBrk="1" hangingPunct="1">
              <a:defRPr/>
            </a:pPr>
            <a:r>
              <a:rPr lang="en-US" sz="2000" b="1" dirty="0" smtClean="0"/>
              <a:t>Parts supply for meter repair/maintenance</a:t>
            </a:r>
          </a:p>
          <a:p>
            <a:pPr eaLnBrk="1" hangingPunct="1">
              <a:defRPr/>
            </a:pPr>
            <a:endParaRPr lang="en-US" sz="2000" b="1" dirty="0" smtClean="0"/>
          </a:p>
          <a:p>
            <a:pPr eaLnBrk="1" hangingPunct="1">
              <a:defRPr/>
            </a:pPr>
            <a:r>
              <a:rPr lang="en-US" sz="2000" b="1" dirty="0" smtClean="0"/>
              <a:t>Clean, solid, well-built and in good repair</a:t>
            </a:r>
          </a:p>
          <a:p>
            <a:pPr eaLnBrk="1" hangingPunct="1">
              <a:defRPr/>
            </a:pPr>
            <a:endParaRPr lang="en-US" sz="2000" b="1" dirty="0" smtClean="0"/>
          </a:p>
          <a:p>
            <a:pPr eaLnBrk="1" hangingPunct="1">
              <a:defRPr/>
            </a:pPr>
            <a:r>
              <a:rPr lang="en-US" sz="2000" b="1" dirty="0" smtClean="0"/>
              <a:t>Initial volume verification</a:t>
            </a:r>
          </a:p>
          <a:p>
            <a:pPr lvl="1" eaLnBrk="1" hangingPunct="1">
              <a:defRPr/>
            </a:pPr>
            <a:r>
              <a:rPr lang="en-US" sz="2000" b="1" dirty="0" smtClean="0">
                <a:solidFill>
                  <a:schemeClr val="tx1">
                    <a:lumMod val="60000"/>
                    <a:lumOff val="40000"/>
                  </a:schemeClr>
                </a:solidFill>
              </a:rPr>
              <a:t>Volumetric flask or digital scale</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Ongoing volume confirmation</a:t>
            </a:r>
          </a:p>
          <a:p>
            <a:pPr lvl="1" eaLnBrk="1" hangingPunct="1">
              <a:defRPr/>
            </a:pPr>
            <a:r>
              <a:rPr lang="en-US" sz="2000" b="1" dirty="0" smtClean="0">
                <a:solidFill>
                  <a:schemeClr val="tx1">
                    <a:lumMod val="60000"/>
                    <a:lumOff val="40000"/>
                  </a:schemeClr>
                </a:solidFill>
              </a:rPr>
              <a:t>Working &amp; accurate scale, properly working float pail</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Stable vacuum source @ 15” Hg with short recovery time (&lt;10 seconds ideal)</a:t>
            </a:r>
          </a:p>
          <a:p>
            <a:pPr eaLnBrk="1" hangingPunct="1">
              <a:defRPr/>
            </a:pPr>
            <a:endParaRPr lang="en-US" sz="2800" b="1" dirty="0" smtClean="0"/>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37</a:t>
            </a:fld>
            <a:endParaRPr lang="en-US" dirty="0"/>
          </a:p>
        </p:txBody>
      </p:sp>
    </p:spTree>
    <p:extLst>
      <p:ext uri="{BB962C8B-B14F-4D97-AF65-F5344CB8AC3E}">
        <p14:creationId xmlns:p14="http://schemas.microsoft.com/office/powerpoint/2010/main" val="415878961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277813"/>
            <a:ext cx="8858280" cy="1143000"/>
          </a:xfrm>
        </p:spPr>
        <p:txBody>
          <a:bodyPr>
            <a:noAutofit/>
          </a:bodyPr>
          <a:lstStyle/>
          <a:p>
            <a:pPr marL="484632" algn="ctr" eaLnBrk="1" fontAlgn="auto" hangingPunct="1">
              <a:spcAft>
                <a:spcPts val="0"/>
              </a:spcAft>
              <a:defRPr/>
            </a:pPr>
            <a:r>
              <a:rPr lang="en-US" sz="3600" b="1" kern="1200" dirty="0" smtClean="0">
                <a:ln w="6350">
                  <a:solidFill>
                    <a:schemeClr val="accent1">
                      <a:shade val="43000"/>
                    </a:schemeClr>
                  </a:solidFill>
                </a:ln>
                <a:solidFill>
                  <a:srgbClr val="000066"/>
                </a:solidFill>
              </a:rPr>
              <a:t>Standard Flow </a:t>
            </a:r>
            <a:r>
              <a:rPr lang="en-US" sz="3600" b="1" kern="1200" dirty="0">
                <a:ln w="6350">
                  <a:solidFill>
                    <a:schemeClr val="accent1">
                      <a:shade val="43000"/>
                    </a:schemeClr>
                  </a:solidFill>
                </a:ln>
                <a:solidFill>
                  <a:srgbClr val="000066"/>
                </a:solidFill>
              </a:rPr>
              <a:t>Water Test Equipment</a:t>
            </a:r>
          </a:p>
        </p:txBody>
      </p:sp>
      <p:sp>
        <p:nvSpPr>
          <p:cNvPr id="51203" name="Rectangle 3"/>
          <p:cNvSpPr>
            <a:spLocks noGrp="1" noChangeArrowheads="1"/>
          </p:cNvSpPr>
          <p:nvPr>
            <p:ph idx="4294967295"/>
          </p:nvPr>
        </p:nvSpPr>
        <p:spPr>
          <a:xfrm>
            <a:off x="468313" y="1341438"/>
            <a:ext cx="8229600" cy="4530725"/>
          </a:xfrm>
        </p:spPr>
        <p:txBody>
          <a:bodyPr>
            <a:normAutofit lnSpcReduction="10000"/>
          </a:bodyPr>
          <a:lstStyle/>
          <a:p>
            <a:pPr eaLnBrk="1" hangingPunct="1">
              <a:lnSpc>
                <a:spcPct val="90000"/>
              </a:lnSpc>
              <a:defRPr/>
            </a:pPr>
            <a:r>
              <a:rPr lang="en-US" sz="2000" b="1" dirty="0" smtClean="0"/>
              <a:t>Restrictor orifice at the inlet of wand</a:t>
            </a:r>
          </a:p>
          <a:p>
            <a:pPr lvl="1" eaLnBrk="1" hangingPunct="1">
              <a:lnSpc>
                <a:spcPct val="90000"/>
              </a:lnSpc>
              <a:defRPr/>
            </a:pPr>
            <a:r>
              <a:rPr lang="en-US" sz="2000" b="1" dirty="0" smtClean="0">
                <a:solidFill>
                  <a:schemeClr val="tx1">
                    <a:lumMod val="60000"/>
                    <a:lumOff val="40000"/>
                  </a:schemeClr>
                </a:solidFill>
              </a:rPr>
              <a:t>Fixed diameter, ahead of air admission orifice</a:t>
            </a:r>
          </a:p>
          <a:p>
            <a:pPr lvl="1" eaLnBrk="1" hangingPunct="1">
              <a:lnSpc>
                <a:spcPct val="90000"/>
              </a:lnSpc>
              <a:defRPr/>
            </a:pPr>
            <a:endParaRPr lang="en-US" sz="2000" b="1" dirty="0" smtClean="0">
              <a:solidFill>
                <a:schemeClr val="accent2">
                  <a:lumMod val="60000"/>
                  <a:lumOff val="40000"/>
                </a:schemeClr>
              </a:solidFill>
            </a:endParaRPr>
          </a:p>
          <a:p>
            <a:pPr eaLnBrk="1" hangingPunct="1">
              <a:lnSpc>
                <a:spcPct val="90000"/>
              </a:lnSpc>
              <a:defRPr/>
            </a:pPr>
            <a:r>
              <a:rPr lang="en-US" sz="2000" b="1" dirty="0" smtClean="0"/>
              <a:t>Air admission orifice in the calibration wand</a:t>
            </a:r>
          </a:p>
          <a:p>
            <a:pPr lvl="1" eaLnBrk="1" hangingPunct="1">
              <a:lnSpc>
                <a:spcPct val="90000"/>
              </a:lnSpc>
              <a:defRPr/>
            </a:pPr>
            <a:r>
              <a:rPr lang="en-US" sz="2000" b="1" dirty="0" smtClean="0">
                <a:solidFill>
                  <a:schemeClr val="tx1">
                    <a:lumMod val="60000"/>
                    <a:lumOff val="40000"/>
                  </a:schemeClr>
                </a:solidFill>
              </a:rPr>
              <a:t>24-36” from meter inlet</a:t>
            </a:r>
          </a:p>
          <a:p>
            <a:pPr lvl="1" eaLnBrk="1" hangingPunct="1">
              <a:lnSpc>
                <a:spcPct val="90000"/>
              </a:lnSpc>
              <a:defRPr/>
            </a:pPr>
            <a:r>
              <a:rPr lang="en-US" sz="2000" b="1" dirty="0" smtClean="0">
                <a:solidFill>
                  <a:schemeClr val="tx1">
                    <a:lumMod val="60000"/>
                    <a:lumOff val="40000"/>
                  </a:schemeClr>
                </a:solidFill>
              </a:rPr>
              <a:t>#60 drill bit size hole in wand</a:t>
            </a:r>
          </a:p>
          <a:p>
            <a:pPr lvl="1" eaLnBrk="1" hangingPunct="1">
              <a:lnSpc>
                <a:spcPct val="90000"/>
              </a:lnSpc>
              <a:defRPr/>
            </a:pPr>
            <a:endParaRPr lang="en-US" sz="2000" b="1" dirty="0" smtClean="0">
              <a:solidFill>
                <a:schemeClr val="accent2">
                  <a:lumMod val="60000"/>
                  <a:lumOff val="40000"/>
                </a:schemeClr>
              </a:solidFill>
            </a:endParaRPr>
          </a:p>
          <a:p>
            <a:pPr eaLnBrk="1" hangingPunct="1">
              <a:lnSpc>
                <a:spcPct val="90000"/>
              </a:lnSpc>
              <a:defRPr/>
            </a:pPr>
            <a:r>
              <a:rPr lang="en-US" sz="2000" b="1" dirty="0" smtClean="0"/>
              <a:t>Level and secure hanging bracket</a:t>
            </a:r>
          </a:p>
          <a:p>
            <a:pPr eaLnBrk="1" hangingPunct="1">
              <a:lnSpc>
                <a:spcPct val="90000"/>
              </a:lnSpc>
              <a:defRPr/>
            </a:pPr>
            <a:endParaRPr lang="en-US" sz="2000" b="1" dirty="0" smtClean="0"/>
          </a:p>
          <a:p>
            <a:pPr eaLnBrk="1" hangingPunct="1">
              <a:lnSpc>
                <a:spcPct val="90000"/>
              </a:lnSpc>
              <a:defRPr/>
            </a:pPr>
            <a:r>
              <a:rPr lang="en-US" sz="2000" b="1" dirty="0" smtClean="0"/>
              <a:t>No set meter height (standard flow test only)</a:t>
            </a:r>
          </a:p>
          <a:p>
            <a:pPr lvl="1">
              <a:lnSpc>
                <a:spcPct val="90000"/>
              </a:lnSpc>
              <a:defRPr/>
            </a:pPr>
            <a:r>
              <a:rPr lang="en-US" sz="2000" b="1" dirty="0" smtClean="0">
                <a:solidFill>
                  <a:schemeClr val="tx1">
                    <a:lumMod val="60000"/>
                    <a:lumOff val="40000"/>
                  </a:schemeClr>
                </a:solidFill>
              </a:rPr>
              <a:t>New wand uses same height at Fast Flow Procedure</a:t>
            </a:r>
          </a:p>
          <a:p>
            <a:pPr lvl="1">
              <a:lnSpc>
                <a:spcPct val="90000"/>
              </a:lnSpc>
              <a:defRPr/>
            </a:pPr>
            <a:endParaRPr lang="en-US" sz="2000" b="1" dirty="0" smtClean="0">
              <a:solidFill>
                <a:schemeClr val="accent2">
                  <a:lumMod val="60000"/>
                  <a:lumOff val="40000"/>
                </a:schemeClr>
              </a:solidFill>
            </a:endParaRPr>
          </a:p>
          <a:p>
            <a:pPr eaLnBrk="1" hangingPunct="1">
              <a:lnSpc>
                <a:spcPct val="90000"/>
              </a:lnSpc>
              <a:defRPr/>
            </a:pPr>
            <a:r>
              <a:rPr lang="en-US" sz="2000" b="1" dirty="0" smtClean="0"/>
              <a:t>Flow rate</a:t>
            </a:r>
          </a:p>
          <a:p>
            <a:pPr lvl="1" eaLnBrk="1" hangingPunct="1">
              <a:lnSpc>
                <a:spcPct val="90000"/>
              </a:lnSpc>
              <a:defRPr/>
            </a:pPr>
            <a:r>
              <a:rPr lang="en-US" sz="2000" b="1" dirty="0" smtClean="0">
                <a:solidFill>
                  <a:schemeClr val="tx1">
                    <a:lumMod val="60000"/>
                    <a:lumOff val="40000"/>
                  </a:schemeClr>
                </a:solidFill>
              </a:rPr>
              <a:t>8 lbs./minute or about 4:34 for 36.4 lbs</a:t>
            </a:r>
          </a:p>
          <a:p>
            <a:pPr lvl="1" eaLnBrk="1" hangingPunct="1">
              <a:lnSpc>
                <a:spcPct val="90000"/>
              </a:lnSpc>
              <a:buFont typeface="Wingdings" pitchFamily="2" charset="2"/>
              <a:buNone/>
              <a:defRPr/>
            </a:pPr>
            <a:endParaRPr lang="en-US" sz="2600" dirty="0" smtClean="0"/>
          </a:p>
          <a:p>
            <a:pPr lvl="1" eaLnBrk="1" hangingPunct="1">
              <a:lnSpc>
                <a:spcPct val="90000"/>
              </a:lnSpc>
              <a:defRPr/>
            </a:pPr>
            <a:endParaRPr lang="en-US" sz="2600" b="1" dirty="0" smtClean="0">
              <a:latin typeface="Arial Narrow" pitchFamily="34" charset="0"/>
            </a:endParaRPr>
          </a:p>
          <a:p>
            <a:pPr lvl="1" eaLnBrk="1" hangingPunct="1">
              <a:lnSpc>
                <a:spcPct val="90000"/>
              </a:lnSpc>
              <a:defRPr/>
            </a:pPr>
            <a:endParaRPr lang="en-US" sz="2600" b="1" dirty="0" smtClean="0">
              <a:latin typeface="Arial Narrow" pitchFamily="34" charset="0"/>
            </a:endParaRPr>
          </a:p>
          <a:p>
            <a:pPr eaLnBrk="1" hangingPunct="1">
              <a:lnSpc>
                <a:spcPct val="90000"/>
              </a:lnSpc>
              <a:buFont typeface="Wingdings" pitchFamily="2" charset="2"/>
              <a:buNone/>
              <a:defRPr/>
            </a:pPr>
            <a:endParaRPr lang="en-US" sz="30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38</a:t>
            </a:fld>
            <a:endParaRPr lang="en-US" dirty="0"/>
          </a:p>
        </p:txBody>
      </p:sp>
    </p:spTree>
    <p:extLst>
      <p:ext uri="{BB962C8B-B14F-4D97-AF65-F5344CB8AC3E}">
        <p14:creationId xmlns:p14="http://schemas.microsoft.com/office/powerpoint/2010/main" val="324924737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277813"/>
            <a:ext cx="8858280" cy="1143000"/>
          </a:xfrm>
        </p:spPr>
        <p:txBody>
          <a:bodyPr>
            <a:noAutofit/>
          </a:bodyPr>
          <a:lstStyle/>
          <a:p>
            <a:pPr marL="484632" algn="ctr" eaLnBrk="1" fontAlgn="auto" hangingPunct="1">
              <a:spcAft>
                <a:spcPts val="0"/>
              </a:spcAft>
              <a:defRPr/>
            </a:pPr>
            <a:r>
              <a:rPr lang="en-US" sz="3600" b="1" kern="1200" dirty="0" smtClean="0">
                <a:ln w="6350">
                  <a:solidFill>
                    <a:schemeClr val="accent1">
                      <a:shade val="43000"/>
                    </a:schemeClr>
                  </a:solidFill>
                </a:ln>
                <a:solidFill>
                  <a:srgbClr val="000066"/>
                </a:solidFill>
              </a:rPr>
              <a:t>Dual Meter Water </a:t>
            </a:r>
            <a:r>
              <a:rPr lang="en-US" sz="3600" b="1" kern="1200" dirty="0">
                <a:ln w="6350">
                  <a:solidFill>
                    <a:schemeClr val="accent1">
                      <a:shade val="43000"/>
                    </a:schemeClr>
                  </a:solidFill>
                </a:ln>
                <a:solidFill>
                  <a:srgbClr val="000066"/>
                </a:solidFill>
              </a:rPr>
              <a:t>Test Equipment</a:t>
            </a:r>
          </a:p>
        </p:txBody>
      </p:sp>
      <p:sp>
        <p:nvSpPr>
          <p:cNvPr id="51203" name="Rectangle 3"/>
          <p:cNvSpPr>
            <a:spLocks noGrp="1" noChangeArrowheads="1"/>
          </p:cNvSpPr>
          <p:nvPr>
            <p:ph idx="4294967295"/>
          </p:nvPr>
        </p:nvSpPr>
        <p:spPr>
          <a:xfrm>
            <a:off x="468313" y="1341438"/>
            <a:ext cx="8229600" cy="4830762"/>
          </a:xfrm>
        </p:spPr>
        <p:txBody>
          <a:bodyPr>
            <a:normAutofit fontScale="92500" lnSpcReduction="20000"/>
          </a:bodyPr>
          <a:lstStyle/>
          <a:p>
            <a:pPr eaLnBrk="1" hangingPunct="1">
              <a:lnSpc>
                <a:spcPct val="90000"/>
              </a:lnSpc>
              <a:defRPr/>
            </a:pPr>
            <a:r>
              <a:rPr lang="en-US" sz="2200" b="1" dirty="0" smtClean="0"/>
              <a:t>Same equipment as Standard Flow Equipment</a:t>
            </a:r>
          </a:p>
          <a:p>
            <a:pPr eaLnBrk="1" hangingPunct="1">
              <a:lnSpc>
                <a:spcPct val="90000"/>
              </a:lnSpc>
              <a:defRPr/>
            </a:pPr>
            <a:endParaRPr lang="en-US" sz="2200" b="1" dirty="0" smtClean="0"/>
          </a:p>
          <a:p>
            <a:pPr eaLnBrk="1" hangingPunct="1">
              <a:lnSpc>
                <a:spcPct val="90000"/>
              </a:lnSpc>
              <a:defRPr/>
            </a:pPr>
            <a:r>
              <a:rPr lang="en-US" sz="2200" b="1" dirty="0" smtClean="0"/>
              <a:t>Requires adequate vacuum reserve capacity</a:t>
            </a:r>
          </a:p>
          <a:p>
            <a:pPr lvl="1" eaLnBrk="1" hangingPunct="1">
              <a:lnSpc>
                <a:spcPct val="90000"/>
              </a:lnSpc>
              <a:defRPr/>
            </a:pPr>
            <a:endParaRPr lang="en-US" sz="2200" b="1" dirty="0" smtClean="0">
              <a:solidFill>
                <a:schemeClr val="accent2">
                  <a:lumMod val="60000"/>
                  <a:lumOff val="40000"/>
                </a:schemeClr>
              </a:solidFill>
            </a:endParaRPr>
          </a:p>
          <a:p>
            <a:pPr eaLnBrk="1" hangingPunct="1">
              <a:lnSpc>
                <a:spcPct val="90000"/>
              </a:lnSpc>
              <a:defRPr/>
            </a:pPr>
            <a:r>
              <a:rPr lang="en-US" sz="2200" b="1" dirty="0" smtClean="0"/>
              <a:t>Air admission orifice in the calibration wand</a:t>
            </a:r>
          </a:p>
          <a:p>
            <a:pPr lvl="1" eaLnBrk="1" hangingPunct="1">
              <a:lnSpc>
                <a:spcPct val="90000"/>
              </a:lnSpc>
              <a:defRPr/>
            </a:pPr>
            <a:r>
              <a:rPr lang="en-US" sz="2200" b="1" dirty="0" smtClean="0">
                <a:solidFill>
                  <a:schemeClr val="tx1">
                    <a:lumMod val="60000"/>
                    <a:lumOff val="40000"/>
                  </a:schemeClr>
                </a:solidFill>
              </a:rPr>
              <a:t>24-36” from meter inlet</a:t>
            </a:r>
          </a:p>
          <a:p>
            <a:pPr lvl="1" eaLnBrk="1" hangingPunct="1">
              <a:lnSpc>
                <a:spcPct val="90000"/>
              </a:lnSpc>
              <a:defRPr/>
            </a:pPr>
            <a:r>
              <a:rPr lang="en-US" sz="2200" b="1" dirty="0" smtClean="0">
                <a:solidFill>
                  <a:schemeClr val="tx1">
                    <a:lumMod val="60000"/>
                    <a:lumOff val="40000"/>
                  </a:schemeClr>
                </a:solidFill>
              </a:rPr>
              <a:t>#60 drill bit size hole in wand</a:t>
            </a:r>
          </a:p>
          <a:p>
            <a:pPr lvl="1" eaLnBrk="1" hangingPunct="1">
              <a:lnSpc>
                <a:spcPct val="90000"/>
              </a:lnSpc>
              <a:defRPr/>
            </a:pPr>
            <a:endParaRPr lang="en-US" sz="2200" b="1" dirty="0" smtClean="0">
              <a:solidFill>
                <a:schemeClr val="accent2">
                  <a:lumMod val="60000"/>
                  <a:lumOff val="40000"/>
                </a:schemeClr>
              </a:solidFill>
            </a:endParaRPr>
          </a:p>
          <a:p>
            <a:pPr eaLnBrk="1" hangingPunct="1">
              <a:lnSpc>
                <a:spcPct val="90000"/>
              </a:lnSpc>
              <a:defRPr/>
            </a:pPr>
            <a:r>
              <a:rPr lang="en-US" sz="2200" b="1" dirty="0" smtClean="0"/>
              <a:t>Level and secure hanging bracket for both meters</a:t>
            </a:r>
          </a:p>
          <a:p>
            <a:pPr eaLnBrk="1" hangingPunct="1">
              <a:lnSpc>
                <a:spcPct val="90000"/>
              </a:lnSpc>
              <a:defRPr/>
            </a:pPr>
            <a:endParaRPr lang="en-US" sz="2200" b="1" dirty="0" smtClean="0"/>
          </a:p>
          <a:p>
            <a:pPr eaLnBrk="1" hangingPunct="1">
              <a:lnSpc>
                <a:spcPct val="90000"/>
              </a:lnSpc>
              <a:defRPr/>
            </a:pPr>
            <a:r>
              <a:rPr lang="en-US" sz="2200" b="1" dirty="0" smtClean="0"/>
              <a:t>Second hose connecting first and second meters</a:t>
            </a:r>
          </a:p>
          <a:p>
            <a:pPr lvl="1">
              <a:lnSpc>
                <a:spcPct val="90000"/>
              </a:lnSpc>
              <a:defRPr/>
            </a:pPr>
            <a:r>
              <a:rPr lang="en-US" sz="2200" b="1" dirty="0" smtClean="0">
                <a:solidFill>
                  <a:schemeClr val="tx1">
                    <a:lumMod val="60000"/>
                    <a:lumOff val="40000"/>
                  </a:schemeClr>
                </a:solidFill>
              </a:rPr>
              <a:t>24-36” from outlet of meter #1 to inlet of meter #2</a:t>
            </a:r>
          </a:p>
          <a:p>
            <a:pPr lvl="1">
              <a:lnSpc>
                <a:spcPct val="90000"/>
              </a:lnSpc>
              <a:defRPr/>
            </a:pPr>
            <a:r>
              <a:rPr lang="en-US" sz="2200" b="1" dirty="0" smtClean="0">
                <a:solidFill>
                  <a:schemeClr val="tx1">
                    <a:lumMod val="60000"/>
                    <a:lumOff val="40000"/>
                  </a:schemeClr>
                </a:solidFill>
              </a:rPr>
              <a:t>No air admission orifice in the second hose</a:t>
            </a:r>
          </a:p>
          <a:p>
            <a:pPr lvl="1">
              <a:lnSpc>
                <a:spcPct val="90000"/>
              </a:lnSpc>
              <a:defRPr/>
            </a:pPr>
            <a:endParaRPr lang="en-US" sz="2200" b="1" dirty="0" smtClean="0">
              <a:solidFill>
                <a:schemeClr val="accent2">
                  <a:lumMod val="60000"/>
                  <a:lumOff val="40000"/>
                </a:schemeClr>
              </a:solidFill>
            </a:endParaRPr>
          </a:p>
          <a:p>
            <a:pPr eaLnBrk="1" hangingPunct="1">
              <a:lnSpc>
                <a:spcPct val="90000"/>
              </a:lnSpc>
              <a:defRPr/>
            </a:pPr>
            <a:r>
              <a:rPr lang="en-US" sz="2200" b="1" dirty="0" smtClean="0"/>
              <a:t>Flow rate</a:t>
            </a:r>
          </a:p>
          <a:p>
            <a:pPr lvl="1" eaLnBrk="1" hangingPunct="1">
              <a:lnSpc>
                <a:spcPct val="90000"/>
              </a:lnSpc>
              <a:defRPr/>
            </a:pPr>
            <a:r>
              <a:rPr lang="en-US" sz="2200" b="1" dirty="0" smtClean="0">
                <a:solidFill>
                  <a:schemeClr val="tx1">
                    <a:lumMod val="60000"/>
                    <a:lumOff val="40000"/>
                  </a:schemeClr>
                </a:solidFill>
              </a:rPr>
              <a:t>8 lbs./minute or about 4:34 for 36.4 lbs</a:t>
            </a:r>
          </a:p>
          <a:p>
            <a:pPr lvl="1" eaLnBrk="1" hangingPunct="1">
              <a:lnSpc>
                <a:spcPct val="90000"/>
              </a:lnSpc>
              <a:buFont typeface="Wingdings" pitchFamily="2" charset="2"/>
              <a:buNone/>
              <a:defRPr/>
            </a:pPr>
            <a:endParaRPr lang="en-US" sz="2600" dirty="0" smtClean="0"/>
          </a:p>
          <a:p>
            <a:pPr lvl="1" eaLnBrk="1" hangingPunct="1">
              <a:lnSpc>
                <a:spcPct val="90000"/>
              </a:lnSpc>
              <a:defRPr/>
            </a:pPr>
            <a:endParaRPr lang="en-US" sz="2600" b="1" dirty="0" smtClean="0">
              <a:latin typeface="Arial Narrow" pitchFamily="34" charset="0"/>
            </a:endParaRPr>
          </a:p>
          <a:p>
            <a:pPr lvl="1" eaLnBrk="1" hangingPunct="1">
              <a:lnSpc>
                <a:spcPct val="90000"/>
              </a:lnSpc>
              <a:defRPr/>
            </a:pPr>
            <a:endParaRPr lang="en-US" sz="2600" b="1" dirty="0" smtClean="0">
              <a:latin typeface="Arial Narrow" pitchFamily="34" charset="0"/>
            </a:endParaRPr>
          </a:p>
          <a:p>
            <a:pPr eaLnBrk="1" hangingPunct="1">
              <a:lnSpc>
                <a:spcPct val="90000"/>
              </a:lnSpc>
              <a:buFont typeface="Wingdings" pitchFamily="2" charset="2"/>
              <a:buNone/>
              <a:defRPr/>
            </a:pPr>
            <a:endParaRPr lang="en-US" sz="30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39</a:t>
            </a:fld>
            <a:endParaRPr lang="en-US" dirty="0"/>
          </a:p>
        </p:txBody>
      </p:sp>
    </p:spTree>
    <p:extLst>
      <p:ext uri="{BB962C8B-B14F-4D97-AF65-F5344CB8AC3E}">
        <p14:creationId xmlns:p14="http://schemas.microsoft.com/office/powerpoint/2010/main" val="34408886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028" y="2298496"/>
            <a:ext cx="2590800" cy="2514600"/>
          </a:xfrm>
        </p:spPr>
        <p:txBody>
          <a:bodyPr>
            <a:noAutofit/>
          </a:bodyPr>
          <a:lstStyle/>
          <a:p>
            <a:pPr algn="ctr"/>
            <a:r>
              <a:rPr lang="en-US" sz="3200" b="1" dirty="0" smtClean="0"/>
              <a:t>Areas </a:t>
            </a:r>
            <a:br>
              <a:rPr lang="en-US" sz="3200" b="1" dirty="0" smtClean="0"/>
            </a:br>
            <a:r>
              <a:rPr lang="en-US" sz="3200" b="1" dirty="0" smtClean="0"/>
              <a:t>of </a:t>
            </a:r>
            <a:br>
              <a:rPr lang="en-US" sz="3200" b="1" dirty="0" smtClean="0"/>
            </a:br>
            <a:r>
              <a:rPr lang="en-US" sz="3200" b="1" dirty="0" smtClean="0"/>
              <a:t>Work</a:t>
            </a:r>
            <a:r>
              <a:rPr lang="en-US" sz="2800" b="1" dirty="0" smtClean="0"/>
              <a:t/>
            </a:r>
            <a:br>
              <a:rPr lang="en-US" sz="2800" b="1" dirty="0" smtClean="0"/>
            </a:br>
            <a:r>
              <a:rPr lang="en-US" sz="1200" b="1" dirty="0" smtClean="0"/>
              <a:t/>
            </a:r>
            <a:br>
              <a:rPr lang="en-US" sz="1200" b="1" dirty="0" smtClean="0"/>
            </a:br>
            <a:r>
              <a:rPr lang="en-US" sz="1200" b="1" dirty="0" smtClean="0"/>
              <a:t/>
            </a:r>
            <a:br>
              <a:rPr lang="en-US" sz="1200" b="1" dirty="0" smtClean="0"/>
            </a:br>
            <a:endParaRPr lang="en-US" sz="1200" b="1" dirty="0"/>
          </a:p>
        </p:txBody>
      </p:sp>
      <p:sp>
        <p:nvSpPr>
          <p:cNvPr id="5" name="Slide Number Placeholder 5"/>
          <p:cNvSpPr>
            <a:spLocks noGrp="1"/>
          </p:cNvSpPr>
          <p:nvPr>
            <p:ph type="sldNum" sz="quarter" idx="12"/>
          </p:nvPr>
        </p:nvSpPr>
        <p:spPr/>
        <p:txBody>
          <a:bodyPr/>
          <a:lstStyle/>
          <a:p>
            <a:fld id="{0CFEC368-1D7A-4F81-ABF6-AE0E36BAF64C}" type="slidenum">
              <a:rPr lang="en-US" smtClean="0"/>
              <a:pPr/>
              <a:t>4</a:t>
            </a:fld>
            <a:endParaRPr lang="en-US" dirty="0"/>
          </a:p>
        </p:txBody>
      </p:sp>
      <p:grpSp>
        <p:nvGrpSpPr>
          <p:cNvPr id="3" name="Group 2"/>
          <p:cNvGrpSpPr/>
          <p:nvPr/>
        </p:nvGrpSpPr>
        <p:grpSpPr>
          <a:xfrm>
            <a:off x="990600" y="507007"/>
            <a:ext cx="8159855" cy="5948937"/>
            <a:chOff x="914400" y="473581"/>
            <a:chExt cx="8234036" cy="5948937"/>
          </a:xfrm>
        </p:grpSpPr>
        <p:sp>
          <p:nvSpPr>
            <p:cNvPr id="10" name="Block Arc 9"/>
            <p:cNvSpPr/>
            <p:nvPr/>
          </p:nvSpPr>
          <p:spPr>
            <a:xfrm>
              <a:off x="914400" y="473581"/>
              <a:ext cx="5706747" cy="5948937"/>
            </a:xfrm>
            <a:prstGeom prst="blockArc">
              <a:avLst>
                <a:gd name="adj1" fmla="val 17527788"/>
                <a:gd name="adj2" fmla="val 4119114"/>
                <a:gd name="adj3" fmla="val 575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1" name="Oval 10"/>
            <p:cNvSpPr/>
            <p:nvPr/>
          </p:nvSpPr>
          <p:spPr>
            <a:xfrm>
              <a:off x="5008926" y="838199"/>
              <a:ext cx="1488058" cy="1516979"/>
            </a:xfrm>
            <a:prstGeom prst="ellipse">
              <a:avLst/>
            </a:prstGeom>
            <a:blipFill dpi="0" rotWithShape="1">
              <a:blip r:embed="rId3"/>
              <a:srcRect/>
              <a:stretch>
                <a:fillRect l="-36234"/>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776854" y="838199"/>
              <a:ext cx="2313251" cy="1468197"/>
            </a:xfrm>
            <a:custGeom>
              <a:avLst/>
              <a:gdLst>
                <a:gd name="connsiteX0" fmla="*/ 0 w 2029968"/>
                <a:gd name="connsiteY0" fmla="*/ 0 h 1468197"/>
                <a:gd name="connsiteX1" fmla="*/ 2029968 w 2029968"/>
                <a:gd name="connsiteY1" fmla="*/ 0 h 1468197"/>
                <a:gd name="connsiteX2" fmla="*/ 2029968 w 2029968"/>
                <a:gd name="connsiteY2" fmla="*/ 1468197 h 1468197"/>
                <a:gd name="connsiteX3" fmla="*/ 0 w 2029968"/>
                <a:gd name="connsiteY3" fmla="*/ 1468197 h 1468197"/>
                <a:gd name="connsiteX4" fmla="*/ 0 w 2029968"/>
                <a:gd name="connsiteY4" fmla="*/ 0 h 146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968" h="1468197">
                  <a:moveTo>
                    <a:pt x="0" y="0"/>
                  </a:moveTo>
                  <a:lnTo>
                    <a:pt x="2029968" y="0"/>
                  </a:lnTo>
                  <a:lnTo>
                    <a:pt x="2029968" y="1468197"/>
                  </a:lnTo>
                  <a:lnTo>
                    <a:pt x="0" y="14681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10000"/>
                </a:spcAft>
              </a:pPr>
              <a:r>
                <a:rPr lang="en-US" b="1" dirty="0" smtClean="0"/>
                <a:t>Auditing of Providers</a:t>
              </a:r>
              <a:endParaRPr lang="en-US" sz="2400" b="1" kern="1200" dirty="0"/>
            </a:p>
          </p:txBody>
        </p:sp>
        <p:sp>
          <p:nvSpPr>
            <p:cNvPr id="13" name="Oval 12"/>
            <p:cNvSpPr/>
            <p:nvPr/>
          </p:nvSpPr>
          <p:spPr>
            <a:xfrm>
              <a:off x="5666235" y="2743202"/>
              <a:ext cx="1516555" cy="1516979"/>
            </a:xfrm>
            <a:prstGeom prst="ellipse">
              <a:avLst/>
            </a:prstGeom>
            <a:blipFill dpi="0" rotWithShape="1">
              <a:blip r:embed="rId4"/>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7342632" y="2722279"/>
              <a:ext cx="1747473" cy="1769719"/>
            </a:xfrm>
            <a:custGeom>
              <a:avLst/>
              <a:gdLst>
                <a:gd name="connsiteX0" fmla="*/ 0 w 2029968"/>
                <a:gd name="connsiteY0" fmla="*/ 0 h 1468197"/>
                <a:gd name="connsiteX1" fmla="*/ 2029968 w 2029968"/>
                <a:gd name="connsiteY1" fmla="*/ 0 h 1468197"/>
                <a:gd name="connsiteX2" fmla="*/ 2029968 w 2029968"/>
                <a:gd name="connsiteY2" fmla="*/ 1468197 h 1468197"/>
                <a:gd name="connsiteX3" fmla="*/ 0 w 2029968"/>
                <a:gd name="connsiteY3" fmla="*/ 1468197 h 1468197"/>
                <a:gd name="connsiteX4" fmla="*/ 0 w 2029968"/>
                <a:gd name="connsiteY4" fmla="*/ 0 h 146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968" h="1468197">
                  <a:moveTo>
                    <a:pt x="0" y="0"/>
                  </a:moveTo>
                  <a:lnTo>
                    <a:pt x="2029968" y="0"/>
                  </a:lnTo>
                  <a:lnTo>
                    <a:pt x="2029968" y="1468197"/>
                  </a:lnTo>
                  <a:lnTo>
                    <a:pt x="0" y="14681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10000"/>
                </a:spcAft>
              </a:pPr>
              <a:r>
                <a:rPr lang="en-US" b="1" dirty="0" smtClean="0"/>
                <a:t>Internal Support for Program Participants</a:t>
              </a:r>
              <a:endParaRPr lang="en-US" b="1" kern="1200" dirty="0"/>
            </a:p>
          </p:txBody>
        </p:sp>
        <p:sp>
          <p:nvSpPr>
            <p:cNvPr id="15" name="Oval 14"/>
            <p:cNvSpPr/>
            <p:nvPr/>
          </p:nvSpPr>
          <p:spPr>
            <a:xfrm>
              <a:off x="4980429" y="4648202"/>
              <a:ext cx="1516555" cy="1516979"/>
            </a:xfrm>
            <a:prstGeom prst="ellipse">
              <a:avLst/>
            </a:prstGeom>
            <a:blipFill dpi="0" rotWithShape="1">
              <a:blip r:embed="rId5"/>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6640370" y="4730412"/>
              <a:ext cx="2508066" cy="1468197"/>
            </a:xfrm>
            <a:custGeom>
              <a:avLst/>
              <a:gdLst>
                <a:gd name="connsiteX0" fmla="*/ 0 w 2508066"/>
                <a:gd name="connsiteY0" fmla="*/ 0 h 1468197"/>
                <a:gd name="connsiteX1" fmla="*/ 2508066 w 2508066"/>
                <a:gd name="connsiteY1" fmla="*/ 0 h 1468197"/>
                <a:gd name="connsiteX2" fmla="*/ 2508066 w 2508066"/>
                <a:gd name="connsiteY2" fmla="*/ 1468197 h 1468197"/>
                <a:gd name="connsiteX3" fmla="*/ 0 w 2508066"/>
                <a:gd name="connsiteY3" fmla="*/ 1468197 h 1468197"/>
                <a:gd name="connsiteX4" fmla="*/ 0 w 2508066"/>
                <a:gd name="connsiteY4" fmla="*/ 0 h 146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66" h="1468197">
                  <a:moveTo>
                    <a:pt x="0" y="0"/>
                  </a:moveTo>
                  <a:lnTo>
                    <a:pt x="2508066" y="0"/>
                  </a:lnTo>
                  <a:lnTo>
                    <a:pt x="2508066" y="1468197"/>
                  </a:lnTo>
                  <a:lnTo>
                    <a:pt x="0" y="14681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10000"/>
                </a:spcAft>
              </a:pPr>
              <a:r>
                <a:rPr lang="en-US" b="1" kern="1200" dirty="0" smtClean="0"/>
                <a:t>External Industry Liaisons</a:t>
              </a:r>
              <a:endParaRPr lang="en-US" b="1" kern="1200" dirty="0"/>
            </a:p>
          </p:txBody>
        </p:sp>
      </p:grpSp>
      <p:sp>
        <p:nvSpPr>
          <p:cNvPr id="6" name="Chevron 5"/>
          <p:cNvSpPr/>
          <p:nvPr/>
        </p:nvSpPr>
        <p:spPr>
          <a:xfrm>
            <a:off x="5105400" y="3276600"/>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hevron 7"/>
          <p:cNvSpPr/>
          <p:nvPr/>
        </p:nvSpPr>
        <p:spPr>
          <a:xfrm rot="2700000">
            <a:off x="4738115" y="4291370"/>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hevron 8"/>
          <p:cNvSpPr/>
          <p:nvPr/>
        </p:nvSpPr>
        <p:spPr>
          <a:xfrm rot="18900000">
            <a:off x="4695825" y="2310170"/>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58938"/>
            <a:ext cx="2425075" cy="952358"/>
          </a:xfrm>
          <a:prstGeom prst="rect">
            <a:avLst/>
          </a:prstGeom>
        </p:spPr>
      </p:pic>
    </p:spTree>
    <p:extLst>
      <p:ext uri="{BB962C8B-B14F-4D97-AF65-F5344CB8AC3E}">
        <p14:creationId xmlns:p14="http://schemas.microsoft.com/office/powerpoint/2010/main" val="139990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277813"/>
            <a:ext cx="9001156"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effectLst>
                  <a:outerShdw blurRad="26000" dist="26000" dir="14500000" algn="tl" rotWithShape="0">
                    <a:srgbClr val="000000">
                      <a:alpha val="40000"/>
                    </a:srgbClr>
                  </a:outerShdw>
                </a:effectLst>
              </a:rPr>
              <a:t>Fast-Flow Water Test Equipment</a:t>
            </a:r>
          </a:p>
        </p:txBody>
      </p:sp>
      <p:sp>
        <p:nvSpPr>
          <p:cNvPr id="29699" name="Rectangle 3"/>
          <p:cNvSpPr>
            <a:spLocks noGrp="1" noChangeArrowheads="1"/>
          </p:cNvSpPr>
          <p:nvPr>
            <p:ph idx="4294967295"/>
          </p:nvPr>
        </p:nvSpPr>
        <p:spPr>
          <a:xfrm>
            <a:off x="457200" y="1428750"/>
            <a:ext cx="8229600" cy="5026025"/>
          </a:xfrm>
        </p:spPr>
        <p:txBody>
          <a:bodyPr/>
          <a:lstStyle/>
          <a:p>
            <a:pPr eaLnBrk="1" hangingPunct="1">
              <a:lnSpc>
                <a:spcPct val="90000"/>
              </a:lnSpc>
              <a:defRPr/>
            </a:pPr>
            <a:r>
              <a:rPr lang="en-US" sz="2000" b="1" dirty="0" smtClean="0"/>
              <a:t>Tru-Test and FOSS meters only</a:t>
            </a:r>
          </a:p>
          <a:p>
            <a:pPr eaLnBrk="1" hangingPunct="1">
              <a:lnSpc>
                <a:spcPct val="90000"/>
              </a:lnSpc>
              <a:defRPr/>
            </a:pPr>
            <a:endParaRPr lang="en-US" sz="2000" b="1" dirty="0" smtClean="0"/>
          </a:p>
          <a:p>
            <a:pPr eaLnBrk="1" hangingPunct="1">
              <a:lnSpc>
                <a:spcPct val="90000"/>
              </a:lnSpc>
              <a:defRPr/>
            </a:pPr>
            <a:r>
              <a:rPr lang="en-US" sz="2000" b="1" dirty="0" smtClean="0"/>
              <a:t>Approved Fast Flow rig</a:t>
            </a:r>
          </a:p>
          <a:p>
            <a:pPr eaLnBrk="1" hangingPunct="1">
              <a:lnSpc>
                <a:spcPct val="90000"/>
              </a:lnSpc>
              <a:defRPr/>
            </a:pPr>
            <a:endParaRPr lang="en-US" sz="2000" b="1" dirty="0" smtClean="0"/>
          </a:p>
          <a:p>
            <a:pPr eaLnBrk="1" hangingPunct="1">
              <a:lnSpc>
                <a:spcPct val="90000"/>
              </a:lnSpc>
              <a:defRPr/>
            </a:pPr>
            <a:r>
              <a:rPr lang="en-US" sz="2000" b="1" dirty="0" smtClean="0"/>
              <a:t>Pail with anti-vortex baffle</a:t>
            </a:r>
          </a:p>
          <a:p>
            <a:pPr eaLnBrk="1" hangingPunct="1">
              <a:lnSpc>
                <a:spcPct val="90000"/>
              </a:lnSpc>
              <a:defRPr/>
            </a:pPr>
            <a:endParaRPr lang="en-US" sz="2000" b="1" dirty="0" smtClean="0"/>
          </a:p>
          <a:p>
            <a:pPr eaLnBrk="1" hangingPunct="1">
              <a:lnSpc>
                <a:spcPct val="90000"/>
              </a:lnSpc>
              <a:defRPr/>
            </a:pPr>
            <a:r>
              <a:rPr lang="en-US" sz="2000" b="1" dirty="0" smtClean="0"/>
              <a:t>Level and secure hanging bracket </a:t>
            </a:r>
          </a:p>
          <a:p>
            <a:pPr eaLnBrk="1" hangingPunct="1">
              <a:lnSpc>
                <a:spcPct val="90000"/>
              </a:lnSpc>
              <a:defRPr/>
            </a:pPr>
            <a:endParaRPr lang="en-US" sz="2000" b="1" dirty="0" smtClean="0"/>
          </a:p>
          <a:p>
            <a:pPr eaLnBrk="1" hangingPunct="1">
              <a:lnSpc>
                <a:spcPct val="90000"/>
              </a:lnSpc>
              <a:defRPr/>
            </a:pPr>
            <a:r>
              <a:rPr lang="en-US" sz="2000" b="1" dirty="0" smtClean="0"/>
              <a:t>Straight inlet tube w/ castellated orifice</a:t>
            </a:r>
          </a:p>
          <a:p>
            <a:pPr lvl="1" eaLnBrk="1" hangingPunct="1">
              <a:lnSpc>
                <a:spcPct val="90000"/>
              </a:lnSpc>
              <a:defRPr/>
            </a:pPr>
            <a:r>
              <a:rPr lang="en-US" sz="2000" b="1" dirty="0" smtClean="0">
                <a:solidFill>
                  <a:schemeClr val="tx1">
                    <a:lumMod val="60000"/>
                    <a:lumOff val="40000"/>
                  </a:schemeClr>
                </a:solidFill>
              </a:rPr>
              <a:t>63” from inlet opening to top of meter flask</a:t>
            </a:r>
          </a:p>
          <a:p>
            <a:pPr lvl="1" eaLnBrk="1" hangingPunct="1">
              <a:lnSpc>
                <a:spcPct val="90000"/>
              </a:lnSpc>
              <a:defRPr/>
            </a:pPr>
            <a:endParaRPr lang="en-US" sz="2000" b="1" dirty="0" smtClean="0">
              <a:solidFill>
                <a:schemeClr val="accent2">
                  <a:lumMod val="60000"/>
                  <a:lumOff val="40000"/>
                </a:schemeClr>
              </a:solidFill>
            </a:endParaRPr>
          </a:p>
          <a:p>
            <a:pPr eaLnBrk="1" hangingPunct="1">
              <a:lnSpc>
                <a:spcPct val="90000"/>
              </a:lnSpc>
              <a:defRPr/>
            </a:pPr>
            <a:r>
              <a:rPr lang="en-US" sz="2000" b="1" dirty="0" smtClean="0"/>
              <a:t>Flow rate for 16.0 liters</a:t>
            </a:r>
          </a:p>
          <a:p>
            <a:pPr lvl="1" eaLnBrk="1" hangingPunct="1">
              <a:lnSpc>
                <a:spcPct val="90000"/>
              </a:lnSpc>
              <a:defRPr/>
            </a:pPr>
            <a:r>
              <a:rPr lang="en-US" sz="2000" b="1" dirty="0" smtClean="0">
                <a:solidFill>
                  <a:schemeClr val="tx1">
                    <a:lumMod val="60000"/>
                    <a:lumOff val="40000"/>
                  </a:schemeClr>
                </a:solidFill>
              </a:rPr>
              <a:t>58-63 seconds for wide bore meters</a:t>
            </a:r>
          </a:p>
          <a:p>
            <a:pPr lvl="1" eaLnBrk="1" hangingPunct="1">
              <a:lnSpc>
                <a:spcPct val="90000"/>
              </a:lnSpc>
              <a:defRPr/>
            </a:pPr>
            <a:r>
              <a:rPr lang="en-US" sz="2000" b="1" dirty="0" smtClean="0">
                <a:solidFill>
                  <a:schemeClr val="tx1">
                    <a:lumMod val="60000"/>
                    <a:lumOff val="40000"/>
                  </a:schemeClr>
                </a:solidFill>
              </a:rPr>
              <a:t>68 seconds for standard bore meters</a:t>
            </a:r>
          </a:p>
          <a:p>
            <a:pPr eaLnBrk="1" hangingPunct="1">
              <a:lnSpc>
                <a:spcPct val="90000"/>
              </a:lnSpc>
              <a:defRPr/>
            </a:pPr>
            <a:endParaRPr lang="en-US" sz="2800" dirty="0" smtClean="0"/>
          </a:p>
          <a:p>
            <a:pPr eaLnBrk="1" hangingPunct="1">
              <a:lnSpc>
                <a:spcPct val="90000"/>
              </a:lnSpc>
              <a:defRPr/>
            </a:pPr>
            <a:endParaRPr lang="en-US" b="1" dirty="0" smtClean="0"/>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40</a:t>
            </a:fld>
            <a:endParaRPr lang="en-US" dirty="0"/>
          </a:p>
        </p:txBody>
      </p:sp>
    </p:spTree>
    <p:extLst>
      <p:ext uri="{BB962C8B-B14F-4D97-AF65-F5344CB8AC3E}">
        <p14:creationId xmlns:p14="http://schemas.microsoft.com/office/powerpoint/2010/main" val="24248142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277813"/>
            <a:ext cx="8858280" cy="1143000"/>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effectLst>
                  <a:outerShdw blurRad="26000" dist="26000" dir="14500000" algn="tl" rotWithShape="0">
                    <a:srgbClr val="000000">
                      <a:alpha val="40000"/>
                    </a:srgbClr>
                  </a:outerShdw>
                </a:effectLst>
              </a:rPr>
              <a:t>Weight Test Method Equipment</a:t>
            </a:r>
          </a:p>
        </p:txBody>
      </p:sp>
      <p:sp>
        <p:nvSpPr>
          <p:cNvPr id="30723" name="Rectangle 3"/>
          <p:cNvSpPr>
            <a:spLocks noGrp="1" noChangeArrowheads="1"/>
          </p:cNvSpPr>
          <p:nvPr>
            <p:ph idx="4294967295"/>
          </p:nvPr>
        </p:nvSpPr>
        <p:spPr>
          <a:xfrm>
            <a:off x="323850" y="1557338"/>
            <a:ext cx="8229600" cy="4530725"/>
          </a:xfrm>
        </p:spPr>
        <p:txBody>
          <a:bodyPr/>
          <a:lstStyle/>
          <a:p>
            <a:pPr eaLnBrk="1" hangingPunct="1">
              <a:defRPr/>
            </a:pPr>
            <a:r>
              <a:rPr lang="en-US" sz="2000" b="1" dirty="0" smtClean="0"/>
              <a:t>Weights accurate to 2%</a:t>
            </a:r>
          </a:p>
          <a:p>
            <a:pPr eaLnBrk="1" hangingPunct="1">
              <a:defRPr/>
            </a:pPr>
            <a:endParaRPr lang="en-US" sz="2000" b="1" dirty="0" smtClean="0"/>
          </a:p>
          <a:p>
            <a:pPr eaLnBrk="1" hangingPunct="1">
              <a:defRPr/>
            </a:pPr>
            <a:r>
              <a:rPr lang="en-US" sz="2000" b="1" dirty="0" smtClean="0"/>
              <a:t>Weights capable of checking:</a:t>
            </a:r>
          </a:p>
          <a:p>
            <a:pPr lvl="1" eaLnBrk="1" hangingPunct="1">
              <a:defRPr/>
            </a:pPr>
            <a:r>
              <a:rPr lang="en-US" sz="2000" b="1" dirty="0" smtClean="0">
                <a:solidFill>
                  <a:schemeClr val="tx1">
                    <a:lumMod val="60000"/>
                    <a:lumOff val="40000"/>
                  </a:schemeClr>
                </a:solidFill>
              </a:rPr>
              <a:t>10 – 20 – 30 – 40 – 50 pound checkpoints</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Approved scale models only</a:t>
            </a:r>
          </a:p>
          <a:p>
            <a:pPr lvl="1" eaLnBrk="1" hangingPunct="1">
              <a:defRPr/>
            </a:pPr>
            <a:r>
              <a:rPr lang="en-US" sz="2000" b="1" dirty="0" smtClean="0">
                <a:solidFill>
                  <a:schemeClr val="tx1">
                    <a:lumMod val="60000"/>
                    <a:lumOff val="40000"/>
                  </a:schemeClr>
                </a:solidFill>
              </a:rPr>
              <a:t>American Weigh-Scales, Chatillon, Detecto, Hansen, Pelouze, Salter-Brucknell, Stewart-Oster, Taylor-Wharton </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If calibrating scales for goats…</a:t>
            </a:r>
          </a:p>
          <a:p>
            <a:pPr lvl="1" eaLnBrk="1" hangingPunct="1">
              <a:defRPr/>
            </a:pPr>
            <a:r>
              <a:rPr lang="en-US" sz="2000" b="1" dirty="0" smtClean="0">
                <a:solidFill>
                  <a:schemeClr val="tx1">
                    <a:lumMod val="60000"/>
                    <a:lumOff val="40000"/>
                  </a:schemeClr>
                </a:solidFill>
              </a:rPr>
              <a:t> need  to also have 1, 2, and 5 pound weight checkpoints</a:t>
            </a:r>
          </a:p>
          <a:p>
            <a:pPr lvl="1" eaLnBrk="1" hangingPunct="1">
              <a:buFont typeface="Wingdings" pitchFamily="2" charset="2"/>
              <a:buNone/>
              <a:defRPr/>
            </a:pPr>
            <a:endParaRPr lang="en-US" sz="2600" dirty="0" smtClean="0"/>
          </a:p>
          <a:p>
            <a:pPr eaLnBrk="1" hangingPunct="1">
              <a:defRPr/>
            </a:pPr>
            <a:endParaRPr lang="en-US" sz="3000" b="1" dirty="0" smtClean="0"/>
          </a:p>
        </p:txBody>
      </p:sp>
      <p:sp>
        <p:nvSpPr>
          <p:cNvPr id="5"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41</a:t>
            </a:fld>
            <a:endParaRPr lang="en-US" dirty="0"/>
          </a:p>
        </p:txBody>
      </p:sp>
    </p:spTree>
    <p:extLst>
      <p:ext uri="{BB962C8B-B14F-4D97-AF65-F5344CB8AC3E}">
        <p14:creationId xmlns:p14="http://schemas.microsoft.com/office/powerpoint/2010/main" val="155748599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77813"/>
            <a:ext cx="809466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Meter Technician Audits</a:t>
            </a:r>
          </a:p>
        </p:txBody>
      </p:sp>
      <p:sp>
        <p:nvSpPr>
          <p:cNvPr id="31747" name="Rectangle 3"/>
          <p:cNvSpPr>
            <a:spLocks noGrp="1" noChangeArrowheads="1"/>
          </p:cNvSpPr>
          <p:nvPr>
            <p:ph idx="4294967295"/>
          </p:nvPr>
        </p:nvSpPr>
        <p:spPr>
          <a:xfrm>
            <a:off x="304800" y="1524000"/>
            <a:ext cx="8358188" cy="4087812"/>
          </a:xfrm>
        </p:spPr>
        <p:txBody>
          <a:bodyPr>
            <a:normAutofit/>
          </a:bodyPr>
          <a:lstStyle/>
          <a:p>
            <a:pPr eaLnBrk="1" hangingPunct="1">
              <a:defRPr/>
            </a:pPr>
            <a:r>
              <a:rPr lang="en-US" sz="2000" b="1" dirty="0" smtClean="0"/>
              <a:t>Verification of training </a:t>
            </a:r>
          </a:p>
          <a:p>
            <a:pPr lvl="1" eaLnBrk="1" hangingPunct="1">
              <a:defRPr/>
            </a:pPr>
            <a:r>
              <a:rPr lang="en-US" sz="2000" b="1" dirty="0" smtClean="0">
                <a:solidFill>
                  <a:schemeClr val="tx1">
                    <a:lumMod val="60000"/>
                    <a:lumOff val="40000"/>
                  </a:schemeClr>
                </a:solidFill>
              </a:rPr>
              <a:t>Attendance at QCS Meter Technician Training School once every five years</a:t>
            </a:r>
          </a:p>
          <a:p>
            <a:pPr lvl="1" eaLnBrk="1" hangingPunct="1">
              <a:defRPr/>
            </a:pPr>
            <a:r>
              <a:rPr lang="en-US" sz="2000" b="1" dirty="0" smtClean="0">
                <a:solidFill>
                  <a:schemeClr val="tx1">
                    <a:lumMod val="60000"/>
                    <a:lumOff val="40000"/>
                  </a:schemeClr>
                </a:solidFill>
              </a:rPr>
              <a:t>Attendance at local affiliate and/or manufacturer sponsored workshops</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Must demonstrate all test methods used in meter center</a:t>
            </a:r>
          </a:p>
          <a:p>
            <a:pPr lvl="1" eaLnBrk="1" hangingPunct="1">
              <a:defRPr/>
            </a:pPr>
            <a:r>
              <a:rPr lang="en-US" sz="2000" b="1" dirty="0" smtClean="0">
                <a:solidFill>
                  <a:schemeClr val="tx1">
                    <a:lumMod val="60000"/>
                    <a:lumOff val="40000"/>
                  </a:schemeClr>
                </a:solidFill>
              </a:rPr>
              <a:t>Standard Flow</a:t>
            </a:r>
          </a:p>
          <a:p>
            <a:pPr lvl="1" eaLnBrk="1" hangingPunct="1">
              <a:defRPr/>
            </a:pPr>
            <a:r>
              <a:rPr lang="en-US" sz="2000" b="1" dirty="0" smtClean="0">
                <a:solidFill>
                  <a:schemeClr val="tx1">
                    <a:lumMod val="60000"/>
                    <a:lumOff val="40000"/>
                  </a:schemeClr>
                </a:solidFill>
              </a:rPr>
              <a:t>Dual Meter (not every meter center can run this)</a:t>
            </a:r>
          </a:p>
          <a:p>
            <a:pPr lvl="1" eaLnBrk="1" hangingPunct="1">
              <a:defRPr/>
            </a:pPr>
            <a:r>
              <a:rPr lang="en-US" sz="2000" b="1" dirty="0" smtClean="0">
                <a:solidFill>
                  <a:schemeClr val="tx1">
                    <a:lumMod val="60000"/>
                    <a:lumOff val="40000"/>
                  </a:schemeClr>
                </a:solidFill>
              </a:rPr>
              <a:t>Fast Flow</a:t>
            </a:r>
          </a:p>
          <a:p>
            <a:pPr lvl="1" eaLnBrk="1" hangingPunct="1">
              <a:defRPr/>
            </a:pPr>
            <a:r>
              <a:rPr lang="en-US" sz="2000" b="1" dirty="0" smtClean="0">
                <a:solidFill>
                  <a:schemeClr val="tx1">
                    <a:lumMod val="60000"/>
                    <a:lumOff val="40000"/>
                  </a:schemeClr>
                </a:solidFill>
              </a:rPr>
              <a:t>Weight Test (if hand scales are in use)</a:t>
            </a: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42</a:t>
            </a:fld>
            <a:endParaRPr lang="en-US" dirty="0"/>
          </a:p>
        </p:txBody>
      </p:sp>
    </p:spTree>
    <p:extLst>
      <p:ext uri="{BB962C8B-B14F-4D97-AF65-F5344CB8AC3E}">
        <p14:creationId xmlns:p14="http://schemas.microsoft.com/office/powerpoint/2010/main" val="126721220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0" y="277813"/>
            <a:ext cx="8094663" cy="1143000"/>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Meter Technician Audits</a:t>
            </a:r>
          </a:p>
        </p:txBody>
      </p:sp>
      <p:sp>
        <p:nvSpPr>
          <p:cNvPr id="32771" name="Rectangle 3"/>
          <p:cNvSpPr>
            <a:spLocks noGrp="1" noChangeArrowheads="1"/>
          </p:cNvSpPr>
          <p:nvPr>
            <p:ph idx="4294967295"/>
          </p:nvPr>
        </p:nvSpPr>
        <p:spPr>
          <a:xfrm>
            <a:off x="457200" y="1500188"/>
            <a:ext cx="8229600" cy="4954587"/>
          </a:xfrm>
        </p:spPr>
        <p:txBody>
          <a:bodyPr/>
          <a:lstStyle/>
          <a:p>
            <a:pPr eaLnBrk="1" hangingPunct="1">
              <a:defRPr/>
            </a:pPr>
            <a:r>
              <a:rPr lang="en-US" sz="2000" b="1" dirty="0" smtClean="0"/>
              <a:t>Demonstration of proper number of calibration checks</a:t>
            </a:r>
          </a:p>
          <a:p>
            <a:pPr lvl="1" eaLnBrk="1" hangingPunct="1">
              <a:defRPr/>
            </a:pPr>
            <a:r>
              <a:rPr lang="en-US" sz="2000" b="1" dirty="0" smtClean="0">
                <a:solidFill>
                  <a:schemeClr val="tx1">
                    <a:lumMod val="60000"/>
                    <a:lumOff val="40000"/>
                  </a:schemeClr>
                </a:solidFill>
              </a:rPr>
              <a:t>1 time if within 2%</a:t>
            </a:r>
          </a:p>
          <a:p>
            <a:pPr lvl="1" eaLnBrk="1" hangingPunct="1">
              <a:defRPr/>
            </a:pPr>
            <a:r>
              <a:rPr lang="en-US" sz="2000" b="1" dirty="0" smtClean="0">
                <a:solidFill>
                  <a:schemeClr val="tx1">
                    <a:lumMod val="60000"/>
                    <a:lumOff val="40000"/>
                  </a:schemeClr>
                </a:solidFill>
              </a:rPr>
              <a:t>2 times if within 2-3%</a:t>
            </a:r>
          </a:p>
          <a:p>
            <a:pPr lvl="1" eaLnBrk="1" hangingPunct="1">
              <a:defRPr/>
            </a:pPr>
            <a:endParaRPr lang="en-US" sz="2000" b="1" dirty="0" smtClean="0">
              <a:solidFill>
                <a:schemeClr val="accent2">
                  <a:lumMod val="60000"/>
                  <a:lumOff val="40000"/>
                </a:schemeClr>
              </a:solidFill>
            </a:endParaRPr>
          </a:p>
          <a:p>
            <a:pPr eaLnBrk="1" hangingPunct="1">
              <a:defRPr/>
            </a:pPr>
            <a:r>
              <a:rPr lang="en-US" sz="2000" b="1" dirty="0" smtClean="0"/>
              <a:t>Demonstration of meter repair/maintenance</a:t>
            </a:r>
          </a:p>
          <a:p>
            <a:pPr eaLnBrk="1" hangingPunct="1">
              <a:defRPr/>
            </a:pPr>
            <a:endParaRPr lang="en-US" sz="2000" b="1" dirty="0" smtClean="0"/>
          </a:p>
          <a:p>
            <a:pPr eaLnBrk="1" hangingPunct="1">
              <a:defRPr/>
            </a:pPr>
            <a:r>
              <a:rPr lang="en-US" sz="2000" b="1" dirty="0" smtClean="0"/>
              <a:t>Demonstration of meter identification, record keeping and data recording</a:t>
            </a:r>
          </a:p>
          <a:p>
            <a:pPr eaLnBrk="1" hangingPunct="1">
              <a:defRPr/>
            </a:pPr>
            <a:endParaRPr lang="en-US" sz="3000" b="1" dirty="0" smtClean="0"/>
          </a:p>
          <a:p>
            <a:pPr eaLnBrk="1" hangingPunct="1">
              <a:defRPr/>
            </a:pPr>
            <a:endParaRPr lang="en-US" sz="3000" b="1" dirty="0" smtClean="0"/>
          </a:p>
          <a:p>
            <a:pPr lvl="1" eaLnBrk="1" hangingPunct="1">
              <a:defRPr/>
            </a:pPr>
            <a:endParaRPr lang="en-US" sz="2600" b="1" dirty="0" smtClean="0">
              <a:latin typeface="Arial Narrow" pitchFamily="34" charset="0"/>
            </a:endParaRPr>
          </a:p>
          <a:p>
            <a:pPr lvl="1" eaLnBrk="1" hangingPunct="1">
              <a:defRPr/>
            </a:pPr>
            <a:endParaRPr lang="en-US" sz="2600" b="1" dirty="0" smtClean="0">
              <a:latin typeface="Arial Narrow" pitchFamily="34" charset="0"/>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43</a:t>
            </a:fld>
            <a:endParaRPr lang="en-US" dirty="0"/>
          </a:p>
        </p:txBody>
      </p:sp>
    </p:spTree>
    <p:extLst>
      <p:ext uri="{BB962C8B-B14F-4D97-AF65-F5344CB8AC3E}">
        <p14:creationId xmlns:p14="http://schemas.microsoft.com/office/powerpoint/2010/main" val="316698829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277813"/>
            <a:ext cx="8858279" cy="1143000"/>
          </a:xfrm>
        </p:spPr>
        <p:txBody>
          <a:bodyPr>
            <a:noAutofit/>
          </a:bodyPr>
          <a:lstStyle/>
          <a:p>
            <a:pPr marL="484632" algn="ctr" eaLnBrk="1" fontAlgn="auto" hangingPunct="1">
              <a:spcAft>
                <a:spcPts val="0"/>
              </a:spcAft>
              <a:defRPr/>
            </a:pPr>
            <a:r>
              <a:rPr lang="en-US" b="1" kern="1200" dirty="0">
                <a:ln w="6350">
                  <a:solidFill>
                    <a:schemeClr val="accent1">
                      <a:shade val="43000"/>
                    </a:schemeClr>
                  </a:solidFill>
                </a:ln>
                <a:solidFill>
                  <a:srgbClr val="000066"/>
                </a:solidFill>
                <a:effectLst>
                  <a:outerShdw blurRad="26000" dist="26000" dir="14500000" algn="tl" rotWithShape="0">
                    <a:srgbClr val="000000">
                      <a:alpha val="40000"/>
                    </a:srgbClr>
                  </a:outerShdw>
                </a:effectLst>
              </a:rPr>
              <a:t>Meter Technician Certification</a:t>
            </a:r>
          </a:p>
        </p:txBody>
      </p:sp>
      <p:sp>
        <p:nvSpPr>
          <p:cNvPr id="33795" name="Rectangle 3"/>
          <p:cNvSpPr>
            <a:spLocks noGrp="1" noChangeArrowheads="1"/>
          </p:cNvSpPr>
          <p:nvPr>
            <p:ph idx="4294967295"/>
          </p:nvPr>
        </p:nvSpPr>
        <p:spPr>
          <a:xfrm>
            <a:off x="395288" y="1268413"/>
            <a:ext cx="8229600" cy="4608512"/>
          </a:xfrm>
        </p:spPr>
        <p:txBody>
          <a:bodyPr>
            <a:normAutofit/>
          </a:bodyPr>
          <a:lstStyle/>
          <a:p>
            <a:pPr eaLnBrk="1" hangingPunct="1">
              <a:defRPr/>
            </a:pPr>
            <a:r>
              <a:rPr lang="en-US" sz="2000" b="1" dirty="0" smtClean="0"/>
              <a:t>Certification is meter model specific</a:t>
            </a:r>
          </a:p>
          <a:p>
            <a:pPr eaLnBrk="1" hangingPunct="1">
              <a:defRPr/>
            </a:pPr>
            <a:endParaRPr lang="en-US" sz="2000" b="1" dirty="0" smtClean="0"/>
          </a:p>
          <a:p>
            <a:pPr lvl="2" eaLnBrk="1" hangingPunct="1">
              <a:defRPr/>
            </a:pPr>
            <a:r>
              <a:rPr lang="en-US" sz="2000" b="1" i="1" dirty="0" smtClean="0">
                <a:solidFill>
                  <a:srgbClr val="FF0000"/>
                </a:solidFill>
              </a:rPr>
              <a:t>TeSa Milk-o-Meter – expired December 31, 2010</a:t>
            </a:r>
          </a:p>
          <a:p>
            <a:pPr lvl="2" eaLnBrk="1" hangingPunct="1">
              <a:defRPr/>
            </a:pPr>
            <a:r>
              <a:rPr lang="en-US" sz="2000" b="1" dirty="0" smtClean="0">
                <a:solidFill>
                  <a:schemeClr val="tx1"/>
                </a:solidFill>
              </a:rPr>
              <a:t>Foss Milk-O-Scope</a:t>
            </a:r>
          </a:p>
          <a:p>
            <a:pPr lvl="2" eaLnBrk="1" hangingPunct="1">
              <a:defRPr/>
            </a:pPr>
            <a:r>
              <a:rPr lang="en-US" sz="2000" b="1" dirty="0" smtClean="0">
                <a:solidFill>
                  <a:schemeClr val="tx1"/>
                </a:solidFill>
              </a:rPr>
              <a:t>Tru-Test Auto Sampler models</a:t>
            </a:r>
          </a:p>
          <a:p>
            <a:pPr lvl="2" eaLnBrk="1" hangingPunct="1">
              <a:defRPr/>
            </a:pPr>
            <a:r>
              <a:rPr lang="en-US" sz="2000" b="1" dirty="0" smtClean="0">
                <a:solidFill>
                  <a:schemeClr val="tx1"/>
                </a:solidFill>
              </a:rPr>
              <a:t>Tru-Test Economy models</a:t>
            </a:r>
          </a:p>
          <a:p>
            <a:pPr lvl="2" eaLnBrk="1" hangingPunct="1">
              <a:defRPr/>
            </a:pPr>
            <a:r>
              <a:rPr lang="en-US" sz="2000" b="1" dirty="0" smtClean="0">
                <a:solidFill>
                  <a:schemeClr val="tx1"/>
                </a:solidFill>
              </a:rPr>
              <a:t>Tru-Test Electronic milk meters</a:t>
            </a:r>
          </a:p>
          <a:p>
            <a:pPr lvl="2" eaLnBrk="1" hangingPunct="1">
              <a:defRPr/>
            </a:pPr>
            <a:r>
              <a:rPr lang="en-US" sz="2000" b="1" dirty="0" smtClean="0">
                <a:solidFill>
                  <a:schemeClr val="tx1"/>
                </a:solidFill>
              </a:rPr>
              <a:t>Tru-Test Ezi-Test models</a:t>
            </a:r>
          </a:p>
          <a:p>
            <a:pPr lvl="2" eaLnBrk="1" hangingPunct="1">
              <a:defRPr/>
            </a:pPr>
            <a:r>
              <a:rPr lang="en-US" sz="2000" b="1" dirty="0" smtClean="0">
                <a:solidFill>
                  <a:schemeClr val="tx1"/>
                </a:solidFill>
              </a:rPr>
              <a:t>Tru-Test Farmer models</a:t>
            </a:r>
          </a:p>
          <a:p>
            <a:pPr lvl="2" eaLnBrk="1" hangingPunct="1">
              <a:defRPr/>
            </a:pPr>
            <a:r>
              <a:rPr lang="en-US" sz="2000" b="1" dirty="0" smtClean="0">
                <a:solidFill>
                  <a:schemeClr val="tx1"/>
                </a:solidFill>
              </a:rPr>
              <a:t>Tru-Test Pull-Out models</a:t>
            </a:r>
          </a:p>
          <a:p>
            <a:pPr lvl="2" eaLnBrk="1" hangingPunct="1">
              <a:defRPr/>
            </a:pPr>
            <a:r>
              <a:rPr lang="en-US" sz="2000" b="1" dirty="0" smtClean="0">
                <a:solidFill>
                  <a:schemeClr val="tx1"/>
                </a:solidFill>
              </a:rPr>
              <a:t>Waikato Mark 5</a:t>
            </a:r>
          </a:p>
          <a:p>
            <a:pPr lvl="2" eaLnBrk="1" hangingPunct="1">
              <a:defRPr/>
            </a:pPr>
            <a:r>
              <a:rPr lang="en-US" sz="2000" b="1" dirty="0" smtClean="0">
                <a:solidFill>
                  <a:schemeClr val="tx1"/>
                </a:solidFill>
              </a:rPr>
              <a:t>Waikato SpeedSampler</a:t>
            </a:r>
            <a:r>
              <a:rPr lang="en-US" sz="2000" b="1" dirty="0" smtClean="0"/>
              <a:t> </a:t>
            </a: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44</a:t>
            </a:fld>
            <a:endParaRPr lang="en-US" dirty="0"/>
          </a:p>
        </p:txBody>
      </p:sp>
    </p:spTree>
    <p:extLst>
      <p:ext uri="{BB962C8B-B14F-4D97-AF65-F5344CB8AC3E}">
        <p14:creationId xmlns:p14="http://schemas.microsoft.com/office/powerpoint/2010/main" val="22666194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Observations from meter center audits</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45</a:t>
            </a:fld>
            <a:endParaRPr lang="en-US" dirty="0"/>
          </a:p>
        </p:txBody>
      </p:sp>
    </p:spTree>
    <p:extLst>
      <p:ext uri="{BB962C8B-B14F-4D97-AF65-F5344CB8AC3E}">
        <p14:creationId xmlns:p14="http://schemas.microsoft.com/office/powerpoint/2010/main" val="61951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15400" cy="609600"/>
          </a:xfrm>
        </p:spPr>
        <p:txBody>
          <a:bodyPr anchor="ctr">
            <a:noAutofit/>
          </a:bodyPr>
          <a:lstStyle/>
          <a:p>
            <a:pPr algn="ctr"/>
            <a:r>
              <a:rPr lang="en-US" sz="3200" b="1" dirty="0" smtClean="0">
                <a:solidFill>
                  <a:srgbClr val="000066"/>
                </a:solidFill>
              </a:rPr>
              <a:t>Certified DHI Portable Meters – 2016</a:t>
            </a:r>
            <a:endParaRPr lang="en-US" sz="3200" b="1" dirty="0">
              <a:solidFill>
                <a:srgbClr val="000066"/>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78602727"/>
              </p:ext>
            </p:extLst>
          </p:nvPr>
        </p:nvGraphicFramePr>
        <p:xfrm>
          <a:off x="28575" y="990596"/>
          <a:ext cx="9115425" cy="5257799"/>
        </p:xfrm>
        <a:graphic>
          <a:graphicData uri="http://schemas.openxmlformats.org/drawingml/2006/table">
            <a:tbl>
              <a:tblPr firstRow="1" firstCol="1" lastRow="1" bandRow="1">
                <a:tableStyleId>{5C22544A-7EE6-4342-B048-85BDC9FD1C3A}</a:tableStyleId>
              </a:tblPr>
              <a:tblGrid>
                <a:gridCol w="1094706"/>
                <a:gridCol w="3420960"/>
                <a:gridCol w="1100251"/>
                <a:gridCol w="874877"/>
                <a:gridCol w="874877"/>
                <a:gridCol w="874877"/>
                <a:gridCol w="874877"/>
              </a:tblGrid>
              <a:tr h="794831">
                <a:tc>
                  <a:txBody>
                    <a:bodyPr/>
                    <a:lstStyle/>
                    <a:p>
                      <a:r>
                        <a:rPr lang="en-US" sz="1600" dirty="0" smtClean="0">
                          <a:solidFill>
                            <a:schemeClr val="bg1"/>
                          </a:solidFill>
                          <a:latin typeface="Century Gothic" pitchFamily="34" charset="0"/>
                        </a:rPr>
                        <a:t>Model</a:t>
                      </a:r>
                      <a:endParaRPr lang="en-US" sz="1600" dirty="0">
                        <a:solidFill>
                          <a:schemeClr val="bg1"/>
                        </a:solidFill>
                        <a:latin typeface="Century Gothic" pitchFamily="34" charset="0"/>
                      </a:endParaRPr>
                    </a:p>
                  </a:txBody>
                  <a:tcPr anchor="ctr">
                    <a:solidFill>
                      <a:schemeClr val="tx2"/>
                    </a:solidFill>
                  </a:tcPr>
                </a:tc>
                <a:tc>
                  <a:txBody>
                    <a:bodyPr/>
                    <a:lstStyle/>
                    <a:p>
                      <a:r>
                        <a:rPr lang="en-US" sz="1600" b="1" dirty="0" smtClean="0">
                          <a:solidFill>
                            <a:schemeClr val="bg1"/>
                          </a:solidFill>
                          <a:latin typeface="Century Gothic" pitchFamily="34" charset="0"/>
                        </a:rPr>
                        <a:t>Model</a:t>
                      </a:r>
                      <a:endParaRPr lang="en-US" sz="1600" b="1" dirty="0">
                        <a:solidFill>
                          <a:schemeClr val="bg1"/>
                        </a:solidFill>
                        <a:latin typeface="Century Gothic" pitchFamily="34" charset="0"/>
                      </a:endParaRPr>
                    </a:p>
                  </a:txBody>
                  <a:tcPr anchor="ctr">
                    <a:solidFill>
                      <a:schemeClr val="tx2"/>
                    </a:solidFill>
                  </a:tcPr>
                </a:tc>
                <a:tc>
                  <a:txBody>
                    <a:bodyPr/>
                    <a:lstStyle/>
                    <a:p>
                      <a:pPr algn="ctr"/>
                      <a:r>
                        <a:rPr lang="en-US" sz="1600" b="1" dirty="0" smtClean="0">
                          <a:solidFill>
                            <a:schemeClr val="bg1"/>
                          </a:solidFill>
                          <a:latin typeface="Century Gothic" pitchFamily="34" charset="0"/>
                        </a:rPr>
                        <a:t>2012</a:t>
                      </a:r>
                      <a:endParaRPr lang="en-US" sz="1600" b="1" dirty="0">
                        <a:solidFill>
                          <a:schemeClr val="bg1"/>
                        </a:solidFill>
                        <a:latin typeface="Century Gothic" pitchFamily="34" charset="0"/>
                      </a:endParaRPr>
                    </a:p>
                  </a:txBody>
                  <a:tcPr anchor="ctr">
                    <a:solidFill>
                      <a:schemeClr val="tx2"/>
                    </a:solidFill>
                  </a:tcPr>
                </a:tc>
                <a:tc>
                  <a:txBody>
                    <a:bodyPr/>
                    <a:lstStyle/>
                    <a:p>
                      <a:pPr algn="ctr"/>
                      <a:r>
                        <a:rPr lang="en-US" sz="1600" b="1" dirty="0" smtClean="0">
                          <a:solidFill>
                            <a:schemeClr val="bg1"/>
                          </a:solidFill>
                          <a:latin typeface="Century Gothic" pitchFamily="34" charset="0"/>
                        </a:rPr>
                        <a:t>2013</a:t>
                      </a:r>
                      <a:endParaRPr lang="en-US" sz="1600" b="1" dirty="0">
                        <a:solidFill>
                          <a:schemeClr val="bg1"/>
                        </a:solidFill>
                        <a:latin typeface="Century Gothic" pitchFamily="34" charset="0"/>
                      </a:endParaRPr>
                    </a:p>
                  </a:txBody>
                  <a:tcPr anchor="ctr">
                    <a:solidFill>
                      <a:schemeClr val="tx2"/>
                    </a:solidFill>
                  </a:tcPr>
                </a:tc>
                <a:tc>
                  <a:txBody>
                    <a:bodyPr/>
                    <a:lstStyle/>
                    <a:p>
                      <a:pPr algn="ctr"/>
                      <a:r>
                        <a:rPr lang="en-US" sz="1600" b="1" dirty="0" smtClean="0">
                          <a:solidFill>
                            <a:schemeClr val="bg1"/>
                          </a:solidFill>
                          <a:latin typeface="Century Gothic" pitchFamily="34" charset="0"/>
                        </a:rPr>
                        <a:t>2014</a:t>
                      </a:r>
                      <a:endParaRPr lang="en-US" sz="1600" b="1" dirty="0">
                        <a:solidFill>
                          <a:schemeClr val="bg1"/>
                        </a:solidFill>
                        <a:latin typeface="Century Gothic" pitchFamily="34" charset="0"/>
                      </a:endParaRPr>
                    </a:p>
                  </a:txBody>
                  <a:tcPr anchor="ctr">
                    <a:solidFill>
                      <a:schemeClr val="tx2"/>
                    </a:solidFill>
                  </a:tcPr>
                </a:tc>
                <a:tc>
                  <a:txBody>
                    <a:bodyPr/>
                    <a:lstStyle/>
                    <a:p>
                      <a:pPr algn="ctr"/>
                      <a:r>
                        <a:rPr lang="en-US" sz="1600" b="1" dirty="0" smtClean="0">
                          <a:solidFill>
                            <a:schemeClr val="bg1"/>
                          </a:solidFill>
                          <a:latin typeface="Century Gothic" pitchFamily="34" charset="0"/>
                        </a:rPr>
                        <a:t>2015</a:t>
                      </a:r>
                      <a:endParaRPr lang="en-US" sz="1600" b="1" dirty="0">
                        <a:solidFill>
                          <a:schemeClr val="bg1"/>
                        </a:solidFill>
                        <a:latin typeface="Century Gothic" pitchFamily="34" charset="0"/>
                      </a:endParaRPr>
                    </a:p>
                  </a:txBody>
                  <a:tcPr anchor="ctr">
                    <a:solidFill>
                      <a:schemeClr val="tx2"/>
                    </a:solidFill>
                  </a:tcPr>
                </a:tc>
                <a:tc>
                  <a:txBody>
                    <a:bodyPr/>
                    <a:lstStyle/>
                    <a:p>
                      <a:pPr algn="ctr"/>
                      <a:r>
                        <a:rPr lang="en-US" sz="1600" b="1" dirty="0" smtClean="0">
                          <a:solidFill>
                            <a:schemeClr val="bg1"/>
                          </a:solidFill>
                          <a:latin typeface="Century Gothic" pitchFamily="34" charset="0"/>
                        </a:rPr>
                        <a:t>2016</a:t>
                      </a:r>
                      <a:endParaRPr lang="en-US" sz="1600" b="1" dirty="0">
                        <a:solidFill>
                          <a:schemeClr val="bg1"/>
                        </a:solidFill>
                        <a:latin typeface="Century Gothic" pitchFamily="34" charset="0"/>
                      </a:endParaRPr>
                    </a:p>
                  </a:txBody>
                  <a:tcPr anchor="ctr">
                    <a:solidFill>
                      <a:schemeClr val="tx2"/>
                    </a:solidFill>
                  </a:tcPr>
                </a:tc>
              </a:tr>
              <a:tr h="423910">
                <a:tc>
                  <a:txBody>
                    <a:bodyPr/>
                    <a:lstStyle/>
                    <a:p>
                      <a:r>
                        <a:rPr lang="en-US" sz="1600" b="1" dirty="0" smtClean="0">
                          <a:solidFill>
                            <a:schemeClr val="bg1"/>
                          </a:solidFill>
                          <a:latin typeface="Century Gothic" pitchFamily="34" charset="0"/>
                        </a:rPr>
                        <a:t>FOSS</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i="0" dirty="0" smtClean="0">
                          <a:solidFill>
                            <a:schemeClr val="tx1"/>
                          </a:solidFill>
                          <a:latin typeface="Century Gothic" pitchFamily="34" charset="0"/>
                        </a:rPr>
                        <a:t>Milko-Scope</a:t>
                      </a:r>
                      <a:endParaRPr lang="en-US" sz="1600" b="1" i="0"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108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96</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31</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31</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33</a:t>
                      </a:r>
                      <a:endParaRPr lang="en-US" sz="1600" b="1" dirty="0">
                        <a:latin typeface="Century Gothic" pitchFamily="34" charset="0"/>
                      </a:endParaRPr>
                    </a:p>
                  </a:txBody>
                  <a:tcPr anchor="ctr"/>
                </a:tc>
              </a:tr>
              <a:tr h="423910">
                <a:tc>
                  <a:txBody>
                    <a:bodyPr/>
                    <a:lstStyle/>
                    <a:p>
                      <a:r>
                        <a:rPr lang="en-US" sz="1600" b="1" dirty="0" smtClean="0">
                          <a:solidFill>
                            <a:schemeClr val="bg1"/>
                          </a:solidFill>
                          <a:latin typeface="Century Gothic" pitchFamily="34" charset="0"/>
                        </a:rPr>
                        <a:t>Tru-Test</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Auto Sampler (SB &amp;</a:t>
                      </a:r>
                      <a:r>
                        <a:rPr lang="en-US" sz="1600" b="1" baseline="0" dirty="0" smtClean="0">
                          <a:solidFill>
                            <a:schemeClr val="tx1"/>
                          </a:solidFill>
                          <a:latin typeface="Century Gothic" pitchFamily="34" charset="0"/>
                        </a:rPr>
                        <a:t> WB Models)</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20,141</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18,518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17,558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16,884</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16,903</a:t>
                      </a:r>
                      <a:endParaRPr lang="en-US" sz="1600" b="1" dirty="0">
                        <a:latin typeface="Century Gothic" pitchFamily="34" charset="0"/>
                      </a:endParaRPr>
                    </a:p>
                  </a:txBody>
                  <a:tcPr anchor="ctr"/>
                </a:tc>
              </a:tr>
              <a:tr h="423910">
                <a:tc>
                  <a:txBody>
                    <a:bodyPr/>
                    <a:lstStyle/>
                    <a:p>
                      <a:r>
                        <a:rPr lang="en-US" sz="1600" b="1" dirty="0" smtClean="0">
                          <a:solidFill>
                            <a:schemeClr val="bg1"/>
                          </a:solidFill>
                          <a:latin typeface="Century Gothic" pitchFamily="34" charset="0"/>
                        </a:rPr>
                        <a:t>Tru-Test</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Economy (SB)</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1,947</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1,881</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1,742</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1,313</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1,097</a:t>
                      </a:r>
                      <a:endParaRPr lang="en-US" sz="1600" b="1" dirty="0">
                        <a:latin typeface="Century Gothic" pitchFamily="34" charset="0"/>
                      </a:endParaRPr>
                    </a:p>
                  </a:txBody>
                  <a:tcPr anchor="ctr"/>
                </a:tc>
              </a:tr>
              <a:tr h="423910">
                <a:tc>
                  <a:txBody>
                    <a:bodyPr/>
                    <a:lstStyle/>
                    <a:p>
                      <a:r>
                        <a:rPr lang="en-US" sz="1600" b="1" dirty="0" smtClean="0">
                          <a:solidFill>
                            <a:schemeClr val="bg1"/>
                          </a:solidFill>
                          <a:latin typeface="Century Gothic" pitchFamily="34" charset="0"/>
                        </a:rPr>
                        <a:t>Tru-Test</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Electronic</a:t>
                      </a:r>
                      <a:r>
                        <a:rPr lang="en-US" sz="1600" b="1" baseline="0" dirty="0" smtClean="0">
                          <a:solidFill>
                            <a:schemeClr val="tx1"/>
                          </a:solidFill>
                          <a:latin typeface="Century Gothic" pitchFamily="34" charset="0"/>
                        </a:rPr>
                        <a:t> Milk Meter</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893</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426</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405</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450</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550</a:t>
                      </a:r>
                      <a:endParaRPr lang="en-US" sz="1600" b="1" dirty="0">
                        <a:latin typeface="Century Gothic" pitchFamily="34" charset="0"/>
                      </a:endParaRPr>
                    </a:p>
                  </a:txBody>
                  <a:tcPr anchor="ctr"/>
                </a:tc>
              </a:tr>
              <a:tr h="423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Century Gothic" pitchFamily="34" charset="0"/>
                        </a:rPr>
                        <a:t>Tru-Test</a:t>
                      </a: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Ezi-Test</a:t>
                      </a:r>
                      <a:r>
                        <a:rPr lang="en-US" sz="1600" b="1" baseline="0" dirty="0" smtClean="0">
                          <a:solidFill>
                            <a:schemeClr val="tx1"/>
                          </a:solidFill>
                          <a:latin typeface="Century Gothic" pitchFamily="34" charset="0"/>
                        </a:rPr>
                        <a:t> (SB &amp; WB Models)</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8,101</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8,418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8,624</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8,917</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8,648</a:t>
                      </a:r>
                      <a:endParaRPr lang="en-US" sz="1600" b="1" dirty="0">
                        <a:latin typeface="Century Gothic" pitchFamily="34" charset="0"/>
                      </a:endParaRPr>
                    </a:p>
                  </a:txBody>
                  <a:tcPr anchor="ctr"/>
                </a:tc>
              </a:tr>
              <a:tr h="423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Century Gothic" pitchFamily="34" charset="0"/>
                        </a:rPr>
                        <a:t>Tru-Test</a:t>
                      </a: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Farmer (SB)</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4,229</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3,918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3,278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2,993</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2,793</a:t>
                      </a:r>
                      <a:endParaRPr lang="en-US" sz="1600" b="1" dirty="0">
                        <a:latin typeface="Century Gothic" pitchFamily="34" charset="0"/>
                      </a:endParaRPr>
                    </a:p>
                  </a:txBody>
                  <a:tcPr anchor="ctr"/>
                </a:tc>
              </a:tr>
              <a:tr h="423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Century Gothic" pitchFamily="34" charset="0"/>
                        </a:rPr>
                        <a:t>Tru-Test</a:t>
                      </a: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Pullout</a:t>
                      </a:r>
                      <a:r>
                        <a:rPr lang="en-US" sz="1600" b="1" baseline="0" dirty="0" smtClean="0">
                          <a:solidFill>
                            <a:schemeClr val="tx1"/>
                          </a:solidFill>
                          <a:latin typeface="Century Gothic" pitchFamily="34" charset="0"/>
                        </a:rPr>
                        <a:t> (SB &amp; WB Models)</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43,947</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41,902</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39,873</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39,105</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39,174</a:t>
                      </a:r>
                      <a:endParaRPr lang="en-US" sz="1600" b="1" dirty="0">
                        <a:latin typeface="Century Gothic" pitchFamily="34" charset="0"/>
                      </a:endParaRPr>
                    </a:p>
                  </a:txBody>
                  <a:tcPr anchor="ctr"/>
                </a:tc>
              </a:tr>
              <a:tr h="423910">
                <a:tc>
                  <a:txBody>
                    <a:bodyPr/>
                    <a:lstStyle/>
                    <a:p>
                      <a:r>
                        <a:rPr lang="en-US" sz="1600" b="1" dirty="0" smtClean="0">
                          <a:solidFill>
                            <a:schemeClr val="bg1"/>
                          </a:solidFill>
                          <a:latin typeface="Century Gothic" pitchFamily="34" charset="0"/>
                        </a:rPr>
                        <a:t>Waikato</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MK V (includes</a:t>
                      </a:r>
                      <a:r>
                        <a:rPr lang="en-US" sz="1600" b="1" baseline="0" dirty="0" smtClean="0">
                          <a:solidFill>
                            <a:schemeClr val="tx1"/>
                          </a:solidFill>
                          <a:latin typeface="Century Gothic" pitchFamily="34" charset="0"/>
                        </a:rPr>
                        <a:t> farmer-owned)</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8,012</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8,916</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8,745</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8,846</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8,817</a:t>
                      </a:r>
                      <a:endParaRPr lang="en-US" sz="1600" b="1" dirty="0">
                        <a:latin typeface="Century Gothic" pitchFamily="34" charset="0"/>
                      </a:endParaRPr>
                    </a:p>
                  </a:txBody>
                  <a:tcPr anchor="ctr"/>
                </a:tc>
              </a:tr>
              <a:tr h="423910">
                <a:tc>
                  <a:txBody>
                    <a:bodyPr/>
                    <a:lstStyle/>
                    <a:p>
                      <a:r>
                        <a:rPr lang="en-US" sz="1600" b="1" dirty="0" smtClean="0">
                          <a:solidFill>
                            <a:schemeClr val="bg1"/>
                          </a:solidFill>
                          <a:latin typeface="Century Gothic" pitchFamily="34" charset="0"/>
                        </a:rPr>
                        <a:t>Waikato</a:t>
                      </a:r>
                      <a:endParaRPr lang="en-US" sz="1600" b="1" dirty="0">
                        <a:solidFill>
                          <a:schemeClr val="bg1"/>
                        </a:solidFill>
                        <a:latin typeface="Century Gothic" pitchFamily="34" charset="0"/>
                      </a:endParaRPr>
                    </a:p>
                  </a:txBody>
                  <a:tcPr anchor="b">
                    <a:solidFill>
                      <a:schemeClr val="bg2">
                        <a:lumMod val="50000"/>
                      </a:schemeClr>
                    </a:solidFill>
                  </a:tcPr>
                </a:tc>
                <a:tc>
                  <a:txBody>
                    <a:bodyPr/>
                    <a:lstStyle/>
                    <a:p>
                      <a:r>
                        <a:rPr lang="en-US" sz="1600" b="1" dirty="0" smtClean="0">
                          <a:solidFill>
                            <a:schemeClr val="tx1"/>
                          </a:solidFill>
                          <a:latin typeface="Century Gothic" pitchFamily="34" charset="0"/>
                        </a:rPr>
                        <a:t>SpeedSampler</a:t>
                      </a:r>
                      <a:endParaRPr lang="en-US" sz="1600" b="1" dirty="0">
                        <a:solidFill>
                          <a:schemeClr val="tx1"/>
                        </a:solidFill>
                        <a:latin typeface="Century Gothic" pitchFamily="34" charset="0"/>
                      </a:endParaRPr>
                    </a:p>
                  </a:txBody>
                  <a:tcPr anchor="ctr"/>
                </a:tc>
                <a:tc>
                  <a:txBody>
                    <a:bodyPr/>
                    <a:lstStyle/>
                    <a:p>
                      <a:pPr algn="r"/>
                      <a:r>
                        <a:rPr lang="en-US" sz="1600" b="1" dirty="0" smtClean="0">
                          <a:latin typeface="Century Gothic" pitchFamily="34" charset="0"/>
                        </a:rPr>
                        <a:t>208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186</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179</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168</a:t>
                      </a:r>
                      <a:endParaRPr lang="en-US" sz="1600" b="1" dirty="0">
                        <a:latin typeface="Century Gothic" pitchFamily="34" charset="0"/>
                      </a:endParaRPr>
                    </a:p>
                  </a:txBody>
                  <a:tcPr anchor="ctr"/>
                </a:tc>
                <a:tc>
                  <a:txBody>
                    <a:bodyPr/>
                    <a:lstStyle/>
                    <a:p>
                      <a:pPr algn="r"/>
                      <a:r>
                        <a:rPr lang="en-US" sz="1600" b="1" dirty="0" smtClean="0">
                          <a:latin typeface="Century Gothic" pitchFamily="34" charset="0"/>
                        </a:rPr>
                        <a:t>132</a:t>
                      </a:r>
                      <a:endParaRPr lang="en-US" sz="1600" b="1" dirty="0">
                        <a:latin typeface="Century Gothic" pitchFamily="34" charset="0"/>
                      </a:endParaRPr>
                    </a:p>
                  </a:txBody>
                  <a:tcPr anchor="ctr"/>
                </a:tc>
              </a:tr>
              <a:tr h="647778">
                <a:tc>
                  <a:txBody>
                    <a:bodyPr/>
                    <a:lstStyle/>
                    <a:p>
                      <a:r>
                        <a:rPr lang="en-US" sz="1600" b="1" dirty="0" smtClean="0">
                          <a:solidFill>
                            <a:schemeClr val="bg1"/>
                          </a:solidFill>
                          <a:latin typeface="Century Gothic" pitchFamily="34" charset="0"/>
                        </a:rPr>
                        <a:t>Total</a:t>
                      </a:r>
                      <a:endParaRPr lang="en-US" sz="1600" b="1" dirty="0">
                        <a:solidFill>
                          <a:schemeClr val="bg1"/>
                        </a:solidFill>
                        <a:latin typeface="Century Gothic" pitchFamily="34" charset="0"/>
                      </a:endParaRPr>
                    </a:p>
                  </a:txBody>
                  <a:tcPr anchor="ctr">
                    <a:solidFill>
                      <a:schemeClr val="tx2"/>
                    </a:solidFill>
                  </a:tcPr>
                </a:tc>
                <a:tc>
                  <a:txBody>
                    <a:bodyPr/>
                    <a:lstStyle/>
                    <a:p>
                      <a:endParaRPr lang="en-US" sz="1600" b="1" dirty="0">
                        <a:latin typeface="Century Gothic" pitchFamily="34" charset="0"/>
                      </a:endParaRPr>
                    </a:p>
                  </a:txBody>
                  <a:tcPr anchor="ctr">
                    <a:solidFill>
                      <a:schemeClr val="tx2"/>
                    </a:solidFill>
                  </a:tcPr>
                </a:tc>
                <a:tc>
                  <a:txBody>
                    <a:bodyPr/>
                    <a:lstStyle/>
                    <a:p>
                      <a:pPr algn="r"/>
                      <a:r>
                        <a:rPr lang="en-US" sz="1600" b="1" dirty="0" smtClean="0">
                          <a:latin typeface="Century Gothic" pitchFamily="34" charset="0"/>
                        </a:rPr>
                        <a:t>87,586</a:t>
                      </a:r>
                      <a:endParaRPr lang="en-US" sz="1600" b="1" dirty="0">
                        <a:latin typeface="Century Gothic" pitchFamily="34" charset="0"/>
                      </a:endParaRPr>
                    </a:p>
                  </a:txBody>
                  <a:tcPr anchor="ctr">
                    <a:solidFill>
                      <a:schemeClr val="tx2"/>
                    </a:solidFill>
                  </a:tcPr>
                </a:tc>
                <a:tc>
                  <a:txBody>
                    <a:bodyPr/>
                    <a:lstStyle/>
                    <a:p>
                      <a:pPr algn="r"/>
                      <a:r>
                        <a:rPr lang="en-US" sz="1600" b="1" dirty="0" smtClean="0">
                          <a:latin typeface="Century Gothic" pitchFamily="34" charset="0"/>
                        </a:rPr>
                        <a:t>84,261</a:t>
                      </a:r>
                      <a:endParaRPr lang="en-US" sz="1600" b="1" dirty="0">
                        <a:latin typeface="Century Gothic" pitchFamily="34" charset="0"/>
                      </a:endParaRPr>
                    </a:p>
                  </a:txBody>
                  <a:tcPr anchor="ctr">
                    <a:solidFill>
                      <a:schemeClr val="tx2"/>
                    </a:solidFill>
                  </a:tcPr>
                </a:tc>
                <a:tc>
                  <a:txBody>
                    <a:bodyPr/>
                    <a:lstStyle/>
                    <a:p>
                      <a:pPr algn="r"/>
                      <a:r>
                        <a:rPr lang="en-US" sz="1600" b="1" dirty="0" smtClean="0">
                          <a:latin typeface="Century Gothic" pitchFamily="34" charset="0"/>
                        </a:rPr>
                        <a:t>80,435</a:t>
                      </a:r>
                      <a:endParaRPr lang="en-US" sz="1600" b="1" dirty="0">
                        <a:latin typeface="Century Gothic" pitchFamily="34" charset="0"/>
                      </a:endParaRPr>
                    </a:p>
                  </a:txBody>
                  <a:tcPr anchor="ctr">
                    <a:solidFill>
                      <a:schemeClr val="tx2"/>
                    </a:solidFill>
                  </a:tcPr>
                </a:tc>
                <a:tc>
                  <a:txBody>
                    <a:bodyPr/>
                    <a:lstStyle/>
                    <a:p>
                      <a:pPr algn="r"/>
                      <a:r>
                        <a:rPr lang="en-US" sz="1600" b="1" dirty="0" smtClean="0">
                          <a:latin typeface="Century Gothic" pitchFamily="34" charset="0"/>
                        </a:rPr>
                        <a:t>78,707</a:t>
                      </a:r>
                      <a:endParaRPr lang="en-US" sz="1600" b="1" dirty="0">
                        <a:latin typeface="Century Gothic" pitchFamily="34" charset="0"/>
                      </a:endParaRPr>
                    </a:p>
                  </a:txBody>
                  <a:tcPr anchor="ctr">
                    <a:solidFill>
                      <a:schemeClr val="tx2"/>
                    </a:solidFill>
                  </a:tcPr>
                </a:tc>
                <a:tc>
                  <a:txBody>
                    <a:bodyPr/>
                    <a:lstStyle/>
                    <a:p>
                      <a:pPr algn="r"/>
                      <a:r>
                        <a:rPr lang="en-US" sz="1600" b="1" dirty="0" smtClean="0">
                          <a:latin typeface="Century Gothic" pitchFamily="34" charset="0"/>
                        </a:rPr>
                        <a:t>78,147</a:t>
                      </a:r>
                      <a:endParaRPr lang="en-US" sz="1600" b="1" dirty="0">
                        <a:latin typeface="Century Gothic" pitchFamily="34" charset="0"/>
                      </a:endParaRPr>
                    </a:p>
                  </a:txBody>
                  <a:tcPr anchor="ctr">
                    <a:solidFill>
                      <a:schemeClr val="tx2"/>
                    </a:solidFill>
                  </a:tcPr>
                </a:tc>
              </a:tr>
            </a:tbl>
          </a:graphicData>
        </a:graphic>
      </p:graphicFrame>
    </p:spTree>
    <p:extLst>
      <p:ext uri="{BB962C8B-B14F-4D97-AF65-F5344CB8AC3E}">
        <p14:creationId xmlns:p14="http://schemas.microsoft.com/office/powerpoint/2010/main" val="1606916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610600" cy="4995672"/>
          </a:xfrm>
        </p:spPr>
        <p:txBody>
          <a:bodyPr>
            <a:normAutofit/>
          </a:bodyPr>
          <a:lstStyle/>
          <a:p>
            <a:pPr marL="392113" lvl="1" indent="0" algn="ctr">
              <a:buClr>
                <a:srgbClr val="000066"/>
              </a:buClr>
              <a:buSzPct val="80000"/>
              <a:buNone/>
            </a:pPr>
            <a:r>
              <a:rPr lang="en-US" sz="2000" b="1" i="1" dirty="0" smtClean="0">
                <a:solidFill>
                  <a:srgbClr val="3366FF"/>
                </a:solidFill>
              </a:rPr>
              <a:t>* </a:t>
            </a:r>
            <a:r>
              <a:rPr lang="en-US" sz="1800" b="1" i="1" dirty="0" smtClean="0">
                <a:solidFill>
                  <a:srgbClr val="3366FF"/>
                </a:solidFill>
              </a:rPr>
              <a:t>Meters are required to be calibrated at least once every 365 days</a:t>
            </a:r>
          </a:p>
          <a:p>
            <a:pPr marL="630238" lvl="2" indent="0" algn="ctr">
              <a:buClr>
                <a:srgbClr val="000066"/>
              </a:buClr>
              <a:buSzPct val="80000"/>
              <a:buNone/>
            </a:pPr>
            <a:r>
              <a:rPr lang="en-US" b="1" i="1" dirty="0" smtClean="0">
                <a:solidFill>
                  <a:schemeClr val="tx2"/>
                </a:solidFill>
              </a:rPr>
              <a:t>* There were 2 field service providers with 100% &lt;365d in 2016</a:t>
            </a:r>
          </a:p>
        </p:txBody>
      </p:sp>
      <p:sp>
        <p:nvSpPr>
          <p:cNvPr id="3" name="Title 2"/>
          <p:cNvSpPr>
            <a:spLocks noGrp="1"/>
          </p:cNvSpPr>
          <p:nvPr>
            <p:ph type="title"/>
          </p:nvPr>
        </p:nvSpPr>
        <p:spPr>
          <a:xfrm>
            <a:off x="76200" y="457200"/>
            <a:ext cx="8991600" cy="465667"/>
          </a:xfrm>
        </p:spPr>
        <p:txBody>
          <a:bodyPr>
            <a:noAutofit/>
          </a:bodyPr>
          <a:lstStyle/>
          <a:p>
            <a:pPr algn="ctr"/>
            <a:r>
              <a:rPr lang="en-US" sz="3200" b="1" dirty="0" smtClean="0">
                <a:solidFill>
                  <a:srgbClr val="000066"/>
                </a:solidFill>
                <a:latin typeface="+mn-lt"/>
              </a:rPr>
              <a:t>Portable Meter Calibration Performance in 2016</a:t>
            </a:r>
            <a:endParaRPr lang="en-US" sz="3200" b="1" dirty="0">
              <a:solidFill>
                <a:srgbClr val="000066"/>
              </a:solidFill>
              <a:latin typeface="+mn-lt"/>
            </a:endParaRPr>
          </a:p>
        </p:txBody>
      </p:sp>
      <p:sp>
        <p:nvSpPr>
          <p:cNvPr id="4" name="Slide Number Placeholder 3"/>
          <p:cNvSpPr>
            <a:spLocks noGrp="1"/>
          </p:cNvSpPr>
          <p:nvPr>
            <p:ph type="sldNum" sz="quarter" idx="10"/>
          </p:nvPr>
        </p:nvSpPr>
        <p:spPr/>
        <p:txBody>
          <a:bodyPr/>
          <a:lstStyle/>
          <a:p>
            <a:fld id="{20D155AE-76B6-4FFC-8E9D-85FA3D335352}" type="slidenum">
              <a:rPr lang="en-US" smtClean="0"/>
              <a:pPr/>
              <a:t>47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93601365"/>
              </p:ext>
            </p:extLst>
          </p:nvPr>
        </p:nvGraphicFramePr>
        <p:xfrm>
          <a:off x="152400" y="2209800"/>
          <a:ext cx="8839200" cy="3878580"/>
        </p:xfrm>
        <a:graphic>
          <a:graphicData uri="http://schemas.openxmlformats.org/drawingml/2006/table">
            <a:tbl>
              <a:tblPr firstRow="1" bandRow="1">
                <a:tableStyleId>{5C22544A-7EE6-4342-B048-85BDC9FD1C3A}</a:tableStyleId>
              </a:tblPr>
              <a:tblGrid>
                <a:gridCol w="1473200"/>
                <a:gridCol w="1473200"/>
                <a:gridCol w="1473200"/>
                <a:gridCol w="1473200"/>
                <a:gridCol w="1473200"/>
                <a:gridCol w="1473200"/>
              </a:tblGrid>
              <a:tr h="944880">
                <a:tc>
                  <a:txBody>
                    <a:bodyPr/>
                    <a:lstStyle/>
                    <a:p>
                      <a:pPr algn="ctr"/>
                      <a:endParaRPr lang="en-US" sz="1800" dirty="0">
                        <a:latin typeface="+mn-lt"/>
                      </a:endParaRPr>
                    </a:p>
                  </a:txBody>
                  <a:tcPr>
                    <a:noFill/>
                  </a:tcPr>
                </a:tc>
                <a:tc>
                  <a:txBody>
                    <a:bodyPr/>
                    <a:lstStyle/>
                    <a:p>
                      <a:pPr algn="ctr"/>
                      <a:r>
                        <a:rPr lang="en-US" sz="1800" dirty="0" smtClean="0">
                          <a:latin typeface="+mn-lt"/>
                        </a:rPr>
                        <a:t>Best Service</a:t>
                      </a:r>
                      <a:r>
                        <a:rPr lang="en-US" sz="1800" baseline="0" dirty="0" smtClean="0">
                          <a:latin typeface="+mn-lt"/>
                        </a:rPr>
                        <a:t> Provider</a:t>
                      </a:r>
                      <a:endParaRPr lang="en-US" sz="1800" dirty="0">
                        <a:latin typeface="+mn-lt"/>
                      </a:endParaRPr>
                    </a:p>
                  </a:txBody>
                  <a:tcPr anchor="ctr">
                    <a:solidFill>
                      <a:schemeClr val="tx2"/>
                    </a:solidFill>
                  </a:tcPr>
                </a:tc>
                <a:tc>
                  <a:txBody>
                    <a:bodyPr/>
                    <a:lstStyle/>
                    <a:p>
                      <a:pPr algn="ctr"/>
                      <a:r>
                        <a:rPr lang="en-US" sz="1800" dirty="0" smtClean="0">
                          <a:latin typeface="+mn-lt"/>
                        </a:rPr>
                        <a:t>Poorest Service Provider</a:t>
                      </a:r>
                      <a:endParaRPr lang="en-US" sz="1800" dirty="0">
                        <a:latin typeface="+mn-lt"/>
                      </a:endParaRPr>
                    </a:p>
                  </a:txBody>
                  <a:tcPr anchor="ctr">
                    <a:solidFill>
                      <a:schemeClr val="tx2"/>
                    </a:solidFill>
                  </a:tcPr>
                </a:tc>
                <a:tc>
                  <a:txBody>
                    <a:bodyPr/>
                    <a:lstStyle/>
                    <a:p>
                      <a:pPr algn="ctr"/>
                      <a:r>
                        <a:rPr lang="en-US" sz="1800" dirty="0" smtClean="0">
                          <a:latin typeface="+mn-lt"/>
                        </a:rPr>
                        <a:t>2015</a:t>
                      </a:r>
                    </a:p>
                    <a:p>
                      <a:pPr algn="ctr"/>
                      <a:r>
                        <a:rPr lang="en-US" sz="1800" dirty="0" smtClean="0">
                          <a:latin typeface="+mn-lt"/>
                        </a:rPr>
                        <a:t>Weighted</a:t>
                      </a:r>
                      <a:r>
                        <a:rPr lang="en-US" sz="1800" baseline="0" dirty="0" smtClean="0">
                          <a:latin typeface="+mn-lt"/>
                        </a:rPr>
                        <a:t> </a:t>
                      </a:r>
                    </a:p>
                    <a:p>
                      <a:pPr algn="ctr"/>
                      <a:r>
                        <a:rPr lang="en-US" sz="1800" baseline="0" dirty="0" smtClean="0">
                          <a:latin typeface="+mn-lt"/>
                        </a:rPr>
                        <a:t>Mean</a:t>
                      </a:r>
                      <a:endParaRPr lang="en-US" sz="1800" dirty="0">
                        <a:latin typeface="+mn-lt"/>
                      </a:endParaRPr>
                    </a:p>
                  </a:txBody>
                  <a:tcPr anchor="ctr">
                    <a:solidFill>
                      <a:schemeClr val="tx2"/>
                    </a:solidFill>
                  </a:tcPr>
                </a:tc>
                <a:tc>
                  <a:txBody>
                    <a:bodyPr/>
                    <a:lstStyle/>
                    <a:p>
                      <a:pPr algn="ctr"/>
                      <a:r>
                        <a:rPr lang="en-US" sz="1800" dirty="0" smtClean="0">
                          <a:latin typeface="+mn-lt"/>
                        </a:rPr>
                        <a:t>2016</a:t>
                      </a:r>
                    </a:p>
                    <a:p>
                      <a:pPr algn="ctr"/>
                      <a:r>
                        <a:rPr lang="en-US" sz="1800" dirty="0" smtClean="0">
                          <a:latin typeface="+mn-lt"/>
                        </a:rPr>
                        <a:t>Weighted</a:t>
                      </a:r>
                      <a:r>
                        <a:rPr lang="en-US" sz="1800" baseline="0" dirty="0" smtClean="0">
                          <a:latin typeface="+mn-lt"/>
                        </a:rPr>
                        <a:t> </a:t>
                      </a:r>
                    </a:p>
                    <a:p>
                      <a:pPr algn="ctr"/>
                      <a:r>
                        <a:rPr lang="en-US" sz="1800" baseline="0" dirty="0" smtClean="0">
                          <a:latin typeface="+mn-lt"/>
                        </a:rPr>
                        <a:t>Mean</a:t>
                      </a:r>
                      <a:endParaRPr lang="en-US" sz="1800" dirty="0">
                        <a:latin typeface="+mn-lt"/>
                      </a:endParaRPr>
                    </a:p>
                  </a:txBody>
                  <a:tcPr anchor="ctr">
                    <a:solidFill>
                      <a:schemeClr val="tx2"/>
                    </a:solidFill>
                  </a:tcPr>
                </a:tc>
                <a:tc>
                  <a:txBody>
                    <a:bodyPr/>
                    <a:lstStyle/>
                    <a:p>
                      <a:pPr algn="ctr"/>
                      <a:r>
                        <a:rPr lang="en-US" sz="1800" dirty="0" smtClean="0">
                          <a:latin typeface="+mn-lt"/>
                        </a:rPr>
                        <a:t>AgSource</a:t>
                      </a:r>
                    </a:p>
                    <a:p>
                      <a:pPr algn="ctr"/>
                      <a:r>
                        <a:rPr lang="en-US" sz="1800" dirty="0" smtClean="0">
                          <a:latin typeface="+mn-lt"/>
                        </a:rPr>
                        <a:t>2016</a:t>
                      </a:r>
                      <a:endParaRPr lang="en-US" sz="1800" dirty="0">
                        <a:latin typeface="+mn-lt"/>
                      </a:endParaRPr>
                    </a:p>
                  </a:txBody>
                  <a:tcPr anchor="ctr">
                    <a:solidFill>
                      <a:schemeClr val="tx2"/>
                    </a:solidFill>
                  </a:tcPr>
                </a:tc>
              </a:tr>
              <a:tr h="673100">
                <a:tc>
                  <a:txBody>
                    <a:bodyPr/>
                    <a:lstStyle/>
                    <a:p>
                      <a:pPr algn="ctr"/>
                      <a:r>
                        <a:rPr lang="en-US" sz="1800" b="1" dirty="0" smtClean="0">
                          <a:solidFill>
                            <a:srgbClr val="FF0000"/>
                          </a:solidFill>
                          <a:latin typeface="+mn-lt"/>
                        </a:rPr>
                        <a:t>Not Calibrated</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27.9%</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0.5%</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0.8%</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0.0%</a:t>
                      </a:r>
                      <a:endParaRPr lang="en-US" sz="1800" b="1" dirty="0">
                        <a:solidFill>
                          <a:srgbClr val="FF0000"/>
                        </a:solidFill>
                        <a:latin typeface="+mn-lt"/>
                      </a:endParaRPr>
                    </a:p>
                  </a:txBody>
                  <a:tcPr anchor="ctr"/>
                </a:tc>
              </a:tr>
              <a:tr h="673100">
                <a:tc>
                  <a:txBody>
                    <a:bodyPr/>
                    <a:lstStyle/>
                    <a:p>
                      <a:pPr algn="ctr"/>
                      <a:r>
                        <a:rPr lang="en-US" sz="1800" b="1" dirty="0" smtClean="0">
                          <a:solidFill>
                            <a:schemeClr val="tx2"/>
                          </a:solidFill>
                          <a:latin typeface="+mn-lt"/>
                        </a:rPr>
                        <a:t>%</a:t>
                      </a:r>
                      <a:r>
                        <a:rPr lang="en-US" sz="1800" b="1" baseline="0" dirty="0" smtClean="0">
                          <a:solidFill>
                            <a:schemeClr val="tx2"/>
                          </a:solidFill>
                          <a:latin typeface="+mn-lt"/>
                        </a:rPr>
                        <a:t> &lt;365 days</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100%*</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0%</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50.2%</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52.7%</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76.3%</a:t>
                      </a:r>
                      <a:endParaRPr lang="en-US" sz="1800" b="1" dirty="0">
                        <a:solidFill>
                          <a:schemeClr val="tx2"/>
                        </a:solidFill>
                        <a:latin typeface="+mn-lt"/>
                      </a:endParaRPr>
                    </a:p>
                  </a:txBody>
                  <a:tcPr anchor="ctr"/>
                </a:tc>
              </a:tr>
              <a:tr h="673100">
                <a:tc>
                  <a:txBody>
                    <a:bodyPr/>
                    <a:lstStyle/>
                    <a:p>
                      <a:pPr algn="ctr"/>
                      <a:r>
                        <a:rPr lang="en-US" sz="1800" b="1" dirty="0" smtClean="0">
                          <a:solidFill>
                            <a:schemeClr val="tx2"/>
                          </a:solidFill>
                          <a:latin typeface="+mn-lt"/>
                        </a:rPr>
                        <a:t>%  between 365-425 days</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0%</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0%</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40.4%</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35.0%</a:t>
                      </a:r>
                      <a:endParaRPr lang="en-US" sz="1800" b="1" dirty="0">
                        <a:solidFill>
                          <a:schemeClr val="tx2"/>
                        </a:solidFill>
                        <a:latin typeface="+mn-lt"/>
                      </a:endParaRPr>
                    </a:p>
                  </a:txBody>
                  <a:tcPr anchor="ctr"/>
                </a:tc>
                <a:tc>
                  <a:txBody>
                    <a:bodyPr/>
                    <a:lstStyle/>
                    <a:p>
                      <a:pPr algn="ctr"/>
                      <a:r>
                        <a:rPr lang="en-US" sz="1800" b="1" dirty="0" smtClean="0">
                          <a:solidFill>
                            <a:schemeClr val="tx2"/>
                          </a:solidFill>
                          <a:latin typeface="+mn-lt"/>
                        </a:rPr>
                        <a:t>23.7%</a:t>
                      </a:r>
                      <a:endParaRPr lang="en-US" sz="1800" b="1" dirty="0">
                        <a:solidFill>
                          <a:schemeClr val="tx2"/>
                        </a:solidFill>
                        <a:latin typeface="+mn-lt"/>
                      </a:endParaRPr>
                    </a:p>
                  </a:txBody>
                  <a:tcPr anchor="ctr"/>
                </a:tc>
              </a:tr>
              <a:tr h="673100">
                <a:tc>
                  <a:txBody>
                    <a:bodyPr/>
                    <a:lstStyle/>
                    <a:p>
                      <a:pPr algn="ctr"/>
                      <a:r>
                        <a:rPr lang="en-US" sz="1800" b="1" dirty="0" smtClean="0">
                          <a:solidFill>
                            <a:srgbClr val="FF0000"/>
                          </a:solidFill>
                          <a:latin typeface="+mn-lt"/>
                        </a:rPr>
                        <a:t>&gt;425 days</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100%</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9.4%</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12.3%</a:t>
                      </a:r>
                      <a:endParaRPr lang="en-US" sz="1800" b="1" dirty="0">
                        <a:solidFill>
                          <a:srgbClr val="FF0000"/>
                        </a:solidFill>
                        <a:latin typeface="+mn-lt"/>
                      </a:endParaRPr>
                    </a:p>
                  </a:txBody>
                  <a:tcPr anchor="ctr"/>
                </a:tc>
                <a:tc>
                  <a:txBody>
                    <a:bodyPr/>
                    <a:lstStyle/>
                    <a:p>
                      <a:pPr algn="ctr"/>
                      <a:r>
                        <a:rPr lang="en-US" sz="1800" b="1" dirty="0" smtClean="0">
                          <a:solidFill>
                            <a:srgbClr val="FF0000"/>
                          </a:solidFill>
                          <a:latin typeface="+mn-lt"/>
                        </a:rPr>
                        <a:t>0.0%</a:t>
                      </a:r>
                      <a:endParaRPr lang="en-US" sz="1800" b="1" dirty="0">
                        <a:solidFill>
                          <a:srgbClr val="FF0000"/>
                        </a:solidFill>
                        <a:latin typeface="+mn-lt"/>
                      </a:endParaRPr>
                    </a:p>
                  </a:txBody>
                  <a:tcPr anchor="ctr"/>
                </a:tc>
              </a:tr>
            </a:tbl>
          </a:graphicData>
        </a:graphic>
      </p:graphicFrame>
    </p:spTree>
    <p:extLst>
      <p:ext uri="{BB962C8B-B14F-4D97-AF65-F5344CB8AC3E}">
        <p14:creationId xmlns:p14="http://schemas.microsoft.com/office/powerpoint/2010/main" val="124430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0" y="267494"/>
            <a:ext cx="8686800" cy="1399032"/>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Portable Meters and Scales</a:t>
            </a:r>
          </a:p>
        </p:txBody>
      </p:sp>
      <p:sp>
        <p:nvSpPr>
          <p:cNvPr id="35843" name="Rectangle 3"/>
          <p:cNvSpPr>
            <a:spLocks noGrp="1" noChangeArrowheads="1"/>
          </p:cNvSpPr>
          <p:nvPr>
            <p:ph idx="4294967295"/>
          </p:nvPr>
        </p:nvSpPr>
        <p:spPr>
          <a:xfrm>
            <a:off x="457200" y="1500188"/>
            <a:ext cx="8229600" cy="4954587"/>
          </a:xfrm>
        </p:spPr>
        <p:txBody>
          <a:bodyPr>
            <a:normAutofit/>
          </a:bodyPr>
          <a:lstStyle/>
          <a:p>
            <a:pPr eaLnBrk="1" hangingPunct="1">
              <a:lnSpc>
                <a:spcPct val="90000"/>
              </a:lnSpc>
              <a:defRPr/>
            </a:pPr>
            <a:r>
              <a:rPr lang="en-US" sz="2000" b="1" dirty="0" smtClean="0"/>
              <a:t>Inventories are either excellent or poor </a:t>
            </a:r>
          </a:p>
          <a:p>
            <a:pPr lvl="1" eaLnBrk="1" hangingPunct="1">
              <a:lnSpc>
                <a:spcPct val="90000"/>
              </a:lnSpc>
              <a:defRPr/>
            </a:pPr>
            <a:r>
              <a:rPr lang="en-US" sz="2000" b="1" dirty="0" smtClean="0">
                <a:solidFill>
                  <a:schemeClr val="tx1">
                    <a:lumMod val="60000"/>
                    <a:lumOff val="40000"/>
                  </a:schemeClr>
                </a:solidFill>
              </a:rPr>
              <a:t>Accuracy in reading serial numbers</a:t>
            </a:r>
          </a:p>
          <a:p>
            <a:pPr lvl="1" eaLnBrk="1" hangingPunct="1">
              <a:lnSpc>
                <a:spcPct val="90000"/>
              </a:lnSpc>
              <a:defRPr/>
            </a:pPr>
            <a:r>
              <a:rPr lang="en-US" sz="2000" b="1" dirty="0" smtClean="0">
                <a:solidFill>
                  <a:schemeClr val="tx1">
                    <a:lumMod val="60000"/>
                    <a:lumOff val="40000"/>
                  </a:schemeClr>
                </a:solidFill>
              </a:rPr>
              <a:t>Recording model types</a:t>
            </a:r>
          </a:p>
          <a:p>
            <a:pPr lvl="1" eaLnBrk="1" hangingPunct="1">
              <a:lnSpc>
                <a:spcPct val="90000"/>
              </a:lnSpc>
              <a:defRPr/>
            </a:pPr>
            <a:r>
              <a:rPr lang="en-US" sz="2000" b="1" dirty="0" smtClean="0">
                <a:solidFill>
                  <a:schemeClr val="tx1">
                    <a:lumMod val="60000"/>
                    <a:lumOff val="40000"/>
                  </a:schemeClr>
                </a:solidFill>
              </a:rPr>
              <a:t>Status – In?  Out?  Storage?  </a:t>
            </a:r>
          </a:p>
          <a:p>
            <a:pPr lvl="1" eaLnBrk="1" hangingPunct="1">
              <a:lnSpc>
                <a:spcPct val="90000"/>
              </a:lnSpc>
              <a:defRPr/>
            </a:pPr>
            <a:r>
              <a:rPr lang="en-US" sz="2000" b="1" dirty="0" smtClean="0">
                <a:solidFill>
                  <a:schemeClr val="tx1">
                    <a:lumMod val="60000"/>
                    <a:lumOff val="40000"/>
                  </a:schemeClr>
                </a:solidFill>
              </a:rPr>
              <a:t>QCS can handle multiple calibration dates</a:t>
            </a:r>
          </a:p>
          <a:p>
            <a:pPr lvl="1" eaLnBrk="1" hangingPunct="1">
              <a:lnSpc>
                <a:spcPct val="90000"/>
              </a:lnSpc>
              <a:defRPr/>
            </a:pPr>
            <a:endParaRPr lang="en-US" sz="2000" b="1" dirty="0" smtClean="0">
              <a:solidFill>
                <a:schemeClr val="accent2">
                  <a:lumMod val="60000"/>
                  <a:lumOff val="40000"/>
                </a:schemeClr>
              </a:solidFill>
            </a:endParaRPr>
          </a:p>
          <a:p>
            <a:pPr eaLnBrk="1" hangingPunct="1">
              <a:lnSpc>
                <a:spcPct val="90000"/>
              </a:lnSpc>
              <a:defRPr/>
            </a:pPr>
            <a:r>
              <a:rPr lang="en-US" sz="2000" b="1" dirty="0" smtClean="0"/>
              <a:t>Record weights from </a:t>
            </a:r>
            <a:r>
              <a:rPr lang="en-US" sz="2000" b="1" u="sng" dirty="0" smtClean="0"/>
              <a:t>all</a:t>
            </a:r>
            <a:r>
              <a:rPr lang="en-US" sz="2000" b="1" dirty="0" smtClean="0"/>
              <a:t> calibration runs</a:t>
            </a:r>
          </a:p>
          <a:p>
            <a:pPr eaLnBrk="1" hangingPunct="1">
              <a:lnSpc>
                <a:spcPct val="90000"/>
              </a:lnSpc>
              <a:defRPr/>
            </a:pPr>
            <a:endParaRPr lang="en-US" sz="2000" b="1" dirty="0" smtClean="0"/>
          </a:p>
          <a:p>
            <a:pPr eaLnBrk="1" hangingPunct="1">
              <a:lnSpc>
                <a:spcPct val="90000"/>
              </a:lnSpc>
              <a:defRPr/>
            </a:pPr>
            <a:r>
              <a:rPr lang="en-US" sz="2000" b="1" dirty="0" smtClean="0"/>
              <a:t>12 month interval is requirement!</a:t>
            </a:r>
          </a:p>
          <a:p>
            <a:pPr lvl="1" eaLnBrk="1" hangingPunct="1">
              <a:lnSpc>
                <a:spcPct val="90000"/>
              </a:lnSpc>
              <a:defRPr/>
            </a:pPr>
            <a:r>
              <a:rPr lang="en-US" sz="2000" b="1" dirty="0" smtClean="0">
                <a:solidFill>
                  <a:schemeClr val="tx1">
                    <a:lumMod val="60000"/>
                    <a:lumOff val="40000"/>
                  </a:schemeClr>
                </a:solidFill>
              </a:rPr>
              <a:t>Audit guidelines allow 14 months ‘in certain cases’</a:t>
            </a:r>
          </a:p>
          <a:p>
            <a:pPr lvl="1" eaLnBrk="1" hangingPunct="1">
              <a:lnSpc>
                <a:spcPct val="90000"/>
              </a:lnSpc>
              <a:defRPr/>
            </a:pPr>
            <a:r>
              <a:rPr lang="en-US" sz="2000" b="1" dirty="0" smtClean="0">
                <a:solidFill>
                  <a:schemeClr val="tx1">
                    <a:lumMod val="60000"/>
                    <a:lumOff val="40000"/>
                  </a:schemeClr>
                </a:solidFill>
              </a:rPr>
              <a:t>More prevalent problem with ISP technicians</a:t>
            </a:r>
          </a:p>
          <a:p>
            <a:pPr marL="914400" lvl="3" indent="0">
              <a:lnSpc>
                <a:spcPct val="90000"/>
              </a:lnSpc>
              <a:buNone/>
              <a:defRPr/>
            </a:pPr>
            <a:endParaRPr lang="en-US" sz="1600" b="1" dirty="0" smtClean="0">
              <a:solidFill>
                <a:schemeClr val="accent2">
                  <a:lumMod val="60000"/>
                  <a:lumOff val="40000"/>
                </a:schemeClr>
              </a:solidFill>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48</a:t>
            </a:fld>
            <a:endParaRPr lang="en-US" dirty="0"/>
          </a:p>
        </p:txBody>
      </p:sp>
    </p:spTree>
    <p:extLst>
      <p:ext uri="{BB962C8B-B14F-4D97-AF65-F5344CB8AC3E}">
        <p14:creationId xmlns:p14="http://schemas.microsoft.com/office/powerpoint/2010/main" val="315181944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71872"/>
          </a:xfrm>
        </p:spPr>
        <p:txBody>
          <a:bodyPr>
            <a:normAutofit/>
          </a:bodyPr>
          <a:lstStyle/>
          <a:p>
            <a:pPr lvl="1">
              <a:buClr>
                <a:srgbClr val="000066"/>
              </a:buClr>
              <a:buSzPct val="80000"/>
              <a:buNone/>
            </a:pPr>
            <a:endParaRPr lang="en-US" sz="2400" b="1" dirty="0" smtClean="0">
              <a:latin typeface="Calibri" pitchFamily="34" charset="0"/>
            </a:endParaRPr>
          </a:p>
          <a:p>
            <a:pPr lvl="1">
              <a:buClr>
                <a:srgbClr val="000066"/>
              </a:buClr>
              <a:buSzPct val="80000"/>
              <a:buNone/>
            </a:pPr>
            <a:endParaRPr lang="en-US" sz="1200" b="1" dirty="0" smtClean="0">
              <a:latin typeface="Calibri" pitchFamily="34" charset="0"/>
            </a:endParaRPr>
          </a:p>
          <a:p>
            <a:pPr lvl="1">
              <a:buClr>
                <a:srgbClr val="000066"/>
              </a:buClr>
              <a:buSzPct val="80000"/>
            </a:pPr>
            <a:endParaRPr lang="en-US" sz="1200" b="1" dirty="0" smtClean="0">
              <a:latin typeface="Calibri" pitchFamily="34" charset="0"/>
            </a:endParaRPr>
          </a:p>
          <a:p>
            <a:pPr lvl="2">
              <a:buClr>
                <a:srgbClr val="000066"/>
              </a:buClr>
              <a:buSzPct val="80000"/>
              <a:buNone/>
            </a:pPr>
            <a:endParaRPr lang="en-US" sz="2200" b="1" dirty="0" smtClean="0">
              <a:latin typeface="Calibri" pitchFamily="34" charset="0"/>
            </a:endParaRPr>
          </a:p>
          <a:p>
            <a:pPr lvl="2">
              <a:buClr>
                <a:srgbClr val="000066"/>
              </a:buClr>
              <a:buSzPct val="80000"/>
              <a:buNone/>
            </a:pPr>
            <a:r>
              <a:rPr lang="en-US" sz="2200" b="1" dirty="0" smtClean="0">
                <a:latin typeface="Calibri" pitchFamily="34" charset="0"/>
              </a:rPr>
              <a:t>	</a:t>
            </a:r>
          </a:p>
        </p:txBody>
      </p:sp>
      <p:sp>
        <p:nvSpPr>
          <p:cNvPr id="3" name="Title 2"/>
          <p:cNvSpPr>
            <a:spLocks noGrp="1"/>
          </p:cNvSpPr>
          <p:nvPr>
            <p:ph type="title"/>
          </p:nvPr>
        </p:nvSpPr>
        <p:spPr>
          <a:xfrm>
            <a:off x="228600" y="274638"/>
            <a:ext cx="8686800" cy="792162"/>
          </a:xfrm>
        </p:spPr>
        <p:txBody>
          <a:bodyPr>
            <a:noAutofit/>
          </a:bodyPr>
          <a:lstStyle/>
          <a:p>
            <a:pPr algn="ctr"/>
            <a:r>
              <a:rPr lang="en-US" sz="3600" b="1" dirty="0" smtClean="0">
                <a:solidFill>
                  <a:schemeClr val="tx1">
                    <a:lumMod val="75000"/>
                  </a:schemeClr>
                </a:solidFill>
                <a:latin typeface="+mn-lt"/>
              </a:rPr>
              <a:t>Usage of Meters</a:t>
            </a:r>
            <a:endParaRPr lang="en-US" sz="3600" b="1" dirty="0">
              <a:solidFill>
                <a:schemeClr val="tx1">
                  <a:lumMod val="75000"/>
                </a:schemeClr>
              </a:solidFill>
              <a:latin typeface="+mn-lt"/>
            </a:endParaRPr>
          </a:p>
        </p:txBody>
      </p:sp>
      <p:sp>
        <p:nvSpPr>
          <p:cNvPr id="4" name="Slide Number Placeholder 3"/>
          <p:cNvSpPr>
            <a:spLocks noGrp="1"/>
          </p:cNvSpPr>
          <p:nvPr>
            <p:ph type="sldNum" sz="quarter" idx="4294967295"/>
          </p:nvPr>
        </p:nvSpPr>
        <p:spPr>
          <a:xfrm>
            <a:off x="8647113" y="6408738"/>
            <a:ext cx="366712" cy="365125"/>
          </a:xfrm>
          <a:prstGeom prst="rect">
            <a:avLst/>
          </a:prstGeom>
        </p:spPr>
        <p:txBody>
          <a:bodyPr/>
          <a:lstStyle/>
          <a:p>
            <a:fld id="{20D155AE-76B6-4FFC-8E9D-85FA3D335352}" type="slidenum">
              <a:rPr lang="en-US" smtClean="0"/>
              <a:pPr/>
              <a:t>49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45084986"/>
              </p:ext>
            </p:extLst>
          </p:nvPr>
        </p:nvGraphicFramePr>
        <p:xfrm>
          <a:off x="304800" y="1143000"/>
          <a:ext cx="8458200" cy="4836160"/>
        </p:xfrm>
        <a:graphic>
          <a:graphicData uri="http://schemas.openxmlformats.org/drawingml/2006/table">
            <a:tbl>
              <a:tblPr firstRow="1" bandRow="1">
                <a:tableStyleId>{5C22544A-7EE6-4342-B048-85BDC9FD1C3A}</a:tableStyleId>
              </a:tblPr>
              <a:tblGrid>
                <a:gridCol w="2286000"/>
                <a:gridCol w="1371600"/>
                <a:gridCol w="2438400"/>
                <a:gridCol w="2362200"/>
              </a:tblGrid>
              <a:tr h="127000">
                <a:tc>
                  <a:txBody>
                    <a:bodyPr/>
                    <a:lstStyle/>
                    <a:p>
                      <a:pPr algn="ctr"/>
                      <a:r>
                        <a:rPr lang="en-US" dirty="0" smtClean="0">
                          <a:latin typeface="Calibri" pitchFamily="34" charset="0"/>
                        </a:rPr>
                        <a:t>Field Service Affiliate</a:t>
                      </a:r>
                      <a:endParaRPr lang="en-US" dirty="0">
                        <a:latin typeface="Calibri" pitchFamily="34" charset="0"/>
                      </a:endParaRPr>
                    </a:p>
                  </a:txBody>
                  <a:tcPr/>
                </a:tc>
                <a:tc>
                  <a:txBody>
                    <a:bodyPr/>
                    <a:lstStyle/>
                    <a:p>
                      <a:pPr algn="ctr"/>
                      <a:r>
                        <a:rPr lang="en-US" dirty="0" smtClean="0">
                          <a:latin typeface="Calibri" pitchFamily="34" charset="0"/>
                        </a:rPr>
                        <a:t>No. Meters</a:t>
                      </a:r>
                      <a:endParaRPr lang="en-US" dirty="0">
                        <a:latin typeface="Calibri" pitchFamily="34" charset="0"/>
                      </a:endParaRPr>
                    </a:p>
                  </a:txBody>
                  <a:tcPr/>
                </a:tc>
                <a:tc>
                  <a:txBody>
                    <a:bodyPr/>
                    <a:lstStyle/>
                    <a:p>
                      <a:pPr algn="ctr"/>
                      <a:r>
                        <a:rPr lang="en-US" dirty="0" smtClean="0">
                          <a:latin typeface="Calibri" pitchFamily="34" charset="0"/>
                        </a:rPr>
                        <a:t>Cows/Meter/Year</a:t>
                      </a:r>
                      <a:endParaRPr lang="en-US" dirty="0">
                        <a:latin typeface="Calibri" pitchFamily="34" charset="0"/>
                      </a:endParaRPr>
                    </a:p>
                  </a:txBody>
                  <a:tcPr/>
                </a:tc>
                <a:tc>
                  <a:txBody>
                    <a:bodyPr/>
                    <a:lstStyle/>
                    <a:p>
                      <a:pPr algn="ctr"/>
                      <a:r>
                        <a:rPr lang="en-US" dirty="0" smtClean="0">
                          <a:latin typeface="Calibri" pitchFamily="34" charset="0"/>
                        </a:rPr>
                        <a:t>Times Calibrated/Year</a:t>
                      </a:r>
                      <a:endParaRPr lang="en-US" dirty="0">
                        <a:latin typeface="Calibri" pitchFamily="34" charset="0"/>
                      </a:endParaRPr>
                    </a:p>
                  </a:txBody>
                  <a:tcPr/>
                </a:tc>
              </a:tr>
              <a:tr h="558800">
                <a:tc>
                  <a:txBody>
                    <a:bodyPr/>
                    <a:lstStyle/>
                    <a:p>
                      <a:pPr algn="ctr"/>
                      <a:r>
                        <a:rPr lang="en-US" dirty="0" smtClean="0">
                          <a:latin typeface="Calibri" pitchFamily="34" charset="0"/>
                        </a:rPr>
                        <a:t>A</a:t>
                      </a:r>
                      <a:endParaRPr lang="en-US" dirty="0">
                        <a:latin typeface="Calibri" pitchFamily="34" charset="0"/>
                      </a:endParaRPr>
                    </a:p>
                  </a:txBody>
                  <a:tcPr/>
                </a:tc>
                <a:tc>
                  <a:txBody>
                    <a:bodyPr/>
                    <a:lstStyle/>
                    <a:p>
                      <a:pPr algn="ctr"/>
                      <a:r>
                        <a:rPr lang="en-US" dirty="0" smtClean="0">
                          <a:latin typeface="Calibri" pitchFamily="34" charset="0"/>
                        </a:rPr>
                        <a:t>3,131</a:t>
                      </a:r>
                      <a:endParaRPr lang="en-US" dirty="0">
                        <a:latin typeface="Calibri" pitchFamily="34" charset="0"/>
                      </a:endParaRPr>
                    </a:p>
                  </a:txBody>
                  <a:tcPr/>
                </a:tc>
                <a:tc>
                  <a:txBody>
                    <a:bodyPr/>
                    <a:lstStyle/>
                    <a:p>
                      <a:pPr algn="ctr"/>
                      <a:r>
                        <a:rPr lang="en-US" dirty="0" smtClean="0">
                          <a:latin typeface="Calibri" pitchFamily="34" charset="0"/>
                        </a:rPr>
                        <a:t>896</a:t>
                      </a:r>
                      <a:endParaRPr lang="en-US" dirty="0">
                        <a:latin typeface="Calibri" pitchFamily="34" charset="0"/>
                      </a:endParaRPr>
                    </a:p>
                  </a:txBody>
                  <a:tcPr/>
                </a:tc>
                <a:tc>
                  <a:txBody>
                    <a:bodyPr/>
                    <a:lstStyle/>
                    <a:p>
                      <a:pPr algn="ctr"/>
                      <a:r>
                        <a:rPr lang="en-US" dirty="0" smtClean="0">
                          <a:latin typeface="Calibri" pitchFamily="34" charset="0"/>
                        </a:rPr>
                        <a:t>4x</a:t>
                      </a:r>
                      <a:r>
                        <a:rPr lang="en-US" baseline="0" dirty="0" smtClean="0">
                          <a:latin typeface="Calibri" pitchFamily="34" charset="0"/>
                        </a:rPr>
                        <a:t> to 12x</a:t>
                      </a:r>
                      <a:endParaRPr lang="en-US" dirty="0">
                        <a:latin typeface="Calibri" pitchFamily="34" charset="0"/>
                      </a:endParaRPr>
                    </a:p>
                  </a:txBody>
                  <a:tcPr/>
                </a:tc>
              </a:tr>
              <a:tr h="558800">
                <a:tc>
                  <a:txBody>
                    <a:bodyPr/>
                    <a:lstStyle/>
                    <a:p>
                      <a:pPr algn="ctr"/>
                      <a:r>
                        <a:rPr lang="en-US" dirty="0" smtClean="0">
                          <a:latin typeface="Calibri" pitchFamily="34" charset="0"/>
                        </a:rPr>
                        <a:t>B</a:t>
                      </a:r>
                      <a:endParaRPr lang="en-US" dirty="0">
                        <a:latin typeface="Calibri" pitchFamily="34" charset="0"/>
                      </a:endParaRPr>
                    </a:p>
                  </a:txBody>
                  <a:tcPr/>
                </a:tc>
                <a:tc>
                  <a:txBody>
                    <a:bodyPr/>
                    <a:lstStyle/>
                    <a:p>
                      <a:pPr algn="ctr"/>
                      <a:r>
                        <a:rPr lang="en-US" dirty="0" smtClean="0">
                          <a:latin typeface="Calibri" pitchFamily="34" charset="0"/>
                        </a:rPr>
                        <a:t>4,965</a:t>
                      </a:r>
                      <a:endParaRPr lang="en-US" dirty="0">
                        <a:latin typeface="Calibri" pitchFamily="34" charset="0"/>
                      </a:endParaRPr>
                    </a:p>
                  </a:txBody>
                  <a:tcPr/>
                </a:tc>
                <a:tc>
                  <a:txBody>
                    <a:bodyPr/>
                    <a:lstStyle/>
                    <a:p>
                      <a:pPr algn="ctr"/>
                      <a:r>
                        <a:rPr lang="en-US" dirty="0" smtClean="0">
                          <a:latin typeface="Calibri" pitchFamily="34" charset="0"/>
                        </a:rPr>
                        <a:t>2,429</a:t>
                      </a:r>
                      <a:endParaRPr lang="en-US" dirty="0">
                        <a:latin typeface="Calibri" pitchFamily="34" charset="0"/>
                      </a:endParaRPr>
                    </a:p>
                  </a:txBody>
                  <a:tcPr/>
                </a:tc>
                <a:tc>
                  <a:txBody>
                    <a:bodyPr/>
                    <a:lstStyle/>
                    <a:p>
                      <a:pPr algn="ctr"/>
                      <a:r>
                        <a:rPr lang="en-US" dirty="0" smtClean="0">
                          <a:latin typeface="Calibri" pitchFamily="34" charset="0"/>
                        </a:rPr>
                        <a:t>1x</a:t>
                      </a:r>
                      <a:endParaRPr lang="en-US" dirty="0">
                        <a:latin typeface="Calibri" pitchFamily="34" charset="0"/>
                      </a:endParaRPr>
                    </a:p>
                  </a:txBody>
                  <a:tcPr/>
                </a:tc>
              </a:tr>
              <a:tr h="558800">
                <a:tc>
                  <a:txBody>
                    <a:bodyPr/>
                    <a:lstStyle/>
                    <a:p>
                      <a:pPr algn="ctr"/>
                      <a:r>
                        <a:rPr lang="en-US" dirty="0" smtClean="0">
                          <a:latin typeface="Calibri" pitchFamily="34" charset="0"/>
                        </a:rPr>
                        <a:t>C</a:t>
                      </a:r>
                      <a:endParaRPr lang="en-US" dirty="0">
                        <a:latin typeface="Calibri" pitchFamily="34" charset="0"/>
                      </a:endParaRPr>
                    </a:p>
                  </a:txBody>
                  <a:tcPr/>
                </a:tc>
                <a:tc>
                  <a:txBody>
                    <a:bodyPr/>
                    <a:lstStyle/>
                    <a:p>
                      <a:pPr algn="ctr"/>
                      <a:r>
                        <a:rPr lang="en-US" dirty="0" smtClean="0">
                          <a:latin typeface="Calibri" pitchFamily="34" charset="0"/>
                        </a:rPr>
                        <a:t>5,708</a:t>
                      </a:r>
                      <a:endParaRPr lang="en-US" dirty="0">
                        <a:latin typeface="Calibri" pitchFamily="34" charset="0"/>
                      </a:endParaRPr>
                    </a:p>
                  </a:txBody>
                  <a:tcPr/>
                </a:tc>
                <a:tc>
                  <a:txBody>
                    <a:bodyPr/>
                    <a:lstStyle/>
                    <a:p>
                      <a:pPr algn="ctr"/>
                      <a:r>
                        <a:rPr lang="en-US" dirty="0" smtClean="0">
                          <a:latin typeface="Calibri" pitchFamily="34" charset="0"/>
                        </a:rPr>
                        <a:t>1,301</a:t>
                      </a:r>
                      <a:endParaRPr lang="en-US" dirty="0">
                        <a:latin typeface="Calibri" pitchFamily="34" charset="0"/>
                      </a:endParaRPr>
                    </a:p>
                  </a:txBody>
                  <a:tcPr/>
                </a:tc>
                <a:tc>
                  <a:txBody>
                    <a:bodyPr/>
                    <a:lstStyle/>
                    <a:p>
                      <a:pPr algn="ctr"/>
                      <a:r>
                        <a:rPr lang="en-US" dirty="0" smtClean="0">
                          <a:latin typeface="Calibri" pitchFamily="34" charset="0"/>
                        </a:rPr>
                        <a:t>1x</a:t>
                      </a:r>
                      <a:r>
                        <a:rPr lang="en-US" baseline="0" dirty="0" smtClean="0">
                          <a:latin typeface="Calibri" pitchFamily="34" charset="0"/>
                        </a:rPr>
                        <a:t> to 2x</a:t>
                      </a:r>
                      <a:endParaRPr lang="en-US" dirty="0">
                        <a:latin typeface="Calibri" pitchFamily="34" charset="0"/>
                      </a:endParaRPr>
                    </a:p>
                  </a:txBody>
                  <a:tcPr/>
                </a:tc>
              </a:tr>
              <a:tr h="558800">
                <a:tc>
                  <a:txBody>
                    <a:bodyPr/>
                    <a:lstStyle/>
                    <a:p>
                      <a:pPr algn="ctr"/>
                      <a:r>
                        <a:rPr lang="en-US" dirty="0" smtClean="0">
                          <a:latin typeface="Calibri" pitchFamily="34" charset="0"/>
                        </a:rPr>
                        <a:t>D</a:t>
                      </a:r>
                      <a:endParaRPr lang="en-US" dirty="0">
                        <a:latin typeface="Calibri" pitchFamily="34" charset="0"/>
                      </a:endParaRPr>
                    </a:p>
                  </a:txBody>
                  <a:tcPr/>
                </a:tc>
                <a:tc>
                  <a:txBody>
                    <a:bodyPr/>
                    <a:lstStyle/>
                    <a:p>
                      <a:pPr algn="ctr"/>
                      <a:r>
                        <a:rPr lang="en-US" dirty="0" smtClean="0">
                          <a:latin typeface="Calibri" pitchFamily="34" charset="0"/>
                        </a:rPr>
                        <a:t>10,511</a:t>
                      </a:r>
                      <a:endParaRPr lang="en-US" dirty="0">
                        <a:latin typeface="Calibri" pitchFamily="34" charset="0"/>
                      </a:endParaRPr>
                    </a:p>
                  </a:txBody>
                  <a:tcPr/>
                </a:tc>
                <a:tc>
                  <a:txBody>
                    <a:bodyPr/>
                    <a:lstStyle/>
                    <a:p>
                      <a:pPr algn="ctr"/>
                      <a:r>
                        <a:rPr lang="en-US" dirty="0" smtClean="0">
                          <a:latin typeface="Calibri" pitchFamily="34" charset="0"/>
                        </a:rPr>
                        <a:t>882</a:t>
                      </a:r>
                      <a:endParaRPr lang="en-US" dirty="0">
                        <a:latin typeface="Calibri" pitchFamily="34" charset="0"/>
                      </a:endParaRPr>
                    </a:p>
                  </a:txBody>
                  <a:tcPr/>
                </a:tc>
                <a:tc>
                  <a:txBody>
                    <a:bodyPr/>
                    <a:lstStyle/>
                    <a:p>
                      <a:pPr algn="ctr"/>
                      <a:r>
                        <a:rPr lang="en-US" dirty="0" smtClean="0">
                          <a:latin typeface="Calibri" pitchFamily="34" charset="0"/>
                        </a:rPr>
                        <a:t>1x</a:t>
                      </a:r>
                      <a:endParaRPr lang="en-US" dirty="0">
                        <a:latin typeface="Calibri" pitchFamily="34" charset="0"/>
                      </a:endParaRPr>
                    </a:p>
                  </a:txBody>
                  <a:tcPr/>
                </a:tc>
              </a:tr>
              <a:tr h="558800">
                <a:tc>
                  <a:txBody>
                    <a:bodyPr/>
                    <a:lstStyle/>
                    <a:p>
                      <a:pPr algn="ctr"/>
                      <a:r>
                        <a:rPr lang="en-US" dirty="0" smtClean="0">
                          <a:latin typeface="Calibri" pitchFamily="34" charset="0"/>
                        </a:rPr>
                        <a:t>E</a:t>
                      </a:r>
                      <a:endParaRPr lang="en-US" dirty="0">
                        <a:latin typeface="Calibri" pitchFamily="34" charset="0"/>
                      </a:endParaRPr>
                    </a:p>
                  </a:txBody>
                  <a:tcPr/>
                </a:tc>
                <a:tc>
                  <a:txBody>
                    <a:bodyPr/>
                    <a:lstStyle/>
                    <a:p>
                      <a:pPr algn="ctr"/>
                      <a:r>
                        <a:rPr lang="en-US" dirty="0" smtClean="0">
                          <a:latin typeface="Calibri" pitchFamily="34" charset="0"/>
                        </a:rPr>
                        <a:t>1,307</a:t>
                      </a:r>
                      <a:endParaRPr lang="en-US" dirty="0">
                        <a:latin typeface="Calibri" pitchFamily="34" charset="0"/>
                      </a:endParaRPr>
                    </a:p>
                  </a:txBody>
                  <a:tcPr/>
                </a:tc>
                <a:tc>
                  <a:txBody>
                    <a:bodyPr/>
                    <a:lstStyle/>
                    <a:p>
                      <a:pPr algn="ctr"/>
                      <a:r>
                        <a:rPr lang="en-US" dirty="0" smtClean="0">
                          <a:latin typeface="Calibri" pitchFamily="34" charset="0"/>
                        </a:rPr>
                        <a:t>1,068</a:t>
                      </a:r>
                      <a:endParaRPr lang="en-US" dirty="0">
                        <a:latin typeface="Calibri" pitchFamily="34" charset="0"/>
                      </a:endParaRPr>
                    </a:p>
                  </a:txBody>
                  <a:tcPr/>
                </a:tc>
                <a:tc>
                  <a:txBody>
                    <a:bodyPr/>
                    <a:lstStyle/>
                    <a:p>
                      <a:pPr algn="ctr"/>
                      <a:r>
                        <a:rPr lang="en-US" dirty="0" smtClean="0">
                          <a:latin typeface="Calibri" pitchFamily="34" charset="0"/>
                        </a:rPr>
                        <a:t>1x</a:t>
                      </a:r>
                      <a:endParaRPr lang="en-US" dirty="0">
                        <a:latin typeface="Calibri" pitchFamily="34" charset="0"/>
                      </a:endParaRPr>
                    </a:p>
                  </a:txBody>
                  <a:tcPr/>
                </a:tc>
              </a:tr>
              <a:tr h="558800">
                <a:tc>
                  <a:txBody>
                    <a:bodyPr/>
                    <a:lstStyle/>
                    <a:p>
                      <a:pPr algn="ctr"/>
                      <a:r>
                        <a:rPr lang="en-US" dirty="0" smtClean="0">
                          <a:latin typeface="Calibri" pitchFamily="34" charset="0"/>
                        </a:rPr>
                        <a:t>F</a:t>
                      </a:r>
                      <a:endParaRPr lang="en-US" dirty="0">
                        <a:latin typeface="Calibri" pitchFamily="34" charset="0"/>
                      </a:endParaRPr>
                    </a:p>
                  </a:txBody>
                  <a:tcPr/>
                </a:tc>
                <a:tc>
                  <a:txBody>
                    <a:bodyPr/>
                    <a:lstStyle/>
                    <a:p>
                      <a:pPr algn="ctr"/>
                      <a:r>
                        <a:rPr lang="en-US" dirty="0" smtClean="0">
                          <a:latin typeface="Calibri" pitchFamily="34" charset="0"/>
                        </a:rPr>
                        <a:t>2,076</a:t>
                      </a:r>
                      <a:endParaRPr lang="en-US" dirty="0">
                        <a:latin typeface="Calibri" pitchFamily="34" charset="0"/>
                      </a:endParaRPr>
                    </a:p>
                  </a:txBody>
                  <a:tcPr/>
                </a:tc>
                <a:tc>
                  <a:txBody>
                    <a:bodyPr/>
                    <a:lstStyle/>
                    <a:p>
                      <a:pPr algn="ctr"/>
                      <a:r>
                        <a:rPr lang="en-US" dirty="0" smtClean="0">
                          <a:latin typeface="Calibri" pitchFamily="34" charset="0"/>
                        </a:rPr>
                        <a:t>694</a:t>
                      </a:r>
                      <a:endParaRPr lang="en-US" dirty="0">
                        <a:latin typeface="Calibri" pitchFamily="34" charset="0"/>
                      </a:endParaRPr>
                    </a:p>
                  </a:txBody>
                  <a:tcPr/>
                </a:tc>
                <a:tc>
                  <a:txBody>
                    <a:bodyPr/>
                    <a:lstStyle/>
                    <a:p>
                      <a:pPr algn="ctr"/>
                      <a:r>
                        <a:rPr lang="en-US" dirty="0" smtClean="0">
                          <a:latin typeface="Calibri" pitchFamily="34" charset="0"/>
                        </a:rPr>
                        <a:t>2x</a:t>
                      </a:r>
                      <a:endParaRPr lang="en-US" dirty="0">
                        <a:latin typeface="Calibri" pitchFamily="34" charset="0"/>
                      </a:endParaRPr>
                    </a:p>
                  </a:txBody>
                  <a:tcPr/>
                </a:tc>
              </a:tr>
              <a:tr h="558800">
                <a:tc>
                  <a:txBody>
                    <a:bodyPr/>
                    <a:lstStyle/>
                    <a:p>
                      <a:pPr algn="ctr"/>
                      <a:r>
                        <a:rPr lang="en-US" dirty="0" smtClean="0">
                          <a:latin typeface="Calibri" pitchFamily="34" charset="0"/>
                        </a:rPr>
                        <a:t>G</a:t>
                      </a:r>
                      <a:endParaRPr lang="en-US" dirty="0">
                        <a:latin typeface="Calibri" pitchFamily="34" charset="0"/>
                      </a:endParaRPr>
                    </a:p>
                  </a:txBody>
                  <a:tcPr/>
                </a:tc>
                <a:tc>
                  <a:txBody>
                    <a:bodyPr/>
                    <a:lstStyle/>
                    <a:p>
                      <a:pPr algn="ctr"/>
                      <a:r>
                        <a:rPr lang="en-US" dirty="0" smtClean="0">
                          <a:latin typeface="Calibri" pitchFamily="34" charset="0"/>
                        </a:rPr>
                        <a:t>364</a:t>
                      </a:r>
                      <a:endParaRPr lang="en-US" dirty="0">
                        <a:latin typeface="Calibri" pitchFamily="34" charset="0"/>
                      </a:endParaRPr>
                    </a:p>
                  </a:txBody>
                  <a:tcPr/>
                </a:tc>
                <a:tc>
                  <a:txBody>
                    <a:bodyPr/>
                    <a:lstStyle/>
                    <a:p>
                      <a:pPr algn="ctr"/>
                      <a:r>
                        <a:rPr lang="en-US" dirty="0" smtClean="0">
                          <a:latin typeface="Calibri" pitchFamily="34" charset="0"/>
                        </a:rPr>
                        <a:t>4,185</a:t>
                      </a:r>
                      <a:endParaRPr lang="en-US" dirty="0">
                        <a:latin typeface="Calibri" pitchFamily="34" charset="0"/>
                      </a:endParaRPr>
                    </a:p>
                  </a:txBody>
                  <a:tcPr/>
                </a:tc>
                <a:tc>
                  <a:txBody>
                    <a:bodyPr/>
                    <a:lstStyle/>
                    <a:p>
                      <a:pPr algn="ctr"/>
                      <a:r>
                        <a:rPr lang="en-US" dirty="0" smtClean="0">
                          <a:latin typeface="Calibri" pitchFamily="34" charset="0"/>
                        </a:rPr>
                        <a:t>1x</a:t>
                      </a:r>
                    </a:p>
                  </a:txBody>
                  <a:tcPr/>
                </a:tc>
              </a:tr>
              <a:tr h="558800">
                <a:tc>
                  <a:txBody>
                    <a:bodyPr/>
                    <a:lstStyle/>
                    <a:p>
                      <a:pPr algn="ctr"/>
                      <a:r>
                        <a:rPr lang="en-US" dirty="0" smtClean="0">
                          <a:latin typeface="Calibri" pitchFamily="34" charset="0"/>
                        </a:rPr>
                        <a:t>H</a:t>
                      </a:r>
                      <a:endParaRPr lang="en-US" dirty="0">
                        <a:latin typeface="Calibri" pitchFamily="34" charset="0"/>
                      </a:endParaRPr>
                    </a:p>
                  </a:txBody>
                  <a:tcPr/>
                </a:tc>
                <a:tc>
                  <a:txBody>
                    <a:bodyPr/>
                    <a:lstStyle/>
                    <a:p>
                      <a:pPr algn="ctr"/>
                      <a:r>
                        <a:rPr lang="en-US" dirty="0" smtClean="0">
                          <a:latin typeface="Calibri" pitchFamily="34" charset="0"/>
                        </a:rPr>
                        <a:t>184</a:t>
                      </a:r>
                      <a:endParaRPr lang="en-US" dirty="0">
                        <a:latin typeface="Calibri" pitchFamily="34" charset="0"/>
                      </a:endParaRPr>
                    </a:p>
                  </a:txBody>
                  <a:tcPr/>
                </a:tc>
                <a:tc>
                  <a:txBody>
                    <a:bodyPr/>
                    <a:lstStyle/>
                    <a:p>
                      <a:pPr algn="ctr"/>
                      <a:r>
                        <a:rPr lang="en-US" dirty="0" smtClean="0">
                          <a:latin typeface="Calibri" pitchFamily="34" charset="0"/>
                        </a:rPr>
                        <a:t>6,916</a:t>
                      </a:r>
                      <a:endParaRPr lang="en-US" dirty="0">
                        <a:latin typeface="Calibri" pitchFamily="34" charset="0"/>
                      </a:endParaRPr>
                    </a:p>
                  </a:txBody>
                  <a:tcPr/>
                </a:tc>
                <a:tc>
                  <a:txBody>
                    <a:bodyPr/>
                    <a:lstStyle/>
                    <a:p>
                      <a:pPr algn="ctr"/>
                      <a:r>
                        <a:rPr lang="en-US" dirty="0" smtClean="0">
                          <a:latin typeface="Calibri" pitchFamily="34" charset="0"/>
                        </a:rPr>
                        <a:t>2x</a:t>
                      </a:r>
                    </a:p>
                  </a:txBody>
                  <a:tcPr/>
                </a:tc>
              </a:tr>
            </a:tbl>
          </a:graphicData>
        </a:graphic>
      </p:graphicFrame>
      <p:sp>
        <p:nvSpPr>
          <p:cNvPr id="7"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49</a:t>
            </a:fld>
            <a:endParaRPr lang="en-US" dirty="0"/>
          </a:p>
        </p:txBody>
      </p:sp>
    </p:spTree>
    <p:extLst>
      <p:ext uri="{BB962C8B-B14F-4D97-AF65-F5344CB8AC3E}">
        <p14:creationId xmlns:p14="http://schemas.microsoft.com/office/powerpoint/2010/main" val="17493481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smtClean="0"/>
              <a:t>Role of quality certification in the </a:t>
            </a:r>
            <a:r>
              <a:rPr lang="en-US" sz="3600" b="1" dirty="0" smtClean="0"/>
              <a:t>dhi</a:t>
            </a:r>
            <a:r>
              <a:rPr lang="en-US" sz="3600" b="1" dirty="0" smtClean="0"/>
              <a:t> industry</a:t>
            </a:r>
            <a:endParaRPr lang="en-US" sz="3600"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0D155AE-76B6-4FFC-8E9D-85FA3D335352}" type="slidenum">
              <a:rPr lang="en-US" smtClean="0"/>
              <a:pPr/>
              <a:t>5</a:t>
            </a:fld>
            <a:endParaRPr lang="en-US" dirty="0"/>
          </a:p>
        </p:txBody>
      </p:sp>
    </p:spTree>
    <p:extLst>
      <p:ext uri="{BB962C8B-B14F-4D97-AF65-F5344CB8AC3E}">
        <p14:creationId xmlns:p14="http://schemas.microsoft.com/office/powerpoint/2010/main" val="324061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0" y="267494"/>
            <a:ext cx="8929718" cy="1399032"/>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Availability of Meters and Parts</a:t>
            </a:r>
          </a:p>
        </p:txBody>
      </p:sp>
      <p:sp>
        <p:nvSpPr>
          <p:cNvPr id="36867" name="Rectangle 3"/>
          <p:cNvSpPr>
            <a:spLocks noGrp="1" noChangeArrowheads="1"/>
          </p:cNvSpPr>
          <p:nvPr>
            <p:ph idx="4294967295"/>
          </p:nvPr>
        </p:nvSpPr>
        <p:spPr>
          <a:xfrm>
            <a:off x="457200" y="1481328"/>
            <a:ext cx="8229600" cy="4690872"/>
          </a:xfrm>
        </p:spPr>
        <p:txBody>
          <a:bodyPr>
            <a:noAutofit/>
          </a:bodyPr>
          <a:lstStyle/>
          <a:p>
            <a:pPr eaLnBrk="1" hangingPunct="1">
              <a:defRPr/>
            </a:pPr>
            <a:r>
              <a:rPr lang="en-US" sz="2000" b="1" dirty="0" smtClean="0"/>
              <a:t>Meter centers with different meter models need to have at least one functioning meter of each model available during the audit</a:t>
            </a:r>
          </a:p>
          <a:p>
            <a:pPr eaLnBrk="1" hangingPunct="1">
              <a:defRPr/>
            </a:pPr>
            <a:endParaRPr lang="en-US" sz="2000" b="1" dirty="0" smtClean="0"/>
          </a:p>
          <a:p>
            <a:pPr eaLnBrk="1" hangingPunct="1">
              <a:defRPr/>
            </a:pPr>
            <a:r>
              <a:rPr lang="en-US" sz="2000" b="1" dirty="0" smtClean="0"/>
              <a:t>Parts need to be available for both routine maintenance and repairs – especially if needed during the audit</a:t>
            </a:r>
          </a:p>
          <a:p>
            <a:pPr eaLnBrk="1" hangingPunct="1">
              <a:defRPr/>
            </a:pPr>
            <a:endParaRPr lang="en-US" sz="2000" b="1" dirty="0" smtClean="0"/>
          </a:p>
          <a:p>
            <a:pPr algn="ctr" eaLnBrk="1" hangingPunct="1">
              <a:buNone/>
              <a:defRPr/>
            </a:pPr>
            <a:r>
              <a:rPr lang="en-US" sz="2000" b="1" i="1" dirty="0" smtClean="0">
                <a:solidFill>
                  <a:srgbClr val="FF0000"/>
                </a:solidFill>
              </a:rPr>
              <a:t>Eight (8) meter center audits in the last three years</a:t>
            </a:r>
          </a:p>
          <a:p>
            <a:pPr algn="ctr" eaLnBrk="1" hangingPunct="1">
              <a:buNone/>
              <a:defRPr/>
            </a:pPr>
            <a:r>
              <a:rPr lang="en-US" sz="2000" b="1" i="1" dirty="0" smtClean="0">
                <a:solidFill>
                  <a:srgbClr val="FF0000"/>
                </a:solidFill>
              </a:rPr>
              <a:t>had to be rescheduled due to lack of parts or </a:t>
            </a:r>
          </a:p>
          <a:p>
            <a:pPr algn="ctr" eaLnBrk="1" hangingPunct="1">
              <a:buNone/>
              <a:defRPr/>
            </a:pPr>
            <a:r>
              <a:rPr lang="en-US" sz="2000" b="1" i="1" dirty="0" smtClean="0">
                <a:solidFill>
                  <a:srgbClr val="FF0000"/>
                </a:solidFill>
              </a:rPr>
              <a:t>failure to have meters models in use available at the audit</a:t>
            </a:r>
          </a:p>
          <a:p>
            <a:pPr algn="ctr" eaLnBrk="1" hangingPunct="1">
              <a:buNone/>
              <a:defRPr/>
            </a:pPr>
            <a:endParaRPr lang="en-US" sz="2000" b="1" i="1" dirty="0" smtClean="0">
              <a:solidFill>
                <a:srgbClr val="FF0000"/>
              </a:solidFill>
            </a:endParaRPr>
          </a:p>
          <a:p>
            <a:pPr algn="ctr" eaLnBrk="1" hangingPunct="1">
              <a:buNone/>
              <a:defRPr/>
            </a:pPr>
            <a:r>
              <a:rPr lang="en-US" sz="2000" b="1" i="1" dirty="0" smtClean="0">
                <a:solidFill>
                  <a:schemeClr val="tx1">
                    <a:lumMod val="60000"/>
                    <a:lumOff val="40000"/>
                  </a:schemeClr>
                </a:solidFill>
              </a:rPr>
              <a:t>If we cannot calibrate it or fix it – how can we certify it?</a:t>
            </a: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50</a:t>
            </a:fld>
            <a:endParaRPr lang="en-US" dirty="0"/>
          </a:p>
        </p:txBody>
      </p:sp>
    </p:spTree>
    <p:extLst>
      <p:ext uri="{BB962C8B-B14F-4D97-AF65-F5344CB8AC3E}">
        <p14:creationId xmlns:p14="http://schemas.microsoft.com/office/powerpoint/2010/main" val="328865702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0" y="267494"/>
            <a:ext cx="8686800" cy="1399032"/>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Use of Float Pails</a:t>
            </a:r>
          </a:p>
        </p:txBody>
      </p:sp>
      <p:sp>
        <p:nvSpPr>
          <p:cNvPr id="37891" name="Rectangle 3"/>
          <p:cNvSpPr>
            <a:spLocks noGrp="1" noChangeArrowheads="1"/>
          </p:cNvSpPr>
          <p:nvPr>
            <p:ph idx="4294967295"/>
          </p:nvPr>
        </p:nvSpPr>
        <p:spPr>
          <a:xfrm>
            <a:off x="457200" y="1643063"/>
            <a:ext cx="8229600" cy="4811712"/>
          </a:xfrm>
        </p:spPr>
        <p:txBody>
          <a:bodyPr>
            <a:normAutofit/>
          </a:bodyPr>
          <a:lstStyle/>
          <a:p>
            <a:pPr eaLnBrk="1" hangingPunct="1">
              <a:defRPr/>
            </a:pPr>
            <a:r>
              <a:rPr lang="en-US" sz="2000" b="1" dirty="0" smtClean="0"/>
              <a:t>Float pails are used to verify water volume between calibration runs</a:t>
            </a:r>
          </a:p>
          <a:p>
            <a:pPr eaLnBrk="1" hangingPunct="1">
              <a:defRPr/>
            </a:pPr>
            <a:endParaRPr lang="en-US" sz="2000" b="1" dirty="0" smtClean="0"/>
          </a:p>
          <a:p>
            <a:pPr eaLnBrk="1" hangingPunct="1">
              <a:defRPr/>
            </a:pPr>
            <a:r>
              <a:rPr lang="en-US" sz="2000" b="1" dirty="0" smtClean="0">
                <a:solidFill>
                  <a:schemeClr val="tx1">
                    <a:lumMod val="60000"/>
                    <a:lumOff val="40000"/>
                  </a:schemeClr>
                </a:solidFill>
              </a:rPr>
              <a:t>Many of the floats are broken or cannot be adjusted</a:t>
            </a:r>
          </a:p>
          <a:p>
            <a:pPr eaLnBrk="1" hangingPunct="1">
              <a:defRPr/>
            </a:pPr>
            <a:endParaRPr lang="en-US" sz="2000" b="1" dirty="0" smtClean="0">
              <a:solidFill>
                <a:schemeClr val="bg2">
                  <a:lumMod val="60000"/>
                  <a:lumOff val="40000"/>
                </a:schemeClr>
              </a:solidFill>
            </a:endParaRPr>
          </a:p>
          <a:p>
            <a:pPr eaLnBrk="1" hangingPunct="1">
              <a:defRPr/>
            </a:pPr>
            <a:r>
              <a:rPr lang="en-US" sz="2000" b="1" dirty="0" smtClean="0"/>
              <a:t>An affordable alternative is the use of a digital scale to verify both initial and intermediate water volume</a:t>
            </a:r>
          </a:p>
          <a:p>
            <a:pPr eaLnBrk="1" hangingPunct="1">
              <a:defRPr/>
            </a:pPr>
            <a:endParaRPr lang="en-US" sz="2000" b="1" dirty="0" smtClean="0"/>
          </a:p>
          <a:p>
            <a:pPr eaLnBrk="1" hangingPunct="1">
              <a:defRPr/>
            </a:pPr>
            <a:r>
              <a:rPr lang="en-US" sz="2000" b="1" dirty="0" smtClean="0">
                <a:solidFill>
                  <a:schemeClr val="tx1">
                    <a:lumMod val="60000"/>
                    <a:lumOff val="40000"/>
                  </a:schemeClr>
                </a:solidFill>
              </a:rPr>
              <a:t>Improves accuracy and potentially reduces repair costs</a:t>
            </a: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51</a:t>
            </a:fld>
            <a:endParaRPr lang="en-US" dirty="0"/>
          </a:p>
        </p:txBody>
      </p:sp>
    </p:spTree>
    <p:extLst>
      <p:ext uri="{BB962C8B-B14F-4D97-AF65-F5344CB8AC3E}">
        <p14:creationId xmlns:p14="http://schemas.microsoft.com/office/powerpoint/2010/main" val="421024605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267494"/>
            <a:ext cx="8686800" cy="1399032"/>
          </a:xfrm>
        </p:spPr>
        <p:txBody>
          <a:bodyPr>
            <a:norm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Condition of Equipment</a:t>
            </a:r>
          </a:p>
        </p:txBody>
      </p:sp>
      <p:sp>
        <p:nvSpPr>
          <p:cNvPr id="38915" name="Rectangle 3"/>
          <p:cNvSpPr>
            <a:spLocks noGrp="1" noChangeArrowheads="1"/>
          </p:cNvSpPr>
          <p:nvPr>
            <p:ph idx="4294967295"/>
          </p:nvPr>
        </p:nvSpPr>
        <p:spPr/>
        <p:txBody>
          <a:bodyPr>
            <a:normAutofit/>
          </a:bodyPr>
          <a:lstStyle/>
          <a:p>
            <a:pPr eaLnBrk="1" hangingPunct="1">
              <a:lnSpc>
                <a:spcPct val="90000"/>
              </a:lnSpc>
              <a:defRPr/>
            </a:pPr>
            <a:r>
              <a:rPr lang="en-US" sz="2000" b="1" dirty="0" smtClean="0">
                <a:solidFill>
                  <a:srgbClr val="292929"/>
                </a:solidFill>
              </a:rPr>
              <a:t>Aging meter centers and equipment</a:t>
            </a:r>
          </a:p>
          <a:p>
            <a:pPr eaLnBrk="1" hangingPunct="1">
              <a:lnSpc>
                <a:spcPct val="90000"/>
              </a:lnSpc>
              <a:defRPr/>
            </a:pPr>
            <a:endParaRPr lang="en-US" sz="2000" b="1" dirty="0" smtClean="0">
              <a:solidFill>
                <a:srgbClr val="292929"/>
              </a:solidFill>
            </a:endParaRPr>
          </a:p>
          <a:p>
            <a:pPr eaLnBrk="1" hangingPunct="1">
              <a:lnSpc>
                <a:spcPct val="90000"/>
              </a:lnSpc>
              <a:defRPr/>
            </a:pPr>
            <a:r>
              <a:rPr lang="en-US" sz="2000" b="1" dirty="0" smtClean="0">
                <a:solidFill>
                  <a:srgbClr val="292929"/>
                </a:solidFill>
              </a:rPr>
              <a:t>Check hoses for wear, air leaks, cracks</a:t>
            </a:r>
          </a:p>
          <a:p>
            <a:pPr eaLnBrk="1" hangingPunct="1">
              <a:lnSpc>
                <a:spcPct val="90000"/>
              </a:lnSpc>
              <a:defRPr/>
            </a:pPr>
            <a:endParaRPr lang="en-US" sz="2000" b="1" dirty="0" smtClean="0">
              <a:solidFill>
                <a:srgbClr val="292929"/>
              </a:solidFill>
            </a:endParaRPr>
          </a:p>
          <a:p>
            <a:pPr eaLnBrk="1" hangingPunct="1">
              <a:lnSpc>
                <a:spcPct val="90000"/>
              </a:lnSpc>
              <a:defRPr/>
            </a:pPr>
            <a:r>
              <a:rPr lang="en-US" sz="2000" b="1" dirty="0" smtClean="0">
                <a:solidFill>
                  <a:srgbClr val="292929"/>
                </a:solidFill>
              </a:rPr>
              <a:t>Maintenance of vacuum pumps a concern in some meter centers</a:t>
            </a:r>
          </a:p>
          <a:p>
            <a:pPr eaLnBrk="1" hangingPunct="1">
              <a:lnSpc>
                <a:spcPct val="90000"/>
              </a:lnSpc>
              <a:defRPr/>
            </a:pPr>
            <a:endParaRPr lang="en-US" sz="2000" b="1" dirty="0" smtClean="0">
              <a:solidFill>
                <a:srgbClr val="292929"/>
              </a:solidFill>
            </a:endParaRPr>
          </a:p>
          <a:p>
            <a:pPr eaLnBrk="1" hangingPunct="1">
              <a:lnSpc>
                <a:spcPct val="90000"/>
              </a:lnSpc>
              <a:defRPr/>
            </a:pPr>
            <a:r>
              <a:rPr lang="en-US" sz="2000" b="1" dirty="0" smtClean="0">
                <a:solidFill>
                  <a:srgbClr val="292929"/>
                </a:solidFill>
              </a:rPr>
              <a:t>Take care of your wands</a:t>
            </a:r>
          </a:p>
          <a:p>
            <a:pPr eaLnBrk="1" hangingPunct="1">
              <a:lnSpc>
                <a:spcPct val="90000"/>
              </a:lnSpc>
              <a:defRPr/>
            </a:pPr>
            <a:endParaRPr lang="en-US" sz="2000" b="1" dirty="0" smtClean="0">
              <a:solidFill>
                <a:srgbClr val="292929"/>
              </a:solidFill>
            </a:endParaRPr>
          </a:p>
          <a:p>
            <a:pPr lvl="1">
              <a:lnSpc>
                <a:spcPct val="90000"/>
              </a:lnSpc>
              <a:defRPr/>
            </a:pPr>
            <a:r>
              <a:rPr lang="en-US" b="1" dirty="0">
                <a:solidFill>
                  <a:schemeClr val="tx1">
                    <a:lumMod val="60000"/>
                    <a:lumOff val="40000"/>
                  </a:schemeClr>
                </a:solidFill>
              </a:rPr>
              <a:t>Damaged wands</a:t>
            </a:r>
          </a:p>
          <a:p>
            <a:pPr lvl="1" eaLnBrk="1" hangingPunct="1">
              <a:lnSpc>
                <a:spcPct val="90000"/>
              </a:lnSpc>
              <a:defRPr/>
            </a:pPr>
            <a:r>
              <a:rPr lang="en-US" sz="2000" b="1" dirty="0" smtClean="0">
                <a:solidFill>
                  <a:schemeClr val="tx1">
                    <a:lumMod val="60000"/>
                    <a:lumOff val="40000"/>
                  </a:schemeClr>
                </a:solidFill>
              </a:rPr>
              <a:t>Worn </a:t>
            </a:r>
            <a:r>
              <a:rPr lang="en-US" sz="2000" b="1" dirty="0" smtClean="0">
                <a:solidFill>
                  <a:schemeClr val="tx1">
                    <a:lumMod val="60000"/>
                    <a:lumOff val="40000"/>
                  </a:schemeClr>
                </a:solidFill>
              </a:rPr>
              <a:t>castellated orifices</a:t>
            </a:r>
          </a:p>
          <a:p>
            <a:pPr lvl="1" eaLnBrk="1" hangingPunct="1">
              <a:lnSpc>
                <a:spcPct val="90000"/>
              </a:lnSpc>
              <a:defRPr/>
            </a:pPr>
            <a:r>
              <a:rPr lang="en-US" sz="2000" b="1" dirty="0" smtClean="0">
                <a:solidFill>
                  <a:schemeClr val="tx1">
                    <a:lumMod val="60000"/>
                    <a:lumOff val="40000"/>
                  </a:schemeClr>
                </a:solidFill>
              </a:rPr>
              <a:t>Worn shut-off valves that leak </a:t>
            </a:r>
            <a:r>
              <a:rPr lang="en-US" sz="2000" b="1" dirty="0" smtClean="0">
                <a:solidFill>
                  <a:schemeClr val="tx1">
                    <a:lumMod val="60000"/>
                    <a:lumOff val="40000"/>
                  </a:schemeClr>
                </a:solidFill>
              </a:rPr>
              <a:t>air</a:t>
            </a:r>
            <a:endParaRPr lang="en-US" sz="2000" b="1" dirty="0" smtClean="0">
              <a:solidFill>
                <a:schemeClr val="tx1">
                  <a:lumMod val="60000"/>
                  <a:lumOff val="40000"/>
                </a:schemeClr>
              </a:solidFill>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52</a:t>
            </a:fld>
            <a:endParaRPr lang="en-US" dirty="0"/>
          </a:p>
        </p:txBody>
      </p:sp>
    </p:spTree>
    <p:extLst>
      <p:ext uri="{BB962C8B-B14F-4D97-AF65-F5344CB8AC3E}">
        <p14:creationId xmlns:p14="http://schemas.microsoft.com/office/powerpoint/2010/main" val="166976316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267494"/>
            <a:ext cx="9144000" cy="1399032"/>
          </a:xfrm>
        </p:spPr>
        <p:txBody>
          <a:bodyPr>
            <a:noAutofit/>
          </a:bodyPr>
          <a:lstStyle/>
          <a:p>
            <a:pPr marL="484632" algn="ctr" eaLnBrk="1" fontAlgn="auto" hangingPunct="1">
              <a:spcAft>
                <a:spcPts val="0"/>
              </a:spcAft>
              <a:defRPr/>
            </a:pPr>
            <a:r>
              <a:rPr lang="en-US" sz="3600" b="1" kern="1200" dirty="0">
                <a:ln w="6350">
                  <a:solidFill>
                    <a:schemeClr val="accent1">
                      <a:shade val="43000"/>
                    </a:schemeClr>
                  </a:solidFill>
                </a:ln>
                <a:solidFill>
                  <a:srgbClr val="000066"/>
                </a:solidFill>
              </a:rPr>
              <a:t>Post-Calibration Meter Procedures</a:t>
            </a:r>
          </a:p>
        </p:txBody>
      </p:sp>
      <p:sp>
        <p:nvSpPr>
          <p:cNvPr id="39939" name="Rectangle 3"/>
          <p:cNvSpPr>
            <a:spLocks noGrp="1" noChangeArrowheads="1"/>
          </p:cNvSpPr>
          <p:nvPr>
            <p:ph idx="4294967295"/>
          </p:nvPr>
        </p:nvSpPr>
        <p:spPr/>
        <p:txBody>
          <a:bodyPr/>
          <a:lstStyle/>
          <a:p>
            <a:pPr eaLnBrk="1" hangingPunct="1">
              <a:defRPr/>
            </a:pPr>
            <a:r>
              <a:rPr lang="en-US" sz="2000" b="1" dirty="0" smtClean="0"/>
              <a:t>An important part of meter calibration includes what happens after the run</a:t>
            </a:r>
          </a:p>
          <a:p>
            <a:pPr eaLnBrk="1" hangingPunct="1">
              <a:defRPr/>
            </a:pPr>
            <a:endParaRPr lang="en-US" sz="2000" b="1" dirty="0" smtClean="0"/>
          </a:p>
          <a:p>
            <a:pPr lvl="1" eaLnBrk="1" hangingPunct="1">
              <a:defRPr/>
            </a:pPr>
            <a:r>
              <a:rPr lang="en-US" sz="2000" b="1" dirty="0" smtClean="0">
                <a:solidFill>
                  <a:schemeClr val="tx1">
                    <a:lumMod val="60000"/>
                    <a:lumOff val="40000"/>
                  </a:schemeClr>
                </a:solidFill>
              </a:rPr>
              <a:t>2</a:t>
            </a:r>
            <a:r>
              <a:rPr lang="en-US" sz="2000" b="1" baseline="30000" dirty="0" smtClean="0">
                <a:solidFill>
                  <a:schemeClr val="tx1">
                    <a:lumMod val="60000"/>
                    <a:lumOff val="40000"/>
                  </a:schemeClr>
                </a:solidFill>
              </a:rPr>
              <a:t>nd</a:t>
            </a:r>
            <a:r>
              <a:rPr lang="en-US" sz="2000" b="1" dirty="0" smtClean="0">
                <a:solidFill>
                  <a:schemeClr val="tx1">
                    <a:lumMod val="60000"/>
                    <a:lumOff val="40000"/>
                  </a:schemeClr>
                </a:solidFill>
              </a:rPr>
              <a:t> runs if needed (&lt;35.5 lbs. or &gt;37.1 lbs.)</a:t>
            </a:r>
          </a:p>
          <a:p>
            <a:pPr lvl="1" eaLnBrk="1" hangingPunct="1">
              <a:defRPr/>
            </a:pPr>
            <a:r>
              <a:rPr lang="en-US" sz="2000" b="1" dirty="0" smtClean="0">
                <a:solidFill>
                  <a:schemeClr val="tx1">
                    <a:lumMod val="60000"/>
                    <a:lumOff val="40000"/>
                  </a:schemeClr>
                </a:solidFill>
              </a:rPr>
              <a:t>Recording data – all calibration results</a:t>
            </a:r>
          </a:p>
          <a:p>
            <a:pPr lvl="1" eaLnBrk="1" hangingPunct="1">
              <a:defRPr/>
            </a:pPr>
            <a:r>
              <a:rPr lang="en-US" sz="2000" b="1" dirty="0" smtClean="0">
                <a:solidFill>
                  <a:schemeClr val="tx1">
                    <a:lumMod val="60000"/>
                    <a:lumOff val="40000"/>
                  </a:schemeClr>
                </a:solidFill>
              </a:rPr>
              <a:t>Identifying with certification tag/sticker</a:t>
            </a:r>
          </a:p>
          <a:p>
            <a:pPr lvl="1" eaLnBrk="1" hangingPunct="1">
              <a:defRPr/>
            </a:pPr>
            <a:endParaRPr lang="en-US" sz="2000" b="1" dirty="0" smtClean="0">
              <a:solidFill>
                <a:schemeClr val="accent2">
                  <a:lumMod val="60000"/>
                  <a:lumOff val="40000"/>
                </a:schemeClr>
              </a:solidFill>
            </a:endParaRPr>
          </a:p>
          <a:p>
            <a:pPr>
              <a:defRPr/>
            </a:pPr>
            <a:r>
              <a:rPr lang="en-US" sz="2000" b="1" dirty="0" smtClean="0">
                <a:solidFill>
                  <a:srgbClr val="FF0000"/>
                </a:solidFill>
              </a:rPr>
              <a:t>Lost calibration worksheets, no backup files – this delayed/affected </a:t>
            </a:r>
            <a:r>
              <a:rPr lang="en-US" sz="2000" b="1" dirty="0" smtClean="0">
                <a:solidFill>
                  <a:srgbClr val="FF0000"/>
                </a:solidFill>
              </a:rPr>
              <a:t>4 </a:t>
            </a:r>
            <a:r>
              <a:rPr lang="en-US" sz="2000" b="1" dirty="0" smtClean="0">
                <a:solidFill>
                  <a:srgbClr val="FF0000"/>
                </a:solidFill>
              </a:rPr>
              <a:t>field service audits in </a:t>
            </a:r>
            <a:r>
              <a:rPr lang="en-US" sz="2000" b="1" dirty="0" smtClean="0">
                <a:solidFill>
                  <a:srgbClr val="FF0000"/>
                </a:solidFill>
              </a:rPr>
              <a:t>2015 </a:t>
            </a:r>
            <a:r>
              <a:rPr lang="en-US" sz="2000" b="1" dirty="0" smtClean="0">
                <a:solidFill>
                  <a:srgbClr val="FF0000"/>
                </a:solidFill>
              </a:rPr>
              <a:t>and 2 field service audits in </a:t>
            </a:r>
            <a:r>
              <a:rPr lang="en-US" sz="2000" b="1" dirty="0" smtClean="0">
                <a:solidFill>
                  <a:srgbClr val="FF0000"/>
                </a:solidFill>
              </a:rPr>
              <a:t>2016</a:t>
            </a:r>
            <a:endParaRPr lang="en-US" sz="2000" b="1" dirty="0" smtClean="0">
              <a:solidFill>
                <a:srgbClr val="FF0000"/>
              </a:solidFill>
            </a:endParaRPr>
          </a:p>
          <a:p>
            <a:pPr>
              <a:defRPr/>
            </a:pPr>
            <a:endParaRPr lang="en-US" b="1" dirty="0" smtClean="0">
              <a:solidFill>
                <a:srgbClr val="000066"/>
              </a:solidFill>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53</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905000"/>
            <a:ext cx="2590800" cy="1943100"/>
          </a:xfrm>
          <a:prstGeom prst="rect">
            <a:avLst/>
          </a:prstGeom>
        </p:spPr>
      </p:pic>
    </p:spTree>
    <p:extLst>
      <p:ext uri="{BB962C8B-B14F-4D97-AF65-F5344CB8AC3E}">
        <p14:creationId xmlns:p14="http://schemas.microsoft.com/office/powerpoint/2010/main" val="136811076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267494"/>
            <a:ext cx="9144000" cy="1399032"/>
          </a:xfrm>
        </p:spPr>
        <p:txBody>
          <a:bodyPr>
            <a:noAutofit/>
          </a:bodyPr>
          <a:lstStyle/>
          <a:p>
            <a:pPr marL="484632" algn="ctr" eaLnBrk="1" fontAlgn="auto" hangingPunct="1">
              <a:spcAft>
                <a:spcPts val="0"/>
              </a:spcAft>
              <a:defRPr/>
            </a:pPr>
            <a:r>
              <a:rPr lang="en-US" sz="3600" b="1" kern="1200" dirty="0" smtClean="0">
                <a:ln w="6350">
                  <a:solidFill>
                    <a:schemeClr val="accent1">
                      <a:shade val="43000"/>
                    </a:schemeClr>
                  </a:solidFill>
                </a:ln>
                <a:solidFill>
                  <a:srgbClr val="000066"/>
                </a:solidFill>
              </a:rPr>
              <a:t>Record Your Observations</a:t>
            </a:r>
            <a:endParaRPr lang="en-US" sz="3600" b="1" kern="1200" dirty="0">
              <a:ln w="6350">
                <a:solidFill>
                  <a:schemeClr val="accent1">
                    <a:shade val="43000"/>
                  </a:schemeClr>
                </a:solidFill>
              </a:ln>
              <a:solidFill>
                <a:srgbClr val="000066"/>
              </a:solidFill>
            </a:endParaRPr>
          </a:p>
        </p:txBody>
      </p:sp>
      <p:sp>
        <p:nvSpPr>
          <p:cNvPr id="39939" name="Rectangle 3"/>
          <p:cNvSpPr>
            <a:spLocks noGrp="1" noChangeArrowheads="1"/>
          </p:cNvSpPr>
          <p:nvPr>
            <p:ph idx="4294967295"/>
          </p:nvPr>
        </p:nvSpPr>
        <p:spPr/>
        <p:txBody>
          <a:bodyPr/>
          <a:lstStyle/>
          <a:p>
            <a:pPr eaLnBrk="1" hangingPunct="1">
              <a:defRPr/>
            </a:pPr>
            <a:r>
              <a:rPr lang="en-US" sz="2000" b="1" dirty="0" smtClean="0"/>
              <a:t>Parts replacements</a:t>
            </a:r>
          </a:p>
          <a:p>
            <a:pPr lvl="1" eaLnBrk="1" hangingPunct="1">
              <a:defRPr/>
            </a:pPr>
            <a:r>
              <a:rPr lang="en-US" sz="2000" b="1" dirty="0" smtClean="0">
                <a:solidFill>
                  <a:schemeClr val="tx1">
                    <a:lumMod val="60000"/>
                    <a:lumOff val="40000"/>
                  </a:schemeClr>
                </a:solidFill>
              </a:rPr>
              <a:t>Annual Service Kits</a:t>
            </a:r>
          </a:p>
          <a:p>
            <a:pPr lvl="1" eaLnBrk="1" hangingPunct="1">
              <a:defRPr/>
            </a:pPr>
            <a:r>
              <a:rPr lang="en-US" sz="2000" b="1" dirty="0" smtClean="0">
                <a:solidFill>
                  <a:schemeClr val="tx1">
                    <a:lumMod val="60000"/>
                    <a:lumOff val="40000"/>
                  </a:schemeClr>
                </a:solidFill>
              </a:rPr>
              <a:t>Other parts (caps, nozzles, T-Pieces, etc.)</a:t>
            </a:r>
          </a:p>
          <a:p>
            <a:pPr lvl="1" eaLnBrk="1" hangingPunct="1">
              <a:defRPr/>
            </a:pPr>
            <a:endParaRPr lang="en-US" sz="2000" b="1" dirty="0" smtClean="0">
              <a:solidFill>
                <a:schemeClr val="accent2">
                  <a:lumMod val="60000"/>
                  <a:lumOff val="40000"/>
                </a:schemeClr>
              </a:solidFill>
            </a:endParaRPr>
          </a:p>
          <a:p>
            <a:pPr>
              <a:defRPr/>
            </a:pPr>
            <a:r>
              <a:rPr lang="en-US" sz="2000" b="1" dirty="0" smtClean="0"/>
              <a:t>Verify the model of meter and record any corrections</a:t>
            </a:r>
          </a:p>
          <a:p>
            <a:pPr>
              <a:defRPr/>
            </a:pPr>
            <a:endParaRPr lang="en-US" sz="2000" b="1" dirty="0" smtClean="0"/>
          </a:p>
          <a:p>
            <a:pPr>
              <a:defRPr/>
            </a:pPr>
            <a:r>
              <a:rPr lang="en-US" sz="2000" b="1" dirty="0" smtClean="0"/>
              <a:t>Meter condition and cleanliness</a:t>
            </a:r>
          </a:p>
          <a:p>
            <a:pPr>
              <a:defRPr/>
            </a:pPr>
            <a:endParaRPr lang="en-US" b="1" dirty="0" smtClean="0">
              <a:solidFill>
                <a:srgbClr val="000066"/>
              </a:solidFill>
            </a:endParaRPr>
          </a:p>
        </p:txBody>
      </p:sp>
      <p:sp>
        <p:nvSpPr>
          <p:cNvPr id="4" name="Slide Number Placeholder 3"/>
          <p:cNvSpPr>
            <a:spLocks noGrp="1"/>
          </p:cNvSpPr>
          <p:nvPr>
            <p:ph type="sldNum" sz="quarter" idx="12"/>
          </p:nvPr>
        </p:nvSpPr>
        <p:spPr>
          <a:xfrm>
            <a:off x="8647272" y="6407944"/>
            <a:ext cx="365760" cy="365125"/>
          </a:xfrm>
        </p:spPr>
        <p:txBody>
          <a:bodyPr/>
          <a:lstStyle>
            <a:extLst/>
          </a:lstStyle>
          <a:p>
            <a:fld id="{20D155AE-76B6-4FFC-8E9D-85FA3D335352}" type="slidenum">
              <a:rPr lang="en-US" smtClean="0"/>
              <a:pPr/>
              <a:t>54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4201833"/>
            <a:ext cx="73818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81600"/>
            <a:ext cx="9144000" cy="66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11906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419601"/>
            <a:ext cx="8229600" cy="1524000"/>
          </a:xfrm>
        </p:spPr>
        <p:txBody>
          <a:bodyPr>
            <a:normAutofit lnSpcReduction="10000"/>
          </a:bodyPr>
          <a:lstStyle/>
          <a:p>
            <a:pPr marL="624078" indent="-514350">
              <a:buNone/>
            </a:pPr>
            <a:r>
              <a:rPr lang="en-US" sz="2400" b="1" i="1" dirty="0" smtClean="0">
                <a:solidFill>
                  <a:srgbClr val="000066"/>
                </a:solidFill>
              </a:rPr>
              <a:t>A simple, yet vital mission….</a:t>
            </a:r>
          </a:p>
          <a:p>
            <a:pPr marL="624078" indent="-514350" algn="ctr">
              <a:buNone/>
            </a:pPr>
            <a:endParaRPr lang="en-US" sz="1500" b="1" i="1" dirty="0" smtClean="0">
              <a:solidFill>
                <a:srgbClr val="000066"/>
              </a:solidFill>
            </a:endParaRPr>
          </a:p>
          <a:p>
            <a:pPr marL="624078" indent="-514350" algn="ctr">
              <a:buNone/>
            </a:pPr>
            <a:r>
              <a:rPr lang="en-US" b="1" i="1" dirty="0" smtClean="0">
                <a:solidFill>
                  <a:srgbClr val="000066"/>
                </a:solidFill>
              </a:rPr>
              <a:t>Providing a reliable source of information to people interested in the U.S. dairy records industry.</a:t>
            </a:r>
          </a:p>
          <a:p>
            <a:pPr marL="624078" indent="-514350" algn="ctr">
              <a:buNone/>
            </a:pPr>
            <a:endParaRPr lang="en-US" b="1" i="1" dirty="0" smtClean="0">
              <a:solidFill>
                <a:srgbClr val="000066"/>
              </a:solidFill>
              <a:latin typeface="Calibri" pitchFamily="34" charset="0"/>
            </a:endParaRPr>
          </a:p>
        </p:txBody>
      </p:sp>
      <p:sp>
        <p:nvSpPr>
          <p:cNvPr id="3" name="Title 2"/>
          <p:cNvSpPr>
            <a:spLocks noGrp="1"/>
          </p:cNvSpPr>
          <p:nvPr>
            <p:ph type="title"/>
          </p:nvPr>
        </p:nvSpPr>
        <p:spPr>
          <a:xfrm>
            <a:off x="457200" y="457200"/>
            <a:ext cx="8229600" cy="990600"/>
          </a:xfrm>
        </p:spPr>
        <p:txBody>
          <a:bodyPr>
            <a:normAutofit/>
          </a:bodyPr>
          <a:lstStyle/>
          <a:p>
            <a:pPr algn="ctr"/>
            <a:r>
              <a:rPr lang="en-US" sz="3600" b="1" dirty="0" smtClean="0">
                <a:solidFill>
                  <a:srgbClr val="000066"/>
                </a:solidFill>
                <a:effectLst/>
              </a:rPr>
              <a:t>Quality Certification Services Inc.</a:t>
            </a:r>
            <a:endParaRPr lang="en-US" sz="3600" b="1" dirty="0">
              <a:solidFill>
                <a:srgbClr val="000066"/>
              </a:solidFill>
              <a:effectLst/>
            </a:endParaRPr>
          </a:p>
        </p:txBody>
      </p:sp>
      <p:graphicFrame>
        <p:nvGraphicFramePr>
          <p:cNvPr id="4" name="Diagram 3"/>
          <p:cNvGraphicFramePr/>
          <p:nvPr/>
        </p:nvGraphicFramePr>
        <p:xfrm>
          <a:off x="457200" y="1397000"/>
          <a:ext cx="8001000" cy="294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20D155AE-76B6-4FFC-8E9D-85FA3D335352}" type="slidenum">
              <a:rPr lang="en-US" smtClean="0"/>
              <a:pPr/>
              <a:t>55</a:t>
            </a:fld>
            <a:endParaRPr lang="en-US" dirty="0"/>
          </a:p>
        </p:txBody>
      </p:sp>
    </p:spTree>
    <p:extLst>
      <p:ext uri="{BB962C8B-B14F-4D97-AF65-F5344CB8AC3E}">
        <p14:creationId xmlns:p14="http://schemas.microsoft.com/office/powerpoint/2010/main" val="84706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Oval 36"/>
          <p:cNvSpPr>
            <a:spLocks noChangeArrowheads="1"/>
          </p:cNvSpPr>
          <p:nvPr/>
        </p:nvSpPr>
        <p:spPr bwMode="auto">
          <a:xfrm>
            <a:off x="188913" y="1363663"/>
            <a:ext cx="5443537" cy="4471987"/>
          </a:xfrm>
          <a:prstGeom prst="ellipse">
            <a:avLst/>
          </a:prstGeom>
          <a:noFill/>
          <a:ln w="38100">
            <a:noFill/>
            <a:round/>
            <a:headEnd/>
            <a:tailEnd/>
          </a:ln>
        </p:spPr>
        <p:txBody>
          <a:bodyPr wrap="none" anchor="ctr"/>
          <a:lstStyle/>
          <a:p>
            <a:endParaRPr lang="en-US" b="1" dirty="0">
              <a:latin typeface="Century Gothic" pitchFamily="34" charset="0"/>
            </a:endParaRPr>
          </a:p>
        </p:txBody>
      </p:sp>
      <p:sp>
        <p:nvSpPr>
          <p:cNvPr id="14339" name="Content Placeholder 4"/>
          <p:cNvSpPr>
            <a:spLocks noGrp="1"/>
          </p:cNvSpPr>
          <p:nvPr>
            <p:ph sz="quarter" idx="4294967295"/>
          </p:nvPr>
        </p:nvSpPr>
        <p:spPr>
          <a:xfrm>
            <a:off x="3276601" y="457199"/>
            <a:ext cx="5873096" cy="1041233"/>
          </a:xfrm>
        </p:spPr>
        <p:txBody>
          <a:bodyPr>
            <a:normAutofit fontScale="77500" lnSpcReduction="20000"/>
          </a:bodyPr>
          <a:lstStyle/>
          <a:p>
            <a:pPr marL="457200" indent="-457200" algn="ctr" eaLnBrk="1" hangingPunct="1">
              <a:buFont typeface="Wingdings" pitchFamily="2" charset="2"/>
              <a:buNone/>
            </a:pPr>
            <a:r>
              <a:rPr lang="en-US" sz="4200" b="1" dirty="0" smtClean="0">
                <a:solidFill>
                  <a:srgbClr val="000066"/>
                </a:solidFill>
              </a:rPr>
              <a:t>Overview of Herd Testing</a:t>
            </a:r>
          </a:p>
          <a:p>
            <a:pPr marL="457200" indent="-457200" algn="ctr" eaLnBrk="1" hangingPunct="1">
              <a:buFont typeface="Wingdings" pitchFamily="2" charset="2"/>
              <a:buNone/>
            </a:pPr>
            <a:r>
              <a:rPr lang="en-US" sz="4200" b="1" dirty="0" smtClean="0">
                <a:solidFill>
                  <a:srgbClr val="000066"/>
                </a:solidFill>
              </a:rPr>
              <a:t> in the U.S</a:t>
            </a:r>
            <a:r>
              <a:rPr lang="en-US" sz="4200" b="1" dirty="0" smtClean="0">
                <a:solidFill>
                  <a:srgbClr val="000066"/>
                </a:solidFill>
                <a:effectLst>
                  <a:outerShdw blurRad="38100" dist="38100" dir="2700000" algn="tl">
                    <a:srgbClr val="000000">
                      <a:alpha val="43137"/>
                    </a:srgbClr>
                  </a:outerShdw>
                </a:effectLst>
              </a:rPr>
              <a:t>.</a:t>
            </a:r>
            <a:endParaRPr lang="en-US" sz="1600" b="1" dirty="0" smtClean="0">
              <a:latin typeface="Century Gothic" pitchFamily="34" charset="0"/>
            </a:endParaRPr>
          </a:p>
          <a:p>
            <a:pPr marL="838200" lvl="1" indent="-381000" eaLnBrk="1" hangingPunct="1">
              <a:buFont typeface="Wingdings" pitchFamily="2" charset="2"/>
              <a:buNone/>
            </a:pPr>
            <a:endParaRPr lang="en-US" sz="2000" b="1" dirty="0" smtClean="0">
              <a:latin typeface="Century Gothic" pitchFamily="34" charset="0"/>
            </a:endParaRPr>
          </a:p>
        </p:txBody>
      </p:sp>
      <p:sp>
        <p:nvSpPr>
          <p:cNvPr id="14340" name="Text Box 3"/>
          <p:cNvSpPr txBox="1">
            <a:spLocks noChangeArrowheads="1"/>
          </p:cNvSpPr>
          <p:nvPr/>
        </p:nvSpPr>
        <p:spPr bwMode="auto">
          <a:xfrm>
            <a:off x="2266950" y="4922838"/>
            <a:ext cx="1470025" cy="707886"/>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Meter </a:t>
            </a:r>
          </a:p>
          <a:p>
            <a:pPr algn="ctr"/>
            <a:r>
              <a:rPr lang="en-US" sz="2000" b="1" dirty="0">
                <a:solidFill>
                  <a:schemeClr val="bg2"/>
                </a:solidFill>
                <a:latin typeface="Century Gothic" pitchFamily="34" charset="0"/>
              </a:rPr>
              <a:t>Center</a:t>
            </a:r>
          </a:p>
        </p:txBody>
      </p:sp>
      <p:sp>
        <p:nvSpPr>
          <p:cNvPr id="14341" name="Text Box 6"/>
          <p:cNvSpPr txBox="1">
            <a:spLocks noChangeArrowheads="1"/>
          </p:cNvSpPr>
          <p:nvPr/>
        </p:nvSpPr>
        <p:spPr bwMode="auto">
          <a:xfrm>
            <a:off x="2262188" y="3390900"/>
            <a:ext cx="1470025" cy="1015663"/>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Field </a:t>
            </a:r>
          </a:p>
          <a:p>
            <a:pPr algn="ctr"/>
            <a:r>
              <a:rPr lang="en-US" sz="2000" b="1" dirty="0">
                <a:solidFill>
                  <a:schemeClr val="bg2"/>
                </a:solidFill>
                <a:latin typeface="Century Gothic" pitchFamily="34" charset="0"/>
              </a:rPr>
              <a:t>Service</a:t>
            </a:r>
          </a:p>
          <a:p>
            <a:pPr algn="ctr"/>
            <a:r>
              <a:rPr lang="en-US" sz="2000" b="1" dirty="0">
                <a:solidFill>
                  <a:schemeClr val="bg2"/>
                </a:solidFill>
                <a:latin typeface="Century Gothic" pitchFamily="34" charset="0"/>
              </a:rPr>
              <a:t>Provider</a:t>
            </a:r>
          </a:p>
        </p:txBody>
      </p:sp>
      <p:sp>
        <p:nvSpPr>
          <p:cNvPr id="14342" name="Text Box 7"/>
          <p:cNvSpPr txBox="1">
            <a:spLocks noChangeArrowheads="1"/>
          </p:cNvSpPr>
          <p:nvPr/>
        </p:nvSpPr>
        <p:spPr bwMode="auto">
          <a:xfrm>
            <a:off x="446889" y="2483936"/>
            <a:ext cx="1470025" cy="707886"/>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Dairy Farm</a:t>
            </a:r>
          </a:p>
        </p:txBody>
      </p:sp>
      <p:sp>
        <p:nvSpPr>
          <p:cNvPr id="14343" name="Text Box 8"/>
          <p:cNvSpPr txBox="1">
            <a:spLocks noChangeArrowheads="1"/>
          </p:cNvSpPr>
          <p:nvPr/>
        </p:nvSpPr>
        <p:spPr bwMode="auto">
          <a:xfrm>
            <a:off x="6586538" y="2617733"/>
            <a:ext cx="1470025"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smtClean="0">
                <a:latin typeface="Century Gothic" pitchFamily="34" charset="0"/>
              </a:rPr>
              <a:t>CDCB-AIPL</a:t>
            </a:r>
            <a:endParaRPr lang="en-US" sz="2000" b="1" dirty="0">
              <a:latin typeface="Century Gothic" pitchFamily="34" charset="0"/>
            </a:endParaRPr>
          </a:p>
        </p:txBody>
      </p:sp>
      <p:sp>
        <p:nvSpPr>
          <p:cNvPr id="14344" name="Text Box 9"/>
          <p:cNvSpPr txBox="1">
            <a:spLocks noChangeArrowheads="1"/>
          </p:cNvSpPr>
          <p:nvPr/>
        </p:nvSpPr>
        <p:spPr bwMode="auto">
          <a:xfrm>
            <a:off x="3981450" y="2779145"/>
            <a:ext cx="1470025" cy="400110"/>
          </a:xfrm>
          <a:prstGeom prst="rect">
            <a:avLst/>
          </a:prstGeom>
          <a:solidFill>
            <a:schemeClr val="accent4"/>
          </a:solidFill>
          <a:ln w="50800">
            <a:solidFill>
              <a:srgbClr val="FFCC00"/>
            </a:solidFill>
            <a:miter lim="800000"/>
            <a:headEnd/>
            <a:tailEnd/>
          </a:ln>
        </p:spPr>
        <p:txBody>
          <a:bodyPr>
            <a:spAutoFit/>
          </a:bodyPr>
          <a:lstStyle/>
          <a:p>
            <a:pPr algn="ctr"/>
            <a:r>
              <a:rPr lang="en-US" sz="2000" b="1" dirty="0">
                <a:solidFill>
                  <a:schemeClr val="bg2"/>
                </a:solidFill>
                <a:latin typeface="Century Gothic" pitchFamily="34" charset="0"/>
              </a:rPr>
              <a:t>DRPC</a:t>
            </a:r>
          </a:p>
        </p:txBody>
      </p:sp>
      <p:sp>
        <p:nvSpPr>
          <p:cNvPr id="14345" name="Text Box 10"/>
          <p:cNvSpPr txBox="1">
            <a:spLocks noChangeArrowheads="1"/>
          </p:cNvSpPr>
          <p:nvPr/>
        </p:nvSpPr>
        <p:spPr bwMode="auto">
          <a:xfrm>
            <a:off x="2133600" y="2139950"/>
            <a:ext cx="1598613" cy="400110"/>
          </a:xfrm>
          <a:prstGeom prst="rect">
            <a:avLst/>
          </a:prstGeom>
          <a:solidFill>
            <a:schemeClr val="accent4"/>
          </a:solidFill>
          <a:ln w="50800">
            <a:solidFill>
              <a:srgbClr val="FFCC00"/>
            </a:solidFill>
            <a:miter lim="800000"/>
            <a:headEnd/>
            <a:tailEnd/>
          </a:ln>
        </p:spPr>
        <p:txBody>
          <a:bodyPr wrap="square">
            <a:spAutoFit/>
          </a:bodyPr>
          <a:lstStyle/>
          <a:p>
            <a:pPr algn="ctr"/>
            <a:r>
              <a:rPr lang="en-US" sz="2000" b="1" dirty="0">
                <a:solidFill>
                  <a:schemeClr val="bg2"/>
                </a:solidFill>
                <a:latin typeface="Century Gothic" pitchFamily="34" charset="0"/>
              </a:rPr>
              <a:t>Laboratory</a:t>
            </a:r>
          </a:p>
        </p:txBody>
      </p:sp>
      <p:sp>
        <p:nvSpPr>
          <p:cNvPr id="14346" name="Text Box 11"/>
          <p:cNvSpPr txBox="1">
            <a:spLocks noChangeArrowheads="1"/>
          </p:cNvSpPr>
          <p:nvPr/>
        </p:nvSpPr>
        <p:spPr bwMode="auto">
          <a:xfrm>
            <a:off x="609600" y="855831"/>
            <a:ext cx="2122487" cy="1015663"/>
          </a:xfrm>
          <a:prstGeom prst="rect">
            <a:avLst/>
          </a:prstGeom>
          <a:solidFill>
            <a:srgbClr val="006600"/>
          </a:solidFill>
          <a:ln w="50800">
            <a:solidFill>
              <a:srgbClr val="FFCC00"/>
            </a:solidFill>
            <a:miter lim="800000"/>
            <a:headEnd/>
            <a:tailEnd/>
          </a:ln>
        </p:spPr>
        <p:txBody>
          <a:bodyPr>
            <a:spAutoFit/>
          </a:bodyPr>
          <a:lstStyle/>
          <a:p>
            <a:pPr algn="ctr"/>
            <a:r>
              <a:rPr lang="en-US" sz="2000" b="1" dirty="0">
                <a:solidFill>
                  <a:schemeClr val="bg1"/>
                </a:solidFill>
                <a:latin typeface="Century Gothic" pitchFamily="34" charset="0"/>
              </a:rPr>
              <a:t>Consultants, Vets &amp; Nutritionists</a:t>
            </a:r>
          </a:p>
        </p:txBody>
      </p:sp>
      <p:sp>
        <p:nvSpPr>
          <p:cNvPr id="14347" name="Text Box 12"/>
          <p:cNvSpPr txBox="1">
            <a:spLocks noChangeArrowheads="1"/>
          </p:cNvSpPr>
          <p:nvPr/>
        </p:nvSpPr>
        <p:spPr bwMode="auto">
          <a:xfrm>
            <a:off x="6456363" y="4905375"/>
            <a:ext cx="2124075"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AI Organizations</a:t>
            </a:r>
          </a:p>
        </p:txBody>
      </p:sp>
      <p:sp>
        <p:nvSpPr>
          <p:cNvPr id="14348" name="Text Box 13"/>
          <p:cNvSpPr txBox="1">
            <a:spLocks noChangeArrowheads="1"/>
          </p:cNvSpPr>
          <p:nvPr/>
        </p:nvSpPr>
        <p:spPr bwMode="auto">
          <a:xfrm>
            <a:off x="6581775" y="3752850"/>
            <a:ext cx="1862138" cy="707886"/>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Breed</a:t>
            </a:r>
          </a:p>
          <a:p>
            <a:pPr algn="ctr"/>
            <a:r>
              <a:rPr lang="en-US" sz="2000" b="1" dirty="0">
                <a:latin typeface="Century Gothic" pitchFamily="34" charset="0"/>
              </a:rPr>
              <a:t>Associations</a:t>
            </a:r>
          </a:p>
        </p:txBody>
      </p:sp>
      <p:sp>
        <p:nvSpPr>
          <p:cNvPr id="14349" name="Text Box 14"/>
          <p:cNvSpPr txBox="1">
            <a:spLocks noChangeArrowheads="1"/>
          </p:cNvSpPr>
          <p:nvPr/>
        </p:nvSpPr>
        <p:spPr bwMode="auto">
          <a:xfrm>
            <a:off x="6246060" y="5821654"/>
            <a:ext cx="2513012" cy="400110"/>
          </a:xfrm>
          <a:prstGeom prst="rect">
            <a:avLst/>
          </a:prstGeom>
          <a:solidFill>
            <a:schemeClr val="accent6">
              <a:lumMod val="40000"/>
              <a:lumOff val="60000"/>
            </a:schemeClr>
          </a:solidFill>
          <a:ln w="50800">
            <a:solidFill>
              <a:srgbClr val="FFCC00"/>
            </a:solidFill>
            <a:miter lim="800000"/>
            <a:headEnd/>
            <a:tailEnd/>
          </a:ln>
        </p:spPr>
        <p:txBody>
          <a:bodyPr>
            <a:spAutoFit/>
          </a:bodyPr>
          <a:lstStyle/>
          <a:p>
            <a:pPr algn="ctr"/>
            <a:r>
              <a:rPr lang="en-US" sz="2000" b="1" dirty="0">
                <a:latin typeface="Century Gothic" pitchFamily="34" charset="0"/>
              </a:rPr>
              <a:t>Interbull</a:t>
            </a:r>
          </a:p>
        </p:txBody>
      </p:sp>
      <p:cxnSp>
        <p:nvCxnSpPr>
          <p:cNvPr id="14350" name="AutoShape 15"/>
          <p:cNvCxnSpPr>
            <a:cxnSpLocks noChangeShapeType="1"/>
          </p:cNvCxnSpPr>
          <p:nvPr/>
        </p:nvCxnSpPr>
        <p:spPr bwMode="auto">
          <a:xfrm>
            <a:off x="1936712" y="3068057"/>
            <a:ext cx="1979613" cy="0"/>
          </a:xfrm>
          <a:prstGeom prst="straightConnector1">
            <a:avLst/>
          </a:prstGeom>
          <a:noFill/>
          <a:ln w="38100">
            <a:solidFill>
              <a:srgbClr val="00FF00"/>
            </a:solidFill>
            <a:round/>
            <a:headEnd/>
            <a:tailEnd type="triangle" w="lg" len="lg"/>
          </a:ln>
        </p:spPr>
      </p:cxnSp>
      <p:cxnSp>
        <p:nvCxnSpPr>
          <p:cNvPr id="14351" name="AutoShape 16"/>
          <p:cNvCxnSpPr>
            <a:cxnSpLocks noChangeShapeType="1"/>
          </p:cNvCxnSpPr>
          <p:nvPr/>
        </p:nvCxnSpPr>
        <p:spPr bwMode="auto">
          <a:xfrm flipV="1">
            <a:off x="5586116" y="2971676"/>
            <a:ext cx="1113624" cy="1"/>
          </a:xfrm>
          <a:prstGeom prst="curvedConnector3">
            <a:avLst>
              <a:gd name="adj1" fmla="val 50000"/>
            </a:avLst>
          </a:prstGeom>
          <a:noFill/>
          <a:ln w="38100">
            <a:solidFill>
              <a:srgbClr val="00FF00"/>
            </a:solidFill>
            <a:round/>
            <a:headEnd/>
            <a:tailEnd type="triangle" w="lg" len="lg"/>
          </a:ln>
        </p:spPr>
      </p:cxnSp>
      <p:cxnSp>
        <p:nvCxnSpPr>
          <p:cNvPr id="14352" name="AutoShape 17"/>
          <p:cNvCxnSpPr>
            <a:cxnSpLocks noChangeShapeType="1"/>
            <a:stCxn id="14341" idx="2"/>
            <a:endCxn id="14340" idx="0"/>
          </p:cNvCxnSpPr>
          <p:nvPr/>
        </p:nvCxnSpPr>
        <p:spPr bwMode="auto">
          <a:xfrm>
            <a:off x="2997201" y="4406563"/>
            <a:ext cx="4762" cy="516275"/>
          </a:xfrm>
          <a:prstGeom prst="straightConnector1">
            <a:avLst/>
          </a:prstGeom>
          <a:noFill/>
          <a:ln w="38100">
            <a:solidFill>
              <a:srgbClr val="00FF00"/>
            </a:solidFill>
            <a:round/>
            <a:headEnd type="triangle" w="lg" len="lg"/>
            <a:tailEnd type="triangle" w="lg" len="lg"/>
          </a:ln>
        </p:spPr>
      </p:cxnSp>
      <p:cxnSp>
        <p:nvCxnSpPr>
          <p:cNvPr id="14353" name="AutoShape 18"/>
          <p:cNvCxnSpPr>
            <a:cxnSpLocks noChangeShapeType="1"/>
          </p:cNvCxnSpPr>
          <p:nvPr/>
        </p:nvCxnSpPr>
        <p:spPr bwMode="auto">
          <a:xfrm flipH="1" flipV="1">
            <a:off x="1181902" y="2308160"/>
            <a:ext cx="4291012" cy="266162"/>
          </a:xfrm>
          <a:prstGeom prst="bentConnector4">
            <a:avLst>
              <a:gd name="adj1" fmla="val -5327"/>
              <a:gd name="adj2" fmla="val 185888"/>
            </a:avLst>
          </a:prstGeom>
          <a:noFill/>
          <a:ln w="38100">
            <a:solidFill>
              <a:schemeClr val="tx1"/>
            </a:solidFill>
            <a:miter lim="800000"/>
            <a:headEnd/>
            <a:tailEnd type="triangle" w="lg" len="lg"/>
          </a:ln>
        </p:spPr>
      </p:cxnSp>
      <p:cxnSp>
        <p:nvCxnSpPr>
          <p:cNvPr id="14354" name="AutoShape 19"/>
          <p:cNvCxnSpPr>
            <a:cxnSpLocks noChangeShapeType="1"/>
          </p:cNvCxnSpPr>
          <p:nvPr/>
        </p:nvCxnSpPr>
        <p:spPr bwMode="auto">
          <a:xfrm flipH="1" flipV="1">
            <a:off x="2747962" y="1498432"/>
            <a:ext cx="2719388" cy="1480768"/>
          </a:xfrm>
          <a:prstGeom prst="bentConnector3">
            <a:avLst>
              <a:gd name="adj1" fmla="val -8406"/>
            </a:avLst>
          </a:prstGeom>
          <a:noFill/>
          <a:ln w="38100">
            <a:solidFill>
              <a:schemeClr val="tx1"/>
            </a:solidFill>
            <a:miter lim="800000"/>
            <a:headEnd/>
            <a:tailEnd type="triangle" w="lg" len="lg"/>
          </a:ln>
        </p:spPr>
      </p:cxnSp>
      <p:cxnSp>
        <p:nvCxnSpPr>
          <p:cNvPr id="14355" name="AutoShape 20"/>
          <p:cNvCxnSpPr>
            <a:cxnSpLocks noChangeShapeType="1"/>
            <a:stCxn id="14346" idx="1"/>
            <a:endCxn id="14342" idx="1"/>
          </p:cNvCxnSpPr>
          <p:nvPr/>
        </p:nvCxnSpPr>
        <p:spPr bwMode="auto">
          <a:xfrm rot="10800000" flipV="1">
            <a:off x="446890" y="1363663"/>
            <a:ext cx="162711" cy="1474216"/>
          </a:xfrm>
          <a:prstGeom prst="bentConnector3">
            <a:avLst>
              <a:gd name="adj1" fmla="val 240494"/>
            </a:avLst>
          </a:prstGeom>
          <a:noFill/>
          <a:ln w="38100">
            <a:solidFill>
              <a:schemeClr val="tx1"/>
            </a:solidFill>
            <a:miter lim="800000"/>
            <a:headEnd type="triangle" w="lg" len="lg"/>
            <a:tailEnd type="triangle" w="lg" len="lg"/>
          </a:ln>
        </p:spPr>
      </p:cxnSp>
      <p:cxnSp>
        <p:nvCxnSpPr>
          <p:cNvPr id="14356" name="AutoShape 21"/>
          <p:cNvCxnSpPr>
            <a:cxnSpLocks noChangeShapeType="1"/>
            <a:stCxn id="14349" idx="1"/>
            <a:endCxn id="14348" idx="1"/>
          </p:cNvCxnSpPr>
          <p:nvPr/>
        </p:nvCxnSpPr>
        <p:spPr bwMode="auto">
          <a:xfrm rot="10800000" flipH="1">
            <a:off x="6246059" y="4106793"/>
            <a:ext cx="335715" cy="1914916"/>
          </a:xfrm>
          <a:prstGeom prst="bentConnector3">
            <a:avLst>
              <a:gd name="adj1" fmla="val -68093"/>
            </a:avLst>
          </a:prstGeom>
          <a:noFill/>
          <a:ln w="38100">
            <a:solidFill>
              <a:schemeClr val="accent2"/>
            </a:solidFill>
            <a:prstDash val="sysDot"/>
            <a:miter lim="800000"/>
            <a:headEnd/>
            <a:tailEnd type="triangle" w="med" len="med"/>
          </a:ln>
        </p:spPr>
      </p:cxnSp>
      <p:cxnSp>
        <p:nvCxnSpPr>
          <p:cNvPr id="14357" name="AutoShape 22"/>
          <p:cNvCxnSpPr>
            <a:cxnSpLocks noChangeShapeType="1"/>
            <a:stCxn id="14349" idx="1"/>
            <a:endCxn id="14347" idx="1"/>
          </p:cNvCxnSpPr>
          <p:nvPr/>
        </p:nvCxnSpPr>
        <p:spPr bwMode="auto">
          <a:xfrm rot="10800000" flipH="1">
            <a:off x="6246059" y="5259319"/>
            <a:ext cx="210303" cy="762391"/>
          </a:xfrm>
          <a:prstGeom prst="bentConnector3">
            <a:avLst>
              <a:gd name="adj1" fmla="val -108700"/>
            </a:avLst>
          </a:prstGeom>
          <a:noFill/>
          <a:ln w="38100">
            <a:solidFill>
              <a:schemeClr val="accent2"/>
            </a:solidFill>
            <a:prstDash val="sysDot"/>
            <a:miter lim="800000"/>
            <a:headEnd/>
            <a:tailEnd type="triangle" w="med" len="med"/>
          </a:ln>
        </p:spPr>
      </p:cxnSp>
      <p:cxnSp>
        <p:nvCxnSpPr>
          <p:cNvPr id="14358" name="AutoShape 23"/>
          <p:cNvCxnSpPr>
            <a:cxnSpLocks noChangeShapeType="1"/>
            <a:stCxn id="14343" idx="3"/>
            <a:endCxn id="14348" idx="3"/>
          </p:cNvCxnSpPr>
          <p:nvPr/>
        </p:nvCxnSpPr>
        <p:spPr bwMode="auto">
          <a:xfrm>
            <a:off x="8056563" y="2971676"/>
            <a:ext cx="387350" cy="1135117"/>
          </a:xfrm>
          <a:prstGeom prst="bentConnector3">
            <a:avLst>
              <a:gd name="adj1" fmla="val 159016"/>
            </a:avLst>
          </a:prstGeom>
          <a:noFill/>
          <a:ln w="38100">
            <a:solidFill>
              <a:schemeClr val="accent2"/>
            </a:solidFill>
            <a:prstDash val="sysDot"/>
            <a:miter lim="800000"/>
            <a:headEnd/>
            <a:tailEnd type="triangle" w="med" len="med"/>
          </a:ln>
        </p:spPr>
      </p:cxnSp>
      <p:cxnSp>
        <p:nvCxnSpPr>
          <p:cNvPr id="14359" name="AutoShape 24"/>
          <p:cNvCxnSpPr>
            <a:cxnSpLocks noChangeShapeType="1"/>
            <a:stCxn id="14343" idx="3"/>
            <a:endCxn id="14347" idx="3"/>
          </p:cNvCxnSpPr>
          <p:nvPr/>
        </p:nvCxnSpPr>
        <p:spPr bwMode="auto">
          <a:xfrm>
            <a:off x="8056563" y="2971676"/>
            <a:ext cx="523875" cy="2287642"/>
          </a:xfrm>
          <a:prstGeom prst="bentConnector3">
            <a:avLst>
              <a:gd name="adj1" fmla="val 143636"/>
            </a:avLst>
          </a:prstGeom>
          <a:noFill/>
          <a:ln w="38100">
            <a:solidFill>
              <a:schemeClr val="accent2"/>
            </a:solidFill>
            <a:prstDash val="sysDot"/>
            <a:miter lim="800000"/>
            <a:headEnd/>
            <a:tailEnd type="triangle" w="med" len="med"/>
          </a:ln>
        </p:spPr>
      </p:cxnSp>
      <p:cxnSp>
        <p:nvCxnSpPr>
          <p:cNvPr id="14360" name="AutoShape 25"/>
          <p:cNvCxnSpPr>
            <a:cxnSpLocks noChangeShapeType="1"/>
            <a:stCxn id="14343" idx="3"/>
            <a:endCxn id="14349" idx="3"/>
          </p:cNvCxnSpPr>
          <p:nvPr/>
        </p:nvCxnSpPr>
        <p:spPr bwMode="auto">
          <a:xfrm>
            <a:off x="8056563" y="2971676"/>
            <a:ext cx="702509" cy="3050033"/>
          </a:xfrm>
          <a:prstGeom prst="bentConnector3">
            <a:avLst>
              <a:gd name="adj1" fmla="val 132541"/>
            </a:avLst>
          </a:prstGeom>
          <a:noFill/>
          <a:ln w="38100">
            <a:solidFill>
              <a:schemeClr val="accent2"/>
            </a:solidFill>
            <a:prstDash val="sysDot"/>
            <a:miter lim="800000"/>
            <a:headEnd/>
            <a:tailEnd type="triangle" w="med" len="med"/>
          </a:ln>
        </p:spPr>
      </p:cxnSp>
      <p:cxnSp>
        <p:nvCxnSpPr>
          <p:cNvPr id="14361" name="AutoShape 26"/>
          <p:cNvCxnSpPr>
            <a:cxnSpLocks noChangeShapeType="1"/>
            <a:stCxn id="14341" idx="3"/>
            <a:endCxn id="14344" idx="2"/>
          </p:cNvCxnSpPr>
          <p:nvPr/>
        </p:nvCxnSpPr>
        <p:spPr bwMode="auto">
          <a:xfrm flipV="1">
            <a:off x="3732213" y="3179255"/>
            <a:ext cx="984250" cy="719477"/>
          </a:xfrm>
          <a:prstGeom prst="bentConnector2">
            <a:avLst/>
          </a:prstGeom>
          <a:noFill/>
          <a:ln w="38100">
            <a:solidFill>
              <a:srgbClr val="00FF00"/>
            </a:solidFill>
            <a:miter lim="800000"/>
            <a:headEnd/>
            <a:tailEnd type="triangle" w="lg" len="lg"/>
          </a:ln>
        </p:spPr>
      </p:cxnSp>
      <p:cxnSp>
        <p:nvCxnSpPr>
          <p:cNvPr id="14362" name="AutoShape 27"/>
          <p:cNvCxnSpPr>
            <a:cxnSpLocks noChangeShapeType="1"/>
            <a:stCxn id="14345" idx="3"/>
            <a:endCxn id="14344" idx="0"/>
          </p:cNvCxnSpPr>
          <p:nvPr/>
        </p:nvCxnSpPr>
        <p:spPr bwMode="auto">
          <a:xfrm>
            <a:off x="3732213" y="2340005"/>
            <a:ext cx="984250" cy="439140"/>
          </a:xfrm>
          <a:prstGeom prst="bentConnector2">
            <a:avLst/>
          </a:prstGeom>
          <a:noFill/>
          <a:ln w="38100">
            <a:solidFill>
              <a:srgbClr val="00FF00"/>
            </a:solidFill>
            <a:miter lim="800000"/>
            <a:headEnd/>
            <a:tailEnd type="triangle" w="lg" len="lg"/>
          </a:ln>
        </p:spPr>
      </p:cxnSp>
      <p:cxnSp>
        <p:nvCxnSpPr>
          <p:cNvPr id="14363" name="AutoShape 28"/>
          <p:cNvCxnSpPr>
            <a:cxnSpLocks noChangeShapeType="1"/>
            <a:stCxn id="14342" idx="3"/>
            <a:endCxn id="14345" idx="2"/>
          </p:cNvCxnSpPr>
          <p:nvPr/>
        </p:nvCxnSpPr>
        <p:spPr bwMode="auto">
          <a:xfrm flipV="1">
            <a:off x="1916914" y="2540060"/>
            <a:ext cx="1015993" cy="297819"/>
          </a:xfrm>
          <a:prstGeom prst="bentConnector2">
            <a:avLst/>
          </a:prstGeom>
          <a:noFill/>
          <a:ln w="38100">
            <a:solidFill>
              <a:srgbClr val="00FF00"/>
            </a:solidFill>
            <a:miter lim="800000"/>
            <a:headEnd/>
            <a:tailEnd type="triangle" w="lg" len="lg"/>
          </a:ln>
        </p:spPr>
      </p:cxnSp>
      <p:cxnSp>
        <p:nvCxnSpPr>
          <p:cNvPr id="14364" name="AutoShape 29"/>
          <p:cNvCxnSpPr>
            <a:cxnSpLocks noChangeShapeType="1"/>
            <a:stCxn id="14342" idx="2"/>
            <a:endCxn id="14341" idx="1"/>
          </p:cNvCxnSpPr>
          <p:nvPr/>
        </p:nvCxnSpPr>
        <p:spPr bwMode="auto">
          <a:xfrm rot="16200000" flipH="1">
            <a:off x="1368590" y="3005134"/>
            <a:ext cx="706910" cy="1080286"/>
          </a:xfrm>
          <a:prstGeom prst="bentConnector2">
            <a:avLst/>
          </a:prstGeom>
          <a:noFill/>
          <a:ln w="38100">
            <a:solidFill>
              <a:srgbClr val="00FF00"/>
            </a:solidFill>
            <a:miter lim="800000"/>
            <a:headEnd type="triangle" w="lg" len="lg"/>
            <a:tailEnd type="triangle" w="lg" len="lg"/>
          </a:ln>
        </p:spPr>
      </p:cxnSp>
      <p:cxnSp>
        <p:nvCxnSpPr>
          <p:cNvPr id="14365" name="AutoShape 30"/>
          <p:cNvCxnSpPr>
            <a:cxnSpLocks noChangeShapeType="1"/>
          </p:cNvCxnSpPr>
          <p:nvPr/>
        </p:nvCxnSpPr>
        <p:spPr bwMode="auto">
          <a:xfrm rot="10800000">
            <a:off x="277813" y="2843649"/>
            <a:ext cx="5102225" cy="2967038"/>
          </a:xfrm>
          <a:prstGeom prst="bentConnector3">
            <a:avLst>
              <a:gd name="adj1" fmla="val 103981"/>
            </a:avLst>
          </a:prstGeom>
          <a:noFill/>
          <a:ln w="38100">
            <a:solidFill>
              <a:schemeClr val="tx1"/>
            </a:solidFill>
            <a:miter lim="800000"/>
            <a:headEnd/>
            <a:tailEnd/>
          </a:ln>
        </p:spPr>
      </p:cxnSp>
      <p:cxnSp>
        <p:nvCxnSpPr>
          <p:cNvPr id="14366" name="AutoShape 31"/>
          <p:cNvCxnSpPr>
            <a:cxnSpLocks noChangeShapeType="1"/>
          </p:cNvCxnSpPr>
          <p:nvPr/>
        </p:nvCxnSpPr>
        <p:spPr bwMode="auto">
          <a:xfrm rot="16200000" flipH="1" flipV="1">
            <a:off x="5147866" y="3456677"/>
            <a:ext cx="2120900" cy="2609056"/>
          </a:xfrm>
          <a:prstGeom prst="bentConnector4">
            <a:avLst>
              <a:gd name="adj1" fmla="val -10778"/>
              <a:gd name="adj2" fmla="val 67843"/>
            </a:avLst>
          </a:prstGeom>
          <a:noFill/>
          <a:ln w="38100">
            <a:solidFill>
              <a:schemeClr val="tx1"/>
            </a:solidFill>
            <a:miter lim="800000"/>
            <a:headEnd/>
            <a:tailEnd type="triangle" w="lg" len="lg"/>
          </a:ln>
        </p:spPr>
      </p:cxnSp>
      <p:cxnSp>
        <p:nvCxnSpPr>
          <p:cNvPr id="14367" name="AutoShape 32"/>
          <p:cNvCxnSpPr>
            <a:cxnSpLocks noChangeShapeType="1"/>
          </p:cNvCxnSpPr>
          <p:nvPr/>
        </p:nvCxnSpPr>
        <p:spPr bwMode="auto">
          <a:xfrm rot="16200000" flipH="1" flipV="1">
            <a:off x="5788820" y="4092073"/>
            <a:ext cx="977900" cy="2481263"/>
          </a:xfrm>
          <a:prstGeom prst="bentConnector4">
            <a:avLst>
              <a:gd name="adj1" fmla="val -23377"/>
              <a:gd name="adj2" fmla="val 71401"/>
            </a:avLst>
          </a:prstGeom>
          <a:noFill/>
          <a:ln w="38100">
            <a:solidFill>
              <a:schemeClr val="tx1"/>
            </a:solidFill>
            <a:miter lim="800000"/>
            <a:headEnd/>
            <a:tailEnd/>
          </a:ln>
        </p:spPr>
      </p:cxnSp>
      <p:cxnSp>
        <p:nvCxnSpPr>
          <p:cNvPr id="14368" name="AutoShape 33"/>
          <p:cNvCxnSpPr>
            <a:cxnSpLocks noChangeShapeType="1"/>
            <a:stCxn id="14344" idx="3"/>
            <a:endCxn id="14348" idx="1"/>
          </p:cNvCxnSpPr>
          <p:nvPr/>
        </p:nvCxnSpPr>
        <p:spPr bwMode="auto">
          <a:xfrm>
            <a:off x="5451475" y="2979200"/>
            <a:ext cx="1130300" cy="1127593"/>
          </a:xfrm>
          <a:prstGeom prst="curvedConnector3">
            <a:avLst>
              <a:gd name="adj1" fmla="val 50000"/>
            </a:avLst>
          </a:prstGeom>
          <a:noFill/>
          <a:ln w="38100">
            <a:solidFill>
              <a:srgbClr val="FF0000"/>
            </a:solidFill>
            <a:prstDash val="lgDash"/>
            <a:round/>
            <a:headEnd/>
            <a:tailEnd type="triangle" w="lg" len="lg"/>
          </a:ln>
        </p:spPr>
      </p:cxnSp>
      <p:cxnSp>
        <p:nvCxnSpPr>
          <p:cNvPr id="14369" name="AutoShape 34"/>
          <p:cNvCxnSpPr>
            <a:cxnSpLocks noChangeShapeType="1"/>
          </p:cNvCxnSpPr>
          <p:nvPr/>
        </p:nvCxnSpPr>
        <p:spPr bwMode="auto">
          <a:xfrm>
            <a:off x="5467350" y="2924175"/>
            <a:ext cx="954088" cy="2176463"/>
          </a:xfrm>
          <a:prstGeom prst="curvedConnector3">
            <a:avLst>
              <a:gd name="adj1" fmla="val 49917"/>
            </a:avLst>
          </a:prstGeom>
          <a:noFill/>
          <a:ln w="38100">
            <a:solidFill>
              <a:srgbClr val="FF0000"/>
            </a:solidFill>
            <a:prstDash val="lgDash"/>
            <a:round/>
            <a:headEnd/>
            <a:tailEnd type="triangle" w="lg" len="lg"/>
          </a:ln>
        </p:spPr>
      </p:cxnSp>
      <p:sp>
        <p:nvSpPr>
          <p:cNvPr id="39" name="Slide Number Placeholder 38"/>
          <p:cNvSpPr>
            <a:spLocks noGrp="1"/>
          </p:cNvSpPr>
          <p:nvPr>
            <p:ph type="sldNum" sz="quarter" idx="12"/>
          </p:nvPr>
        </p:nvSpPr>
        <p:spPr/>
        <p:txBody>
          <a:bodyPr/>
          <a:lstStyle/>
          <a:p>
            <a:fld id="{20D155AE-76B6-4FFC-8E9D-85FA3D335352}" type="slidenum">
              <a:rPr lang="en-US" b="1" smtClean="0">
                <a:latin typeface="Century Gothic" pitchFamily="34" charset="0"/>
              </a:rPr>
              <a:pPr/>
              <a:t>6</a:t>
            </a:fld>
            <a:endParaRPr lang="en-US" b="1" dirty="0">
              <a:latin typeface="Century Gothic" pitchFamily="34" charset="0"/>
            </a:endParaRPr>
          </a:p>
        </p:txBody>
      </p:sp>
    </p:spTree>
    <p:extLst>
      <p:ext uri="{BB962C8B-B14F-4D97-AF65-F5344CB8AC3E}">
        <p14:creationId xmlns:p14="http://schemas.microsoft.com/office/powerpoint/2010/main" val="6547153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p:cNvSpPr>
            <a:spLocks noGrp="1" noChangeArrowheads="1"/>
          </p:cNvSpPr>
          <p:nvPr>
            <p:ph type="title"/>
          </p:nvPr>
        </p:nvSpPr>
        <p:spPr>
          <a:xfrm>
            <a:off x="0" y="152400"/>
            <a:ext cx="9144000" cy="1143000"/>
          </a:xfrm>
        </p:spPr>
        <p:txBody>
          <a:bodyPr>
            <a:noAutofit/>
          </a:bodyPr>
          <a:lstStyle/>
          <a:p>
            <a:pPr algn="ctr" eaLnBrk="1" hangingPunct="1">
              <a:defRPr/>
            </a:pPr>
            <a:r>
              <a:rPr lang="en-US" sz="3600" b="1" dirty="0" smtClean="0">
                <a:solidFill>
                  <a:srgbClr val="000066"/>
                </a:solidFill>
                <a:effectLst>
                  <a:outerShdw blurRad="38100" dist="38100" dir="2700000" algn="tl">
                    <a:srgbClr val="000000">
                      <a:alpha val="43137"/>
                    </a:srgbClr>
                  </a:outerShdw>
                </a:effectLst>
              </a:rPr>
              <a:t>Common Complaints from Dairymen</a:t>
            </a:r>
          </a:p>
        </p:txBody>
      </p:sp>
      <p:sp>
        <p:nvSpPr>
          <p:cNvPr id="22531" name="Rectangle 3"/>
          <p:cNvSpPr>
            <a:spLocks noGrp="1" noChangeArrowheads="1"/>
          </p:cNvSpPr>
          <p:nvPr>
            <p:ph idx="1"/>
          </p:nvPr>
        </p:nvSpPr>
        <p:spPr>
          <a:xfrm>
            <a:off x="762000" y="1219200"/>
            <a:ext cx="8001000" cy="4876800"/>
          </a:xfrm>
        </p:spPr>
        <p:txBody>
          <a:bodyPr>
            <a:noAutofit/>
          </a:bodyPr>
          <a:lstStyle/>
          <a:p>
            <a:pPr eaLnBrk="1" hangingPunct="1">
              <a:lnSpc>
                <a:spcPct val="90000"/>
              </a:lnSpc>
              <a:spcBef>
                <a:spcPts val="600"/>
              </a:spcBef>
              <a:spcAft>
                <a:spcPts val="600"/>
              </a:spcAft>
              <a:buFont typeface="Arial" pitchFamily="34" charset="0"/>
              <a:buChar char="•"/>
            </a:pPr>
            <a:r>
              <a:rPr lang="en-US" sz="2000" b="1" dirty="0" smtClean="0">
                <a:solidFill>
                  <a:schemeClr val="tx1">
                    <a:lumMod val="60000"/>
                    <a:lumOff val="40000"/>
                  </a:schemeClr>
                </a:solidFill>
                <a:latin typeface="Century Gothic" pitchFamily="34" charset="0"/>
              </a:rPr>
              <a:t>Field Technician does not show up on time</a:t>
            </a:r>
          </a:p>
          <a:p>
            <a:pPr eaLnBrk="1" hangingPunct="1">
              <a:lnSpc>
                <a:spcPct val="90000"/>
              </a:lnSpc>
              <a:spcBef>
                <a:spcPts val="600"/>
              </a:spcBef>
              <a:spcAft>
                <a:spcPts val="600"/>
              </a:spcAft>
              <a:buFont typeface="Arial" pitchFamily="34" charset="0"/>
              <a:buChar char="•"/>
            </a:pPr>
            <a:r>
              <a:rPr lang="en-US" sz="2000" b="1" dirty="0" smtClean="0">
                <a:solidFill>
                  <a:schemeClr val="tx1">
                    <a:lumMod val="60000"/>
                    <a:lumOff val="40000"/>
                  </a:schemeClr>
                </a:solidFill>
                <a:latin typeface="Century Gothic" pitchFamily="34" charset="0"/>
              </a:rPr>
              <a:t>Field Technician does not test regularly (desire monthly testing)</a:t>
            </a:r>
          </a:p>
          <a:p>
            <a:pPr eaLnBrk="1" hangingPunct="1">
              <a:lnSpc>
                <a:spcPct val="90000"/>
              </a:lnSpc>
              <a:spcBef>
                <a:spcPts val="600"/>
              </a:spcBef>
              <a:spcAft>
                <a:spcPts val="600"/>
              </a:spcAft>
              <a:buFont typeface="Arial" pitchFamily="34" charset="0"/>
              <a:buChar char="•"/>
            </a:pPr>
            <a:r>
              <a:rPr lang="en-US" sz="2000" b="1" dirty="0" smtClean="0">
                <a:solidFill>
                  <a:schemeClr val="tx1">
                    <a:lumMod val="60000"/>
                    <a:lumOff val="40000"/>
                  </a:schemeClr>
                </a:solidFill>
                <a:latin typeface="Century Gothic" pitchFamily="34" charset="0"/>
              </a:rPr>
              <a:t>Field Technician appearance/behavior is not professional</a:t>
            </a:r>
          </a:p>
          <a:p>
            <a:pPr>
              <a:lnSpc>
                <a:spcPct val="90000"/>
              </a:lnSpc>
              <a:spcBef>
                <a:spcPts val="600"/>
              </a:spcBef>
              <a:spcAft>
                <a:spcPts val="600"/>
              </a:spcAft>
              <a:buFont typeface="Arial" pitchFamily="34" charset="0"/>
              <a:buChar char="•"/>
            </a:pPr>
            <a:r>
              <a:rPr lang="en-US" sz="2000" b="1" dirty="0" smtClean="0">
                <a:solidFill>
                  <a:schemeClr val="tx1">
                    <a:lumMod val="60000"/>
                    <a:lumOff val="40000"/>
                  </a:schemeClr>
                </a:solidFill>
                <a:latin typeface="Century Gothic" pitchFamily="34" charset="0"/>
              </a:rPr>
              <a:t>Field Technician is not mixing samples properly</a:t>
            </a:r>
          </a:p>
          <a:p>
            <a:pPr>
              <a:lnSpc>
                <a:spcPct val="90000"/>
              </a:lnSpc>
              <a:spcBef>
                <a:spcPts val="600"/>
              </a:spcBef>
              <a:spcAft>
                <a:spcPts val="600"/>
              </a:spcAft>
              <a:buFont typeface="Arial" pitchFamily="34" charset="0"/>
              <a:buChar char="•"/>
            </a:pPr>
            <a:r>
              <a:rPr lang="en-US" sz="2000" b="1" dirty="0" smtClean="0">
                <a:solidFill>
                  <a:schemeClr val="tx1">
                    <a:lumMod val="60000"/>
                    <a:lumOff val="40000"/>
                  </a:schemeClr>
                </a:solidFill>
                <a:latin typeface="Century Gothic" pitchFamily="34" charset="0"/>
              </a:rPr>
              <a:t>Sample ID accuracy</a:t>
            </a:r>
          </a:p>
          <a:p>
            <a:pPr eaLnBrk="1" hangingPunct="1">
              <a:lnSpc>
                <a:spcPct val="90000"/>
              </a:lnSpc>
              <a:spcBef>
                <a:spcPts val="600"/>
              </a:spcBef>
              <a:spcAft>
                <a:spcPts val="600"/>
              </a:spcAft>
              <a:buFont typeface="Arial" pitchFamily="34" charset="0"/>
              <a:buChar char="•"/>
            </a:pPr>
            <a:r>
              <a:rPr lang="en-US" sz="2000" b="1" dirty="0" smtClean="0">
                <a:solidFill>
                  <a:srgbClr val="FF0000"/>
                </a:solidFill>
                <a:latin typeface="Century Gothic" pitchFamily="34" charset="0"/>
              </a:rPr>
              <a:t>Meters do not operate properly</a:t>
            </a:r>
          </a:p>
          <a:p>
            <a:pPr eaLnBrk="1" hangingPunct="1">
              <a:lnSpc>
                <a:spcPct val="90000"/>
              </a:lnSpc>
              <a:spcBef>
                <a:spcPts val="600"/>
              </a:spcBef>
              <a:spcAft>
                <a:spcPts val="600"/>
              </a:spcAft>
              <a:buFont typeface="Arial" pitchFamily="34" charset="0"/>
              <a:buChar char="•"/>
            </a:pPr>
            <a:r>
              <a:rPr lang="en-US" sz="2000" b="1" dirty="0" smtClean="0">
                <a:solidFill>
                  <a:srgbClr val="FF0000"/>
                </a:solidFill>
                <a:latin typeface="Century Gothic" pitchFamily="34" charset="0"/>
              </a:rPr>
              <a:t>Meters are dirty</a:t>
            </a:r>
          </a:p>
          <a:p>
            <a:pPr eaLnBrk="1" hangingPunct="1">
              <a:lnSpc>
                <a:spcPct val="90000"/>
              </a:lnSpc>
              <a:spcBef>
                <a:spcPts val="600"/>
              </a:spcBef>
              <a:spcAft>
                <a:spcPts val="600"/>
              </a:spcAft>
              <a:buFont typeface="Arial" pitchFamily="34" charset="0"/>
              <a:buChar char="•"/>
            </a:pPr>
            <a:r>
              <a:rPr lang="en-US" sz="2000" b="1" dirty="0" smtClean="0">
                <a:solidFill>
                  <a:srgbClr val="FF0000"/>
                </a:solidFill>
                <a:latin typeface="Century Gothic" pitchFamily="34" charset="0"/>
              </a:rPr>
              <a:t>Meters are old (or appear to be old)</a:t>
            </a:r>
          </a:p>
          <a:p>
            <a:pPr eaLnBrk="1" hangingPunct="1">
              <a:lnSpc>
                <a:spcPct val="90000"/>
              </a:lnSpc>
              <a:spcBef>
                <a:spcPts val="600"/>
              </a:spcBef>
              <a:spcAft>
                <a:spcPts val="600"/>
              </a:spcAft>
              <a:buFont typeface="Arial" pitchFamily="34" charset="0"/>
              <a:buChar char="•"/>
            </a:pPr>
            <a:r>
              <a:rPr lang="en-US" sz="2000" b="1" dirty="0" smtClean="0">
                <a:solidFill>
                  <a:srgbClr val="7030A0"/>
                </a:solidFill>
                <a:latin typeface="Century Gothic" pitchFamily="34" charset="0"/>
              </a:rPr>
              <a:t>Lab accuracy and turn-around time</a:t>
            </a:r>
          </a:p>
          <a:p>
            <a:pPr eaLnBrk="1" hangingPunct="1">
              <a:lnSpc>
                <a:spcPct val="90000"/>
              </a:lnSpc>
              <a:spcBef>
                <a:spcPts val="600"/>
              </a:spcBef>
              <a:spcAft>
                <a:spcPts val="600"/>
              </a:spcAft>
              <a:buFont typeface="Arial" pitchFamily="34" charset="0"/>
              <a:buChar char="•"/>
            </a:pPr>
            <a:r>
              <a:rPr lang="en-US" sz="2000" b="1" dirty="0" smtClean="0">
                <a:solidFill>
                  <a:schemeClr val="accent6">
                    <a:lumMod val="50000"/>
                  </a:schemeClr>
                </a:solidFill>
                <a:latin typeface="Century Gothic" pitchFamily="34" charset="0"/>
              </a:rPr>
              <a:t>Data entry errors/handling</a:t>
            </a:r>
          </a:p>
          <a:p>
            <a:pPr eaLnBrk="1" hangingPunct="1">
              <a:lnSpc>
                <a:spcPct val="90000"/>
              </a:lnSpc>
              <a:spcBef>
                <a:spcPts val="600"/>
              </a:spcBef>
              <a:spcAft>
                <a:spcPts val="600"/>
              </a:spcAft>
              <a:buFont typeface="Arial" pitchFamily="34" charset="0"/>
              <a:buChar char="•"/>
            </a:pPr>
            <a:r>
              <a:rPr lang="en-US" sz="2000" b="1" dirty="0" smtClean="0">
                <a:solidFill>
                  <a:schemeClr val="accent6">
                    <a:lumMod val="50000"/>
                  </a:schemeClr>
                </a:solidFill>
                <a:latin typeface="Century Gothic" pitchFamily="34" charset="0"/>
              </a:rPr>
              <a:t>Data turn-around time</a:t>
            </a:r>
          </a:p>
          <a:p>
            <a:pPr eaLnBrk="1" hangingPunct="1">
              <a:lnSpc>
                <a:spcPct val="90000"/>
              </a:lnSpc>
            </a:pPr>
            <a:endParaRPr lang="en-US" sz="2000" b="1" dirty="0" smtClean="0">
              <a:latin typeface="Century Gothic" pitchFamily="34" charset="0"/>
            </a:endParaRPr>
          </a:p>
        </p:txBody>
      </p:sp>
      <p:sp>
        <p:nvSpPr>
          <p:cNvPr id="4" name="Slide Number Placeholder 3"/>
          <p:cNvSpPr>
            <a:spLocks noGrp="1"/>
          </p:cNvSpPr>
          <p:nvPr>
            <p:ph type="sldNum" sz="quarter" idx="12"/>
          </p:nvPr>
        </p:nvSpPr>
        <p:spPr/>
        <p:txBody>
          <a:bodyPr/>
          <a:lstStyle/>
          <a:p>
            <a:fld id="{20D155AE-76B6-4FFC-8E9D-85FA3D335352}" type="slidenum">
              <a:rPr lang="en-US" smtClean="0"/>
              <a:pPr/>
              <a:t>7</a:t>
            </a:fld>
            <a:endParaRPr lang="en-US" dirty="0"/>
          </a:p>
        </p:txBody>
      </p:sp>
    </p:spTree>
    <p:extLst>
      <p:ext uri="{BB962C8B-B14F-4D97-AF65-F5344CB8AC3E}">
        <p14:creationId xmlns:p14="http://schemas.microsoft.com/office/powerpoint/2010/main" val="393530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Content Placeholder 4"/>
          <p:cNvSpPr>
            <a:spLocks/>
          </p:cNvSpPr>
          <p:nvPr/>
        </p:nvSpPr>
        <p:spPr bwMode="auto">
          <a:xfrm>
            <a:off x="0" y="290513"/>
            <a:ext cx="9144000" cy="3930650"/>
          </a:xfrm>
          <a:prstGeom prst="rect">
            <a:avLst/>
          </a:prstGeom>
          <a:noFill/>
          <a:ln w="9525">
            <a:noFill/>
            <a:miter lim="800000"/>
            <a:headEnd/>
            <a:tailEnd/>
          </a:ln>
          <a:effectLst/>
        </p:spPr>
        <p:txBody>
          <a:bodyPr/>
          <a:lstStyle/>
          <a:p>
            <a:pPr marL="457200" indent="-457200" algn="ctr">
              <a:spcBef>
                <a:spcPct val="20000"/>
              </a:spcBef>
              <a:buClr>
                <a:schemeClr val="hlink"/>
              </a:buClr>
              <a:buSzPct val="60000"/>
              <a:buFont typeface="Wingdings" pitchFamily="2" charset="2"/>
              <a:buNone/>
            </a:pPr>
            <a:r>
              <a:rPr lang="en-US" sz="3200" b="1" dirty="0">
                <a:solidFill>
                  <a:srgbClr val="000066"/>
                </a:solidFill>
                <a:effectLst>
                  <a:outerShdw blurRad="38100" dist="38100" dir="2700000" algn="tl">
                    <a:srgbClr val="000000">
                      <a:alpha val="43137"/>
                    </a:srgbClr>
                  </a:outerShdw>
                </a:effectLst>
                <a:latin typeface="+mj-lt"/>
                <a:cs typeface="Arial" charset="0"/>
              </a:rPr>
              <a:t>Quality </a:t>
            </a:r>
            <a:r>
              <a:rPr lang="en-US" sz="3600" b="1" dirty="0">
                <a:solidFill>
                  <a:srgbClr val="000066"/>
                </a:solidFill>
                <a:effectLst>
                  <a:outerShdw blurRad="38100" dist="38100" dir="2700000" algn="tl">
                    <a:srgbClr val="000000">
                      <a:alpha val="43137"/>
                    </a:srgbClr>
                  </a:outerShdw>
                </a:effectLst>
                <a:latin typeface="+mj-lt"/>
                <a:cs typeface="Arial" charset="0"/>
              </a:rPr>
              <a:t>Certification</a:t>
            </a:r>
            <a:r>
              <a:rPr lang="en-US" sz="3200" b="1" dirty="0">
                <a:solidFill>
                  <a:srgbClr val="000066"/>
                </a:solidFill>
                <a:effectLst>
                  <a:outerShdw blurRad="38100" dist="38100" dir="2700000" algn="tl">
                    <a:srgbClr val="000000">
                      <a:alpha val="43137"/>
                    </a:srgbClr>
                  </a:outerShdw>
                </a:effectLst>
                <a:latin typeface="+mj-lt"/>
                <a:cs typeface="Arial" charset="0"/>
              </a:rPr>
              <a:t> in the United States</a:t>
            </a:r>
          </a:p>
          <a:p>
            <a:pPr marL="457200" indent="-457200" algn="ctr">
              <a:spcBef>
                <a:spcPct val="20000"/>
              </a:spcBef>
              <a:buClr>
                <a:schemeClr val="hlink"/>
              </a:buClr>
              <a:buSzPct val="60000"/>
              <a:buFont typeface="Wingdings" pitchFamily="2" charset="2"/>
              <a:buNone/>
            </a:pPr>
            <a:endParaRPr lang="en-US" sz="1200" dirty="0">
              <a:effectLst>
                <a:outerShdw blurRad="38100" dist="38100" dir="2700000" algn="tl">
                  <a:srgbClr val="000000"/>
                </a:outerShdw>
              </a:effectLst>
              <a:latin typeface="Century Gothic" pitchFamily="34" charset="0"/>
              <a:cs typeface="Arial" charset="0"/>
            </a:endParaRPr>
          </a:p>
          <a:p>
            <a:pPr lvl="1">
              <a:spcBef>
                <a:spcPct val="20000"/>
              </a:spcBef>
              <a:buClr>
                <a:schemeClr val="tx1"/>
              </a:buClr>
            </a:pPr>
            <a:r>
              <a:rPr lang="en-US" sz="2400" b="1" dirty="0" smtClean="0">
                <a:solidFill>
                  <a:schemeClr val="tx1">
                    <a:lumMod val="60000"/>
                    <a:lumOff val="40000"/>
                  </a:schemeClr>
                </a:solidFill>
                <a:latin typeface="+mj-lt"/>
                <a:cs typeface="Arial" charset="0"/>
              </a:rPr>
              <a:t>Program is user-driven </a:t>
            </a:r>
          </a:p>
          <a:p>
            <a:pPr marL="1257300" lvl="2" indent="-342900">
              <a:spcBef>
                <a:spcPct val="20000"/>
              </a:spcBef>
              <a:buClr>
                <a:schemeClr val="accent2"/>
              </a:buClr>
              <a:buSzPct val="60000"/>
              <a:buFont typeface="Arial" pitchFamily="34" charset="0"/>
              <a:buChar char="•"/>
            </a:pPr>
            <a:r>
              <a:rPr lang="en-US" sz="2000" b="1" dirty="0" smtClean="0">
                <a:solidFill>
                  <a:srgbClr val="000066"/>
                </a:solidFill>
                <a:latin typeface="+mj-lt"/>
                <a:cs typeface="Arial" charset="0"/>
              </a:rPr>
              <a:t>Guidelines developed by service providers for each area</a:t>
            </a:r>
          </a:p>
          <a:p>
            <a:pPr marL="1257300" lvl="2" indent="-342900">
              <a:spcBef>
                <a:spcPct val="20000"/>
              </a:spcBef>
              <a:buClr>
                <a:schemeClr val="accent2"/>
              </a:buClr>
              <a:buSzPct val="60000"/>
              <a:buFont typeface="Arial" pitchFamily="34" charset="0"/>
              <a:buChar char="•"/>
            </a:pPr>
            <a:r>
              <a:rPr lang="en-US" sz="2000" b="1" dirty="0" smtClean="0">
                <a:solidFill>
                  <a:srgbClr val="000066"/>
                </a:solidFill>
                <a:latin typeface="+mj-lt"/>
                <a:cs typeface="Arial" charset="0"/>
              </a:rPr>
              <a:t>Review and recommendation by Audit Review Committee (ARC)</a:t>
            </a:r>
          </a:p>
          <a:p>
            <a:pPr marL="1257300" lvl="2" indent="-342900">
              <a:spcBef>
                <a:spcPct val="20000"/>
              </a:spcBef>
              <a:buClr>
                <a:schemeClr val="accent2"/>
              </a:buClr>
              <a:buSzPct val="60000"/>
              <a:buFont typeface="Arial" pitchFamily="34" charset="0"/>
              <a:buChar char="•"/>
            </a:pPr>
            <a:r>
              <a:rPr lang="en-US" sz="2000" b="1" dirty="0" smtClean="0">
                <a:solidFill>
                  <a:srgbClr val="000066"/>
                </a:solidFill>
                <a:latin typeface="+mj-lt"/>
                <a:cs typeface="Arial" charset="0"/>
              </a:rPr>
              <a:t>Approval by Council on Dairy Cattle Breeding (CDCB) </a:t>
            </a:r>
          </a:p>
          <a:p>
            <a:pPr marL="1714500" lvl="3" indent="-342900">
              <a:spcBef>
                <a:spcPct val="20000"/>
              </a:spcBef>
              <a:buClr>
                <a:schemeClr val="accent2"/>
              </a:buClr>
              <a:buSzPct val="60000"/>
              <a:buFont typeface="Courier New" pitchFamily="49" charset="0"/>
              <a:buChar char="o"/>
            </a:pPr>
            <a:r>
              <a:rPr lang="en-US" b="1" dirty="0" smtClean="0">
                <a:solidFill>
                  <a:schemeClr val="tx1">
                    <a:lumMod val="60000"/>
                    <a:lumOff val="40000"/>
                  </a:schemeClr>
                </a:solidFill>
                <a:latin typeface="+mj-lt"/>
                <a:cs typeface="Arial" charset="0"/>
              </a:rPr>
              <a:t>Records Providers (DRP-DHI)</a:t>
            </a:r>
          </a:p>
          <a:p>
            <a:pPr marL="1714500" lvl="3" indent="-342900">
              <a:spcBef>
                <a:spcPct val="20000"/>
              </a:spcBef>
              <a:buClr>
                <a:schemeClr val="accent2"/>
              </a:buClr>
              <a:buSzPct val="60000"/>
              <a:buFont typeface="Courier New" pitchFamily="49" charset="0"/>
              <a:buChar char="o"/>
            </a:pPr>
            <a:r>
              <a:rPr lang="en-US" b="1" dirty="0" smtClean="0">
                <a:solidFill>
                  <a:schemeClr val="tx1">
                    <a:lumMod val="60000"/>
                    <a:lumOff val="40000"/>
                  </a:schemeClr>
                </a:solidFill>
                <a:latin typeface="+mj-lt"/>
                <a:cs typeface="Arial" charset="0"/>
              </a:rPr>
              <a:t>Dairy Records Processing Centers (DRPC)</a:t>
            </a:r>
            <a:endParaRPr lang="en-US" b="1" dirty="0" smtClean="0">
              <a:solidFill>
                <a:schemeClr val="tx1">
                  <a:lumMod val="60000"/>
                  <a:lumOff val="40000"/>
                </a:schemeClr>
              </a:solidFill>
              <a:latin typeface="+mj-lt"/>
              <a:cs typeface="Arial" charset="0"/>
            </a:endParaRPr>
          </a:p>
          <a:p>
            <a:pPr marL="1714500" lvl="3" indent="-342900">
              <a:spcBef>
                <a:spcPct val="20000"/>
              </a:spcBef>
              <a:buClr>
                <a:schemeClr val="accent2"/>
              </a:buClr>
              <a:buSzPct val="60000"/>
              <a:buFont typeface="Courier New" pitchFamily="49" charset="0"/>
              <a:buChar char="o"/>
            </a:pPr>
            <a:r>
              <a:rPr lang="en-US" b="1" dirty="0" smtClean="0">
                <a:solidFill>
                  <a:schemeClr val="tx1">
                    <a:lumMod val="60000"/>
                    <a:lumOff val="40000"/>
                  </a:schemeClr>
                </a:solidFill>
                <a:latin typeface="+mj-lt"/>
                <a:cs typeface="Arial" charset="0"/>
              </a:rPr>
              <a:t>Breed Associations (PDCA)</a:t>
            </a:r>
          </a:p>
          <a:p>
            <a:pPr marL="1714500" lvl="3" indent="-342900">
              <a:spcBef>
                <a:spcPct val="20000"/>
              </a:spcBef>
              <a:buClr>
                <a:schemeClr val="accent2"/>
              </a:buClr>
              <a:buSzPct val="60000"/>
              <a:buFont typeface="Courier New" pitchFamily="49" charset="0"/>
              <a:buChar char="o"/>
            </a:pPr>
            <a:r>
              <a:rPr lang="en-US" b="1" dirty="0" smtClean="0">
                <a:solidFill>
                  <a:schemeClr val="tx1">
                    <a:lumMod val="60000"/>
                    <a:lumOff val="40000"/>
                  </a:schemeClr>
                </a:solidFill>
                <a:latin typeface="+mj-lt"/>
                <a:cs typeface="Arial" charset="0"/>
              </a:rPr>
              <a:t>A.I. Organizations (NAAB)</a:t>
            </a:r>
            <a:endParaRPr lang="en-US" b="1" i="1" dirty="0">
              <a:solidFill>
                <a:schemeClr val="tx1">
                  <a:lumMod val="60000"/>
                  <a:lumOff val="40000"/>
                </a:schemeClr>
              </a:solidFill>
              <a:latin typeface="+mj-lt"/>
              <a:cs typeface="Arial" charset="0"/>
            </a:endParaRPr>
          </a:p>
        </p:txBody>
      </p:sp>
      <p:sp>
        <p:nvSpPr>
          <p:cNvPr id="3" name="Rectangle 2"/>
          <p:cNvSpPr/>
          <p:nvPr/>
        </p:nvSpPr>
        <p:spPr>
          <a:xfrm>
            <a:off x="914400" y="4233982"/>
            <a:ext cx="7086600" cy="1929759"/>
          </a:xfrm>
          <a:prstGeom prst="rect">
            <a:avLst/>
          </a:prstGeom>
        </p:spPr>
        <p:txBody>
          <a:bodyPr wrap="square">
            <a:spAutoFit/>
          </a:bodyPr>
          <a:lstStyle/>
          <a:p>
            <a:pPr marL="838200" lvl="1" indent="-381000" algn="ctr">
              <a:spcBef>
                <a:spcPct val="20000"/>
              </a:spcBef>
              <a:buClr>
                <a:schemeClr val="tx1"/>
              </a:buClr>
              <a:buFont typeface="Wingdings" pitchFamily="2" charset="2"/>
              <a:buNone/>
            </a:pPr>
            <a:r>
              <a:rPr lang="en-US" sz="3300" b="1" u="sng" dirty="0" smtClean="0">
                <a:solidFill>
                  <a:srgbClr val="000066"/>
                </a:solidFill>
                <a:effectLst>
                  <a:outerShdw blurRad="38100" dist="38100" dir="2700000" algn="tl">
                    <a:srgbClr val="000000">
                      <a:alpha val="43137"/>
                    </a:srgbClr>
                  </a:outerShdw>
                </a:effectLst>
                <a:latin typeface="+mj-lt"/>
                <a:cs typeface="Arial" charset="0"/>
              </a:rPr>
              <a:t>Our Mission</a:t>
            </a:r>
            <a:endParaRPr lang="en-US" sz="3300" b="1" dirty="0" smtClean="0">
              <a:solidFill>
                <a:srgbClr val="000066"/>
              </a:solidFill>
              <a:effectLst>
                <a:outerShdw blurRad="38100" dist="38100" dir="2700000" algn="tl">
                  <a:srgbClr val="000000">
                    <a:alpha val="43137"/>
                  </a:srgbClr>
                </a:outerShdw>
              </a:effectLst>
              <a:latin typeface="+mj-lt"/>
              <a:cs typeface="Arial" charset="0"/>
            </a:endParaRPr>
          </a:p>
          <a:p>
            <a:pPr marL="838200" lvl="1" indent="-381000" algn="ctr">
              <a:spcBef>
                <a:spcPct val="20000"/>
              </a:spcBef>
              <a:buClr>
                <a:schemeClr val="tx1"/>
              </a:buClr>
              <a:buFont typeface="Wingdings" pitchFamily="2" charset="2"/>
              <a:buNone/>
            </a:pPr>
            <a:endParaRPr lang="en-US" sz="1200" b="1" i="1" dirty="0" smtClean="0">
              <a:solidFill>
                <a:schemeClr val="bg2">
                  <a:lumMod val="60000"/>
                  <a:lumOff val="40000"/>
                </a:schemeClr>
              </a:solidFill>
              <a:latin typeface="+mj-lt"/>
              <a:cs typeface="Arial" charset="0"/>
            </a:endParaRPr>
          </a:p>
          <a:p>
            <a:pPr marL="838200" lvl="1" indent="-381000" algn="ctr">
              <a:buClr>
                <a:schemeClr val="tx1"/>
              </a:buClr>
              <a:buFont typeface="Wingdings" pitchFamily="2" charset="2"/>
              <a:buNone/>
            </a:pPr>
            <a:r>
              <a:rPr lang="en-US" sz="2400" b="1" i="1" dirty="0" smtClean="0">
                <a:solidFill>
                  <a:schemeClr val="tx1">
                    <a:lumMod val="60000"/>
                    <a:lumOff val="40000"/>
                  </a:schemeClr>
                </a:solidFill>
                <a:latin typeface="+mj-lt"/>
                <a:cs typeface="Arial" charset="0"/>
              </a:rPr>
              <a:t>Provide a reliable source of information</a:t>
            </a:r>
          </a:p>
          <a:p>
            <a:pPr marL="838200" lvl="1" indent="-381000" algn="ctr">
              <a:buClr>
                <a:schemeClr val="tx1"/>
              </a:buClr>
              <a:buFont typeface="Wingdings" pitchFamily="2" charset="2"/>
              <a:buNone/>
            </a:pPr>
            <a:r>
              <a:rPr lang="en-US" sz="2400" b="1" i="1" dirty="0" smtClean="0">
                <a:solidFill>
                  <a:schemeClr val="tx1">
                    <a:lumMod val="60000"/>
                    <a:lumOff val="40000"/>
                  </a:schemeClr>
                </a:solidFill>
                <a:latin typeface="+mj-lt"/>
                <a:cs typeface="Arial" charset="0"/>
              </a:rPr>
              <a:t> to people interested in the </a:t>
            </a:r>
          </a:p>
          <a:p>
            <a:pPr marL="838200" lvl="1" indent="-381000" algn="ctr">
              <a:buClr>
                <a:schemeClr val="tx1"/>
              </a:buClr>
              <a:buFont typeface="Wingdings" pitchFamily="2" charset="2"/>
              <a:buNone/>
            </a:pPr>
            <a:r>
              <a:rPr lang="en-US" sz="2400" b="1" i="1" dirty="0" smtClean="0">
                <a:solidFill>
                  <a:schemeClr val="tx1">
                    <a:lumMod val="60000"/>
                    <a:lumOff val="40000"/>
                  </a:schemeClr>
                </a:solidFill>
                <a:latin typeface="+mj-lt"/>
                <a:cs typeface="Arial" charset="0"/>
              </a:rPr>
              <a:t>U.S. dairy records industry</a:t>
            </a:r>
            <a:endParaRPr lang="en-US" sz="2400" b="1" i="1" dirty="0">
              <a:solidFill>
                <a:schemeClr val="tx1">
                  <a:lumMod val="60000"/>
                  <a:lumOff val="40000"/>
                </a:schemeClr>
              </a:solidFill>
              <a:latin typeface="+mj-lt"/>
              <a:cs typeface="Arial" charset="0"/>
            </a:endParaRPr>
          </a:p>
        </p:txBody>
      </p:sp>
      <p:sp>
        <p:nvSpPr>
          <p:cNvPr id="2" name="Slide Number Placeholder 1"/>
          <p:cNvSpPr>
            <a:spLocks noGrp="1"/>
          </p:cNvSpPr>
          <p:nvPr>
            <p:ph type="sldNum" sz="quarter" idx="12"/>
          </p:nvPr>
        </p:nvSpPr>
        <p:spPr/>
        <p:txBody>
          <a:bodyPr/>
          <a:lstStyle/>
          <a:p>
            <a:fld id="{20D155AE-76B6-4FFC-8E9D-85FA3D335352}" type="slidenum">
              <a:rPr lang="en-US" smtClean="0"/>
              <a:pPr/>
              <a:t>8</a:t>
            </a:fld>
            <a:endParaRPr lang="en-US" dirty="0"/>
          </a:p>
        </p:txBody>
      </p:sp>
    </p:spTree>
    <p:extLst>
      <p:ext uri="{BB962C8B-B14F-4D97-AF65-F5344CB8AC3E}">
        <p14:creationId xmlns:p14="http://schemas.microsoft.com/office/powerpoint/2010/main" val="68822751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460375" y="523220"/>
            <a:ext cx="8382000" cy="584775"/>
          </a:xfrm>
          <a:prstGeom prst="rect">
            <a:avLst/>
          </a:prstGeom>
          <a:noFill/>
          <a:ln w="9525">
            <a:noFill/>
            <a:miter lim="800000"/>
            <a:headEnd/>
            <a:tailEnd/>
          </a:ln>
        </p:spPr>
        <p:txBody>
          <a:bodyPr>
            <a:spAutoFit/>
          </a:bodyPr>
          <a:lstStyle/>
          <a:p>
            <a:pPr algn="ctr"/>
            <a:r>
              <a:rPr lang="en-US" sz="3200" b="1" dirty="0" smtClean="0">
                <a:latin typeface="+mj-lt"/>
              </a:rPr>
              <a:t>QCS Auditing Program in 2016</a:t>
            </a:r>
            <a:endParaRPr lang="en-US" sz="2800" b="1" dirty="0">
              <a:latin typeface="Calibri" pitchFamily="34" charset="0"/>
            </a:endParaRPr>
          </a:p>
        </p:txBody>
      </p:sp>
      <p:sp>
        <p:nvSpPr>
          <p:cNvPr id="13315" name="Rectangle 5"/>
          <p:cNvSpPr>
            <a:spLocks noChangeArrowheads="1"/>
          </p:cNvSpPr>
          <p:nvPr/>
        </p:nvSpPr>
        <p:spPr bwMode="auto">
          <a:xfrm rot="10800000" flipV="1">
            <a:off x="228599" y="1402765"/>
            <a:ext cx="8613775" cy="4585871"/>
          </a:xfrm>
          <a:prstGeom prst="rect">
            <a:avLst/>
          </a:prstGeom>
          <a:noFill/>
          <a:ln w="9525">
            <a:noFill/>
            <a:miter lim="800000"/>
            <a:headEnd/>
            <a:tailEnd/>
          </a:ln>
        </p:spPr>
        <p:txBody>
          <a:bodyPr wrap="square">
            <a:spAutoFit/>
          </a:bodyPr>
          <a:lstStyle/>
          <a:p>
            <a:pPr marL="342900" indent="-342900">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24 </a:t>
            </a:r>
            <a:r>
              <a:rPr lang="en-US" b="1" dirty="0">
                <a:latin typeface="Arial" panose="020B0604020202020204" pitchFamily="34" charset="0"/>
                <a:cs typeface="Arial" panose="020B0604020202020204" pitchFamily="34" charset="0"/>
              </a:rPr>
              <a:t>Field Service affiliates working </a:t>
            </a:r>
            <a:r>
              <a:rPr lang="en-US" b="1" dirty="0" smtClean="0">
                <a:latin typeface="Arial" panose="020B0604020202020204" pitchFamily="34" charset="0"/>
                <a:cs typeface="Arial" panose="020B0604020202020204" pitchFamily="34" charset="0"/>
              </a:rPr>
              <a:t>with </a:t>
            </a:r>
            <a:r>
              <a:rPr lang="en-US" b="1" dirty="0" smtClean="0">
                <a:solidFill>
                  <a:schemeClr val="tx1">
                    <a:lumMod val="60000"/>
                    <a:lumOff val="40000"/>
                  </a:schemeClr>
                </a:solidFill>
                <a:latin typeface="Arial" panose="020B0604020202020204" pitchFamily="34" charset="0"/>
                <a:cs typeface="Arial" panose="020B0604020202020204" pitchFamily="34" charset="0"/>
              </a:rPr>
              <a:t>1,967 </a:t>
            </a:r>
            <a:r>
              <a:rPr lang="en-US" b="1" dirty="0">
                <a:solidFill>
                  <a:schemeClr val="tx1">
                    <a:lumMod val="60000"/>
                    <a:lumOff val="40000"/>
                  </a:schemeClr>
                </a:solidFill>
                <a:latin typeface="Arial" panose="020B0604020202020204" pitchFamily="34" charset="0"/>
                <a:cs typeface="Arial" panose="020B0604020202020204" pitchFamily="34" charset="0"/>
              </a:rPr>
              <a:t>Field </a:t>
            </a:r>
            <a:r>
              <a:rPr lang="en-US" b="1" dirty="0" smtClean="0">
                <a:solidFill>
                  <a:schemeClr val="tx1">
                    <a:lumMod val="60000"/>
                    <a:lumOff val="40000"/>
                  </a:schemeClr>
                </a:solidFill>
                <a:latin typeface="Arial" panose="020B0604020202020204" pitchFamily="34" charset="0"/>
                <a:cs typeface="Arial" panose="020B0604020202020204" pitchFamily="34" charset="0"/>
              </a:rPr>
              <a:t>Technicians and Technician Assistants (includes full time, part time, and ISPs and their staff)</a:t>
            </a:r>
          </a:p>
          <a:p>
            <a:pPr marL="342900" indent="-342900">
              <a:buClr>
                <a:schemeClr val="tx1"/>
              </a:buClr>
              <a:buFont typeface="Arial" panose="020B0604020202020204" pitchFamily="34" charset="0"/>
              <a:buChar char="•"/>
            </a:pPr>
            <a:endParaRPr lang="en-US" b="1" dirty="0" smtClean="0">
              <a:solidFill>
                <a:srgbClr val="3366FF"/>
              </a:solidFill>
              <a:latin typeface="Arial" panose="020B0604020202020204" pitchFamily="34" charset="0"/>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b="1" dirty="0" smtClean="0">
                <a:solidFill>
                  <a:srgbClr val="000066"/>
                </a:solidFill>
                <a:latin typeface="Arial" panose="020B0604020202020204" pitchFamily="34" charset="0"/>
                <a:cs typeface="Arial" panose="020B0604020202020204" pitchFamily="34" charset="0"/>
              </a:rPr>
              <a:t>38 Meter </a:t>
            </a:r>
            <a:r>
              <a:rPr lang="en-US" b="1" dirty="0">
                <a:solidFill>
                  <a:srgbClr val="000066"/>
                </a:solidFill>
                <a:latin typeface="Arial" panose="020B0604020202020204" pitchFamily="34" charset="0"/>
                <a:cs typeface="Arial" panose="020B0604020202020204" pitchFamily="34" charset="0"/>
              </a:rPr>
              <a:t>Centers and </a:t>
            </a:r>
            <a:r>
              <a:rPr lang="en-US" b="1" dirty="0" smtClean="0">
                <a:solidFill>
                  <a:srgbClr val="000066"/>
                </a:solidFill>
                <a:latin typeface="Arial" panose="020B0604020202020204" pitchFamily="34" charset="0"/>
                <a:cs typeface="Arial" panose="020B0604020202020204" pitchFamily="34" charset="0"/>
              </a:rPr>
              <a:t>76 Meter Technicians that calibrated </a:t>
            </a:r>
            <a:r>
              <a:rPr lang="en-US" b="1" dirty="0" smtClean="0">
                <a:solidFill>
                  <a:schemeClr val="tx1">
                    <a:lumMod val="60000"/>
                    <a:lumOff val="40000"/>
                  </a:schemeClr>
                </a:solidFill>
                <a:latin typeface="Arial" panose="020B0604020202020204" pitchFamily="34" charset="0"/>
                <a:cs typeface="Arial" panose="020B0604020202020204" pitchFamily="34" charset="0"/>
              </a:rPr>
              <a:t>78,147 </a:t>
            </a:r>
            <a:r>
              <a:rPr lang="en-US" b="1" dirty="0">
                <a:solidFill>
                  <a:schemeClr val="tx1">
                    <a:lumMod val="60000"/>
                    <a:lumOff val="40000"/>
                  </a:schemeClr>
                </a:solidFill>
                <a:latin typeface="Arial" panose="020B0604020202020204" pitchFamily="34" charset="0"/>
                <a:cs typeface="Arial" panose="020B0604020202020204" pitchFamily="34" charset="0"/>
              </a:rPr>
              <a:t>c</a:t>
            </a:r>
            <a:r>
              <a:rPr lang="en-US" b="1" dirty="0" smtClean="0">
                <a:solidFill>
                  <a:schemeClr val="tx1">
                    <a:lumMod val="60000"/>
                    <a:lumOff val="40000"/>
                  </a:schemeClr>
                </a:solidFill>
                <a:latin typeface="Arial" panose="020B0604020202020204" pitchFamily="34" charset="0"/>
                <a:cs typeface="Arial" panose="020B0604020202020204" pitchFamily="34" charset="0"/>
              </a:rPr>
              <a:t>ertified </a:t>
            </a:r>
            <a:r>
              <a:rPr lang="en-US" b="1" dirty="0">
                <a:solidFill>
                  <a:schemeClr val="tx1">
                    <a:lumMod val="60000"/>
                    <a:lumOff val="40000"/>
                  </a:schemeClr>
                </a:solidFill>
                <a:latin typeface="Arial" panose="020B0604020202020204" pitchFamily="34" charset="0"/>
                <a:cs typeface="Arial" panose="020B0604020202020204" pitchFamily="34" charset="0"/>
              </a:rPr>
              <a:t>p</a:t>
            </a:r>
            <a:r>
              <a:rPr lang="en-US" b="1" dirty="0" smtClean="0">
                <a:solidFill>
                  <a:schemeClr val="tx1">
                    <a:lumMod val="60000"/>
                    <a:lumOff val="40000"/>
                  </a:schemeClr>
                </a:solidFill>
                <a:latin typeface="Arial" panose="020B0604020202020204" pitchFamily="34" charset="0"/>
                <a:cs typeface="Arial" panose="020B0604020202020204" pitchFamily="34" charset="0"/>
              </a:rPr>
              <a:t>ortable meters in 2016</a:t>
            </a:r>
          </a:p>
          <a:p>
            <a:pPr marL="285750" indent="-285750">
              <a:spcAft>
                <a:spcPts val="600"/>
              </a:spcAft>
              <a:buClr>
                <a:schemeClr val="tx1"/>
              </a:buClr>
              <a:buFont typeface="Arial" panose="020B0604020202020204" pitchFamily="34" charset="0"/>
              <a:buChar char="•"/>
            </a:pPr>
            <a:endParaRPr lang="en-US" b="1" dirty="0">
              <a:solidFill>
                <a:srgbClr val="3366FF"/>
              </a:solidFill>
              <a:latin typeface="Arial" panose="020B0604020202020204" pitchFamily="34" charset="0"/>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b="1" dirty="0" smtClean="0">
                <a:solidFill>
                  <a:srgbClr val="000066"/>
                </a:solidFill>
                <a:latin typeface="Arial" panose="020B0604020202020204" pitchFamily="34" charset="0"/>
                <a:cs typeface="Arial" panose="020B0604020202020204" pitchFamily="34" charset="0"/>
              </a:rPr>
              <a:t>Dairy operations using </a:t>
            </a:r>
            <a:r>
              <a:rPr lang="en-US" b="1" dirty="0" smtClean="0">
                <a:solidFill>
                  <a:schemeClr val="tx1">
                    <a:lumMod val="60000"/>
                    <a:lumOff val="40000"/>
                  </a:schemeClr>
                </a:solidFill>
                <a:latin typeface="Arial" panose="020B0604020202020204" pitchFamily="34" charset="0"/>
                <a:cs typeface="Arial" panose="020B0604020202020204" pitchFamily="34" charset="0"/>
              </a:rPr>
              <a:t>141,209 certified electronic on-farm meters</a:t>
            </a:r>
          </a:p>
          <a:p>
            <a:pPr marL="285750" indent="-285750">
              <a:spcAft>
                <a:spcPts val="600"/>
              </a:spcAft>
              <a:buClr>
                <a:schemeClr val="tx1"/>
              </a:buClr>
              <a:buFont typeface="Arial" panose="020B0604020202020204" pitchFamily="34" charset="0"/>
              <a:buChar char="•"/>
            </a:pPr>
            <a:endParaRPr lang="en-US" b="1" dirty="0">
              <a:solidFill>
                <a:srgbClr val="3366FF"/>
              </a:solidFill>
              <a:latin typeface="Arial" panose="020B0604020202020204" pitchFamily="34" charset="0"/>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b="1" dirty="0" smtClean="0">
                <a:solidFill>
                  <a:srgbClr val="000066"/>
                </a:solidFill>
                <a:latin typeface="Arial" panose="020B0604020202020204" pitchFamily="34" charset="0"/>
                <a:cs typeface="Arial" panose="020B0604020202020204" pitchFamily="34" charset="0"/>
              </a:rPr>
              <a:t>44 </a:t>
            </a:r>
            <a:r>
              <a:rPr lang="en-US" b="1" dirty="0">
                <a:solidFill>
                  <a:srgbClr val="000066"/>
                </a:solidFill>
                <a:latin typeface="Arial" panose="020B0604020202020204" pitchFamily="34" charset="0"/>
                <a:cs typeface="Arial" panose="020B0604020202020204" pitchFamily="34" charset="0"/>
              </a:rPr>
              <a:t>L</a:t>
            </a:r>
            <a:r>
              <a:rPr lang="en-US" b="1" dirty="0" smtClean="0">
                <a:solidFill>
                  <a:srgbClr val="000066"/>
                </a:solidFill>
                <a:latin typeface="Arial" panose="020B0604020202020204" pitchFamily="34" charset="0"/>
                <a:cs typeface="Arial" panose="020B0604020202020204" pitchFamily="34" charset="0"/>
              </a:rPr>
              <a:t>aboratories </a:t>
            </a:r>
            <a:r>
              <a:rPr lang="en-US" b="1" dirty="0">
                <a:solidFill>
                  <a:srgbClr val="000066"/>
                </a:solidFill>
                <a:latin typeface="Arial" panose="020B0604020202020204" pitchFamily="34" charset="0"/>
                <a:cs typeface="Arial" panose="020B0604020202020204" pitchFamily="34" charset="0"/>
              </a:rPr>
              <a:t>analyzing an average of </a:t>
            </a:r>
            <a:r>
              <a:rPr lang="en-US" b="1" dirty="0" smtClean="0">
                <a:solidFill>
                  <a:schemeClr val="tx1">
                    <a:lumMod val="60000"/>
                    <a:lumOff val="40000"/>
                  </a:schemeClr>
                </a:solidFill>
                <a:latin typeface="Arial" panose="020B0604020202020204" pitchFamily="34" charset="0"/>
                <a:cs typeface="Arial" panose="020B0604020202020204" pitchFamily="34" charset="0"/>
              </a:rPr>
              <a:t>5.02 </a:t>
            </a:r>
            <a:r>
              <a:rPr lang="en-US" b="1" dirty="0">
                <a:solidFill>
                  <a:schemeClr val="tx1">
                    <a:lumMod val="60000"/>
                    <a:lumOff val="40000"/>
                  </a:schemeClr>
                </a:solidFill>
                <a:latin typeface="Arial" panose="020B0604020202020204" pitchFamily="34" charset="0"/>
                <a:cs typeface="Arial" panose="020B0604020202020204" pitchFamily="34" charset="0"/>
              </a:rPr>
              <a:t>million milk </a:t>
            </a:r>
            <a:r>
              <a:rPr lang="en-US" b="1" dirty="0" smtClean="0">
                <a:solidFill>
                  <a:schemeClr val="tx1">
                    <a:lumMod val="60000"/>
                    <a:lumOff val="40000"/>
                  </a:schemeClr>
                </a:solidFill>
                <a:latin typeface="Arial" panose="020B0604020202020204" pitchFamily="34" charset="0"/>
                <a:cs typeface="Arial" panose="020B0604020202020204" pitchFamily="34" charset="0"/>
              </a:rPr>
              <a:t>samples monthly</a:t>
            </a:r>
          </a:p>
          <a:p>
            <a:pPr marL="285750" indent="-285750">
              <a:spcAft>
                <a:spcPts val="600"/>
              </a:spcAft>
              <a:buClr>
                <a:schemeClr val="tx1"/>
              </a:buClr>
              <a:buFont typeface="Arial" panose="020B0604020202020204" pitchFamily="34" charset="0"/>
              <a:buChar char="•"/>
            </a:pPr>
            <a:endParaRPr lang="en-US" b="1" dirty="0">
              <a:solidFill>
                <a:srgbClr val="000066"/>
              </a:solidFill>
              <a:latin typeface="Arial" panose="020B0604020202020204" pitchFamily="34" charset="0"/>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b="1" dirty="0" smtClean="0">
                <a:solidFill>
                  <a:srgbClr val="000066"/>
                </a:solidFill>
                <a:latin typeface="Arial" panose="020B0604020202020204" pitchFamily="34" charset="0"/>
                <a:cs typeface="Arial" panose="020B0604020202020204" pitchFamily="34" charset="0"/>
              </a:rPr>
              <a:t>4 </a:t>
            </a:r>
            <a:r>
              <a:rPr lang="en-US" b="1" dirty="0">
                <a:solidFill>
                  <a:srgbClr val="000066"/>
                </a:solidFill>
                <a:latin typeface="Arial" panose="020B0604020202020204" pitchFamily="34" charset="0"/>
                <a:cs typeface="Arial" panose="020B0604020202020204" pitchFamily="34" charset="0"/>
              </a:rPr>
              <a:t>Dairy Records Processing Centers </a:t>
            </a:r>
            <a:r>
              <a:rPr lang="en-US" b="1" dirty="0" smtClean="0">
                <a:solidFill>
                  <a:srgbClr val="000066"/>
                </a:solidFill>
                <a:latin typeface="Arial" panose="020B0604020202020204" pitchFamily="34" charset="0"/>
                <a:cs typeface="Arial" panose="020B0604020202020204" pitchFamily="34" charset="0"/>
              </a:rPr>
              <a:t>(DRPC) processing </a:t>
            </a:r>
            <a:r>
              <a:rPr lang="en-US" b="1" dirty="0">
                <a:solidFill>
                  <a:srgbClr val="000066"/>
                </a:solidFill>
                <a:latin typeface="Arial" panose="020B0604020202020204" pitchFamily="34" charset="0"/>
                <a:cs typeface="Arial" panose="020B0604020202020204" pitchFamily="34" charset="0"/>
              </a:rPr>
              <a:t>cow </a:t>
            </a:r>
            <a:r>
              <a:rPr lang="en-US" b="1" dirty="0" smtClean="0">
                <a:solidFill>
                  <a:srgbClr val="000066"/>
                </a:solidFill>
                <a:latin typeface="Arial" panose="020B0604020202020204" pitchFamily="34" charset="0"/>
                <a:cs typeface="Arial" panose="020B0604020202020204" pitchFamily="34" charset="0"/>
              </a:rPr>
              <a:t>data</a:t>
            </a:r>
          </a:p>
          <a:p>
            <a:pPr marL="285750" indent="-285750">
              <a:spcAft>
                <a:spcPts val="600"/>
              </a:spcAft>
              <a:buClr>
                <a:schemeClr val="tx1"/>
              </a:buClr>
              <a:buFont typeface="Arial" panose="020B0604020202020204" pitchFamily="34" charset="0"/>
              <a:buChar char="•"/>
            </a:pPr>
            <a:endParaRPr lang="en-US" b="1" dirty="0">
              <a:solidFill>
                <a:srgbClr val="000066"/>
              </a:solidFill>
              <a:latin typeface="Arial" panose="020B0604020202020204" pitchFamily="34" charset="0"/>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b="1" dirty="0" smtClean="0">
                <a:solidFill>
                  <a:srgbClr val="000066"/>
                </a:solidFill>
                <a:latin typeface="Arial" panose="020B0604020202020204" pitchFamily="34" charset="0"/>
                <a:cs typeface="Arial" panose="020B0604020202020204" pitchFamily="34" charset="0"/>
              </a:rPr>
              <a:t>18 ELISA Laboratories screening milk samples for Johne’s</a:t>
            </a:r>
            <a:endParaRPr lang="en-US"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55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3">
      <a:dk1>
        <a:srgbClr val="000099"/>
      </a:dk1>
      <a:lt1>
        <a:sysClr val="window" lastClr="FFFFFF"/>
      </a:lt1>
      <a:dk2>
        <a:srgbClr val="000099"/>
      </a:dk2>
      <a:lt2>
        <a:srgbClr val="5B5BFF"/>
      </a:lt2>
      <a:accent1>
        <a:srgbClr val="000099"/>
      </a:accent1>
      <a:accent2>
        <a:srgbClr val="ADADFF"/>
      </a:accent2>
      <a:accent3>
        <a:srgbClr val="000033"/>
      </a:accent3>
      <a:accent4>
        <a:srgbClr val="FFFF00"/>
      </a:accent4>
      <a:accent5>
        <a:srgbClr val="ADADFF"/>
      </a:accent5>
      <a:accent6>
        <a:srgbClr val="00B050"/>
      </a:accent6>
      <a:hlink>
        <a:srgbClr val="FF0000"/>
      </a:hlink>
      <a:folHlink>
        <a:srgbClr val="00006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6205</TotalTime>
  <Words>2341</Words>
  <Application>Microsoft Office PowerPoint</Application>
  <PresentationFormat>On-screen Show (4:3)</PresentationFormat>
  <Paragraphs>749</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Clarity</vt:lpstr>
      <vt:lpstr>Auditing Procedures for Meter Centers  and Technicians </vt:lpstr>
      <vt:lpstr>Topics to cover today</vt:lpstr>
      <vt:lpstr>PowerPoint Presentation</vt:lpstr>
      <vt:lpstr>Areas  of  Work   </vt:lpstr>
      <vt:lpstr>Role of quality certification in the dhi industry</vt:lpstr>
      <vt:lpstr>PowerPoint Presentation</vt:lpstr>
      <vt:lpstr>Common Complaints from Dairymen</vt:lpstr>
      <vt:lpstr>PowerPoint Presentation</vt:lpstr>
      <vt:lpstr>PowerPoint Presentation</vt:lpstr>
      <vt:lpstr>PowerPoint Presentation</vt:lpstr>
      <vt:lpstr>Jay Mattison, National DHIA Vice President, ICAR Board of Directors  Animal Identification Subcommittee   Steven Sievert, National DHIA Chair, Recording &amp; Sampling Devices Subcommittee  Chair, Sensor Devices Task Force   John Rhoads, Eastern Lab Services Milk Analysis Subcommittee   Kevin Haase, NorthStar Cooperative Dairy Cattle Milk Recording Working Group</vt:lpstr>
      <vt:lpstr>Working with Milking Equipment Manufacturers</vt:lpstr>
      <vt:lpstr>Working with Laboratory Vendors &amp; Suppliers</vt:lpstr>
      <vt:lpstr>PowerPoint Presentation</vt:lpstr>
      <vt:lpstr>PowerPoint Presentation</vt:lpstr>
      <vt:lpstr>Certified Meter Centers</vt:lpstr>
      <vt:lpstr>PowerPoint Presentation</vt:lpstr>
      <vt:lpstr>QC – Everyone’s Responsibility</vt:lpstr>
      <vt:lpstr>The Challenge is…</vt:lpstr>
      <vt:lpstr>Certification status definitions</vt:lpstr>
      <vt:lpstr>Reference Documents</vt:lpstr>
      <vt:lpstr>Certification Status Definitions</vt:lpstr>
      <vt:lpstr>Certification Status Definitions</vt:lpstr>
      <vt:lpstr>Certification Status Definitions</vt:lpstr>
      <vt:lpstr>Certification Status Definitions</vt:lpstr>
      <vt:lpstr>Certification Status Definitions</vt:lpstr>
      <vt:lpstr>Definition of audit types</vt:lpstr>
      <vt:lpstr>Audit Definitions</vt:lpstr>
      <vt:lpstr>Changes in the  auditing guidelines</vt:lpstr>
      <vt:lpstr>Changes in the Guidelines</vt:lpstr>
      <vt:lpstr>Calibration Wand Requirements</vt:lpstr>
      <vt:lpstr>Standard Flow Calibration Wand</vt:lpstr>
      <vt:lpstr>Meter Technician Training</vt:lpstr>
      <vt:lpstr>Service Provider Responsibilities</vt:lpstr>
      <vt:lpstr>Auditing procedures</vt:lpstr>
      <vt:lpstr>General Audit Information</vt:lpstr>
      <vt:lpstr>Basic Meter Center Equipment</vt:lpstr>
      <vt:lpstr>Standard Flow Water Test Equipment</vt:lpstr>
      <vt:lpstr>Dual Meter Water Test Equipment</vt:lpstr>
      <vt:lpstr>Fast-Flow Water Test Equipment</vt:lpstr>
      <vt:lpstr>Weight Test Method Equipment</vt:lpstr>
      <vt:lpstr>Meter Technician Audits</vt:lpstr>
      <vt:lpstr>Meter Technician Audits</vt:lpstr>
      <vt:lpstr>Meter Technician Certification</vt:lpstr>
      <vt:lpstr>Observations from meter center audits</vt:lpstr>
      <vt:lpstr>Certified DHI Portable Meters – 2016</vt:lpstr>
      <vt:lpstr>Portable Meter Calibration Performance in 2016</vt:lpstr>
      <vt:lpstr>Portable Meters and Scales</vt:lpstr>
      <vt:lpstr>Usage of Meters</vt:lpstr>
      <vt:lpstr>Availability of Meters and Parts</vt:lpstr>
      <vt:lpstr>Use of Float Pails</vt:lpstr>
      <vt:lpstr>Condition of Equipment</vt:lpstr>
      <vt:lpstr>Post-Calibration Meter Procedures</vt:lpstr>
      <vt:lpstr>Record Your Observations</vt:lpstr>
      <vt:lpstr>Quality Certification Services Inc.</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Milk recording samples –  multiple analyses, multiple challenges</dc:title>
  <dc:creator>Steven J. Sievert</dc:creator>
  <cp:lastModifiedBy>Steven J. Sievert</cp:lastModifiedBy>
  <cp:revision>250</cp:revision>
  <cp:lastPrinted>2016-10-19T18:30:45Z</cp:lastPrinted>
  <dcterms:created xsi:type="dcterms:W3CDTF">2013-05-17T16:20:53Z</dcterms:created>
  <dcterms:modified xsi:type="dcterms:W3CDTF">2017-08-02T19:35:14Z</dcterms:modified>
</cp:coreProperties>
</file>