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E5"/>
    <a:srgbClr val="E5FF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5444" autoAdjust="0"/>
  </p:normalViewPr>
  <p:slideViewPr>
    <p:cSldViewPr>
      <p:cViewPr varScale="1">
        <p:scale>
          <a:sx n="89" d="100"/>
          <a:sy n="89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50F7E-96A1-4952-9B40-5B193A0C26A2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992AC-0DB4-4B0C-9617-114B4BF6F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92AC-0DB4-4B0C-9617-114B4BF6FF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D02DAAB-3F7B-4C91-8588-7BD4588F215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CA1CC2-1B4D-4BC1-9996-CF2EE887F4D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E66B45-EC94-46C6-8E6B-51EDAACE67D5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464" y="6410614"/>
            <a:ext cx="45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2744"/>
            <a:ext cx="609600" cy="356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" y="6372669"/>
            <a:ext cx="832204" cy="326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2819400"/>
          </a:xfrm>
        </p:spPr>
        <p:txBody>
          <a:bodyPr/>
          <a:lstStyle/>
          <a:p>
            <a:pPr hangingPunct="0"/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Calibration of Portable Scales</a:t>
            </a:r>
            <a:r>
              <a:rPr lang="en-GB" sz="36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GB" sz="3600" cap="none" dirty="0" smtClean="0">
                <a:solidFill>
                  <a:schemeClr val="tx1"/>
                </a:solidFill>
                <a:latin typeface="+mn-lt"/>
              </a:rPr>
            </a:br>
            <a:endParaRPr lang="en-US" sz="44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2017 Meter Technician Training School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Steven Sievert 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Manager, Quality Certification Services Inc.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Technical Director, National DHIA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Chair, ICAR Subcommittee for Recording and Sampling Devices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3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Detecto MCS-60M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Designed specifically for dairy applications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Accurate weighing at all levels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Combination plastic and steel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Expensive purchase price but durable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Easy to calibrate</a:t>
            </a:r>
            <a:endParaRPr lang="en-US" sz="2000" b="1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 l="13636" t="12869" r="13636" b="3485"/>
          <a:stretch>
            <a:fillRect/>
          </a:stretch>
        </p:blipFill>
        <p:spPr bwMode="auto">
          <a:xfrm>
            <a:off x="838200" y="1257300"/>
            <a:ext cx="28956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70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Pelouze (Viking) 7800 and 7842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Low-cost scale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Metal construction, baked enamel finish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Moderately </a:t>
            </a:r>
            <a:r>
              <a:rPr lang="en-US" sz="2000" b="1" dirty="0" smtClean="0"/>
              <a:t>durable, can lose calibration easy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Does not like travel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Marketed by some dairy supply places as replacement for the Hanson scale </a:t>
            </a:r>
          </a:p>
        </p:txBody>
      </p:sp>
      <p:pic>
        <p:nvPicPr>
          <p:cNvPr id="7172" name="Picture 4" descr="http://www.americanweigh.com/images/7842-l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238500" cy="462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03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Salter Brecknell 235-Series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Medium cost point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Metal construction, baked enamel finish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Moderately </a:t>
            </a:r>
            <a:r>
              <a:rPr lang="en-US" sz="2000" b="1" dirty="0" smtClean="0"/>
              <a:t>durable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7" y="1219200"/>
            <a:ext cx="46482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2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295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470t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429000"/>
            <a:ext cx="2472749" cy="29428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Taylor 3460 and 3470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Low-cost scale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Combination plastic and  thin steel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NOT durable and loses calibration easy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Does not like to travel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Treat as disposable scale to send unsupervised/owner-sampler herds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059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18688"/>
            <a:ext cx="2819400" cy="48332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American Weigh Scales – </a:t>
            </a:r>
            <a:r>
              <a:rPr lang="en-US" sz="3600" b="1" smtClean="0"/>
              <a:t>H </a:t>
            </a:r>
            <a:r>
              <a:rPr lang="en-US" sz="3600" b="1" smtClean="0"/>
              <a:t>&amp; </a:t>
            </a:r>
            <a:r>
              <a:rPr lang="en-US" sz="3600" b="1" dirty="0" smtClean="0"/>
              <a:t>PK Series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Digital scale with low purchase price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66 lb. and 110 lb. models available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Easy to carry in computer bag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Accurate but not legal for trade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Can be calibrated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Modern image for DHI providing accurate results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272611"/>
            <a:ext cx="1924578" cy="466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5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Available Resources on QCS Website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21353" cy="42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7"/>
          <p:cNvSpPr>
            <a:spLocks noGrp="1"/>
          </p:cNvSpPr>
          <p:nvPr>
            <p:ph sz="half" idx="2"/>
          </p:nvPr>
        </p:nvSpPr>
        <p:spPr>
          <a:xfrm>
            <a:off x="3200399" y="5176089"/>
            <a:ext cx="5738501" cy="914400"/>
          </a:xfrm>
        </p:spPr>
        <p:txBody>
          <a:bodyPr>
            <a:noAutofit/>
          </a:bodyPr>
          <a:lstStyle/>
          <a:p>
            <a:pPr marL="109728" indent="0">
              <a:buClr>
                <a:srgbClr val="000066"/>
              </a:buClr>
              <a:buSzPct val="105000"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The following resources are a click away</a:t>
            </a:r>
          </a:p>
          <a:p>
            <a:pPr lvl="1">
              <a:buClr>
                <a:srgbClr val="00006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Pictures </a:t>
            </a:r>
          </a:p>
          <a:p>
            <a:pPr lvl="2">
              <a:buClr>
                <a:srgbClr val="00006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Scale Manuals</a:t>
            </a:r>
          </a:p>
          <a:p>
            <a:pPr lvl="3">
              <a:buClr>
                <a:srgbClr val="00006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Calibration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971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All scales must be calibrated at least once </a:t>
            </a:r>
            <a:r>
              <a:rPr lang="en-US" sz="2000" b="1" u="sng" dirty="0" smtClean="0">
                <a:solidFill>
                  <a:srgbClr val="FF0000"/>
                </a:solidFill>
              </a:rPr>
              <a:t>every 12 months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Calibrated to: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2% accuracy on single weight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3% accuracy on two consecutive weights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Data is reported to QCS as part of annual field service audit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Scale Calibration Requirements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5" descr="Tulare DHIA 058.JPG"/>
          <p:cNvPicPr>
            <a:picLocks noChangeAspect="1"/>
          </p:cNvPicPr>
          <p:nvPr/>
        </p:nvPicPr>
        <p:blipFill>
          <a:blip r:embed="rId3" cstate="print"/>
          <a:srcRect l="19643" r="21429"/>
          <a:stretch>
            <a:fillRect/>
          </a:stretch>
        </p:blipFill>
        <p:spPr>
          <a:xfrm>
            <a:off x="658586" y="1371600"/>
            <a:ext cx="347254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8" y="1130907"/>
            <a:ext cx="3777781" cy="488889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Must calibrate at each of the following weights…</a:t>
            </a:r>
          </a:p>
          <a:p>
            <a:pPr lvl="1"/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000" b="1" u="sng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Dairy Cows</a:t>
            </a:r>
          </a:p>
          <a:p>
            <a:pPr lvl="2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10, 20, 30, 40, 50 lbs.</a:t>
            </a:r>
          </a:p>
          <a:p>
            <a:pPr lvl="1"/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Dairy Goats/Sheep</a:t>
            </a:r>
          </a:p>
          <a:p>
            <a:pPr lvl="2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1, 2, 5, 10, 20 lbs.</a:t>
            </a:r>
          </a:p>
          <a:p>
            <a:pPr lvl="2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292929"/>
                </a:solidFill>
              </a:rPr>
              <a:t>Refer to chart in MTTS Manual for acceptable weight readings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Scale Calibration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25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ulare DHIA 0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31928" b="-21951"/>
          <a:stretch>
            <a:fillRect/>
          </a:stretch>
        </p:blipFill>
        <p:spPr>
          <a:xfrm>
            <a:off x="609600" y="1600200"/>
            <a:ext cx="3750006" cy="5038614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Every scale must have unique serial number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Each scale must be marked with calibration tag/sticker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Month &amp; Year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Meter Center Used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Meter/Scale Technician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Scale Calibration Requirements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85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819400"/>
            <a:ext cx="8458200" cy="3505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Proper reporting improves audit efficiency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Unique serial number – avoid alphanumeric values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Make and model of scale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Calibration date(s)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Meter </a:t>
            </a:r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enter and technician name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Calibration weights at each level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Status during the audit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Reporting Scale Calibration Results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7095447"/>
              </p:ext>
            </p:extLst>
          </p:nvPr>
        </p:nvGraphicFramePr>
        <p:xfrm>
          <a:off x="0" y="1295400"/>
          <a:ext cx="9144002" cy="1371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394"/>
                <a:gridCol w="368797"/>
                <a:gridCol w="460996"/>
                <a:gridCol w="508107"/>
                <a:gridCol w="829793"/>
                <a:gridCol w="829793"/>
                <a:gridCol w="276598"/>
                <a:gridCol w="749827"/>
                <a:gridCol w="508107"/>
                <a:gridCol w="368797"/>
                <a:gridCol w="368797"/>
                <a:gridCol w="368797"/>
                <a:gridCol w="368797"/>
                <a:gridCol w="368797"/>
                <a:gridCol w="368797"/>
                <a:gridCol w="368797"/>
                <a:gridCol w="368797"/>
                <a:gridCol w="508107"/>
                <a:gridCol w="508107"/>
              </a:tblGrid>
              <a:tr h="671826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Scale no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FT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smtClean="0">
                          <a:effectLst/>
                          <a:latin typeface="Calibri"/>
                        </a:rPr>
                        <a:t>Make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Model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2013 Date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2014 Date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Int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MC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MT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1#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5#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10#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20#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30#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40#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50#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2015 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>Status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2016 Status</a:t>
                      </a:r>
                      <a:endParaRPr lang="en-US" sz="1200" b="1" dirty="0"/>
                    </a:p>
                  </a:txBody>
                  <a:tcPr marL="44873" marR="44873" marT="22437" marB="22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977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174434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999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AWS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PK-110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7/7/2016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9/12/2016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effectLst/>
                          <a:latin typeface="Calibri"/>
                        </a:rPr>
                        <a:t>67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Meter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 Center</a:t>
                      </a:r>
                    </a:p>
                    <a:p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Name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Meter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</a:rPr>
                        <a:t> Tech Name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1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5</a:t>
                      </a:r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10.1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  <a:latin typeface="Calibri"/>
                        </a:rPr>
                        <a:t>20.1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30.2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40.4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effectLst/>
                          <a:latin typeface="Calibri"/>
                        </a:rPr>
                        <a:t>50.4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/>
                      </a:r>
                      <a:br>
                        <a:rPr lang="en-US" sz="1200" b="1" dirty="0">
                          <a:effectLst/>
                          <a:latin typeface="Calibri"/>
                        </a:rPr>
                      </a:b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Calibri"/>
                        </a:rPr>
                        <a:t>New </a:t>
                      </a:r>
                      <a:r>
                        <a:rPr lang="en-US" sz="1200" b="1" dirty="0" smtClean="0">
                          <a:effectLst/>
                          <a:latin typeface="Calibri"/>
                        </a:rPr>
                        <a:t>2016</a:t>
                      </a:r>
                      <a:endParaRPr lang="en-US" sz="1200" b="1" dirty="0"/>
                    </a:p>
                  </a:txBody>
                  <a:tcPr marL="44873" marR="44873" marT="22437" marB="2243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7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447800"/>
            <a:ext cx="845820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Suggested Status Codes for Scale Calibration Worksheets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Active 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New (+ year) – scale new from the box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Return (+ year) – repaired scale or returned to active status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Storage – calibrated scale not in active use (backup)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Out (+ year) – scale taken out of service</a:t>
            </a:r>
          </a:p>
          <a:p>
            <a:pPr lvl="1"/>
            <a:r>
              <a:rPr lang="en-US" sz="2000" b="1" dirty="0" smtClean="0">
                <a:solidFill>
                  <a:srgbClr val="000066"/>
                </a:solidFill>
              </a:rPr>
              <a:t>Perm Out or POS – broken scale that cannot be repaired</a:t>
            </a:r>
          </a:p>
          <a:p>
            <a:pPr lvl="1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Goats – scale that has only been calibrated for goats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Reporting Scale Calibration Results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040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Scales Suitable for </a:t>
            </a:r>
            <a:br>
              <a:rPr lang="en-US" sz="3600" b="1" dirty="0" smtClean="0"/>
            </a:br>
            <a:r>
              <a:rPr lang="en-US" sz="3600" b="1" dirty="0" smtClean="0"/>
              <a:t>DHI Programs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5" y="1295400"/>
            <a:ext cx="4306395" cy="4501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Hanson Dairy Scale 600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The old ‘standard’ for DHI milk weighing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 longer manufactured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Can reface the scale with new label – contact auditor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Maintains calibration over the weight range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Chatillon MD-60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Designed specifically for dairy applications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Easy to read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Heavy gauge steel construction, baked enamel finish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Expensive purchase price but durable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Easy to calibrate</a:t>
            </a:r>
            <a:endParaRPr lang="en-US" sz="2000" b="1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1"/>
            <a:ext cx="20388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86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3">
      <a:dk1>
        <a:srgbClr val="000099"/>
      </a:dk1>
      <a:lt1>
        <a:sysClr val="window" lastClr="FFFFFF"/>
      </a:lt1>
      <a:dk2>
        <a:srgbClr val="000099"/>
      </a:dk2>
      <a:lt2>
        <a:srgbClr val="5B5BFF"/>
      </a:lt2>
      <a:accent1>
        <a:srgbClr val="000099"/>
      </a:accent1>
      <a:accent2>
        <a:srgbClr val="ADADFF"/>
      </a:accent2>
      <a:accent3>
        <a:srgbClr val="000033"/>
      </a:accent3>
      <a:accent4>
        <a:srgbClr val="FFFF00"/>
      </a:accent4>
      <a:accent5>
        <a:srgbClr val="ADADFF"/>
      </a:accent5>
      <a:accent6>
        <a:srgbClr val="00B050"/>
      </a:accent6>
      <a:hlink>
        <a:srgbClr val="FF0000"/>
      </a:hlink>
      <a:folHlink>
        <a:srgbClr val="0000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5616</TotalTime>
  <Words>590</Words>
  <Application>Microsoft Office PowerPoint</Application>
  <PresentationFormat>On-screen Show (4:3)</PresentationFormat>
  <Paragraphs>207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Calibration of Portable Scales </vt:lpstr>
      <vt:lpstr>Scale Calibration Requirements</vt:lpstr>
      <vt:lpstr>Scale Calibration Requirements</vt:lpstr>
      <vt:lpstr>Scale Calibration Requirements</vt:lpstr>
      <vt:lpstr>Reporting Scale Calibration Results</vt:lpstr>
      <vt:lpstr>Reporting Scale Calibration Results</vt:lpstr>
      <vt:lpstr>Scales Suitable for  DHI Programs</vt:lpstr>
      <vt:lpstr>Hanson Dairy Scale 600</vt:lpstr>
      <vt:lpstr>Chatillon MD-60</vt:lpstr>
      <vt:lpstr>Detecto MCS-60M</vt:lpstr>
      <vt:lpstr>Pelouze (Viking) 7800 and 7842</vt:lpstr>
      <vt:lpstr>Salter Brecknell 235-Series</vt:lpstr>
      <vt:lpstr>Taylor 3460 and 3470</vt:lpstr>
      <vt:lpstr>American Weigh Scales – H &amp; PK Series</vt:lpstr>
      <vt:lpstr>Available Resources on QCS Website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recording samples –  multiple analyses, multiple challenges</dc:title>
  <dc:creator>Steven J. Sievert</dc:creator>
  <cp:lastModifiedBy>Steven J. Sievert</cp:lastModifiedBy>
  <cp:revision>247</cp:revision>
  <cp:lastPrinted>2016-10-19T18:30:45Z</cp:lastPrinted>
  <dcterms:created xsi:type="dcterms:W3CDTF">2013-05-17T16:20:53Z</dcterms:created>
  <dcterms:modified xsi:type="dcterms:W3CDTF">2017-07-26T19:01:43Z</dcterms:modified>
</cp:coreProperties>
</file>