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49"/>
  </p:notes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41" r:id="rId19"/>
    <p:sldId id="342" r:id="rId20"/>
    <p:sldId id="347" r:id="rId21"/>
    <p:sldId id="344" r:id="rId22"/>
    <p:sldId id="345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49" r:id="rId37"/>
    <p:sldId id="283" r:id="rId38"/>
    <p:sldId id="348" r:id="rId39"/>
    <p:sldId id="284" r:id="rId40"/>
    <p:sldId id="285" r:id="rId41"/>
    <p:sldId id="338" r:id="rId42"/>
    <p:sldId id="340" r:id="rId43"/>
    <p:sldId id="339" r:id="rId44"/>
    <p:sldId id="333" r:id="rId45"/>
    <p:sldId id="334" r:id="rId46"/>
    <p:sldId id="336" r:id="rId47"/>
    <p:sldId id="337" r:id="rId4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FE5"/>
    <a:srgbClr val="E5FFE5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9" autoAdjust="0"/>
    <p:restoredTop sz="95444" autoAdjust="0"/>
  </p:normalViewPr>
  <p:slideViewPr>
    <p:cSldViewPr>
      <p:cViewPr varScale="1">
        <p:scale>
          <a:sx n="89" d="100"/>
          <a:sy n="89" d="100"/>
        </p:scale>
        <p:origin x="-111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3830"/>
    </p:cViewPr>
  </p:sorterViewPr>
  <p:notesViewPr>
    <p:cSldViewPr>
      <p:cViewPr varScale="1">
        <p:scale>
          <a:sx n="70" d="100"/>
          <a:sy n="70" d="100"/>
        </p:scale>
        <p:origin x="-3014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289F42-D732-498F-A327-4DDEDDA4733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6FAE5E-F8AB-4E56-A8F1-B18A16B30F4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C3508B3-B806-421B-AFCB-9761FD091B1E}" type="parTrans" cxnId="{5E9DB3EE-A2C2-4EDD-83F6-C7C608CFE4B7}">
      <dgm:prSet/>
      <dgm:spPr/>
      <dgm:t>
        <a:bodyPr/>
        <a:lstStyle/>
        <a:p>
          <a:endParaRPr lang="en-US"/>
        </a:p>
      </dgm:t>
    </dgm:pt>
    <dgm:pt modelId="{51000DBD-54F0-415C-9768-35ABBA562D0F}" type="sibTrans" cxnId="{5E9DB3EE-A2C2-4EDD-83F6-C7C608CFE4B7}">
      <dgm:prSet/>
      <dgm:spPr/>
      <dgm:t>
        <a:bodyPr/>
        <a:lstStyle/>
        <a:p>
          <a:endParaRPr lang="en-US"/>
        </a:p>
      </dgm:t>
    </dgm:pt>
    <dgm:pt modelId="{37ED2922-1B1D-44FC-A8FF-DC217C788F1B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200" b="1" dirty="0" smtClean="0">
              <a:solidFill>
                <a:srgbClr val="000066"/>
              </a:solidFill>
              <a:latin typeface="Calibri" pitchFamily="34" charset="0"/>
            </a:rPr>
            <a:t>Performance  &amp; Quality Standards</a:t>
          </a:r>
          <a:endParaRPr lang="en-US" sz="3200" b="1" dirty="0">
            <a:solidFill>
              <a:srgbClr val="000066"/>
            </a:solidFill>
            <a:latin typeface="Calibri" pitchFamily="34" charset="0"/>
          </a:endParaRPr>
        </a:p>
      </dgm:t>
    </dgm:pt>
    <dgm:pt modelId="{1D8ED480-481E-4B1F-9049-CC93C8A75076}" type="parTrans" cxnId="{8F1F3E4E-2006-4BEE-A854-51188CE78652}">
      <dgm:prSet/>
      <dgm:spPr/>
      <dgm:t>
        <a:bodyPr/>
        <a:lstStyle/>
        <a:p>
          <a:endParaRPr lang="en-US"/>
        </a:p>
      </dgm:t>
    </dgm:pt>
    <dgm:pt modelId="{58F111B9-0F11-44B8-9D5D-AC7331D6B701}" type="sibTrans" cxnId="{8F1F3E4E-2006-4BEE-A854-51188CE78652}">
      <dgm:prSet/>
      <dgm:spPr/>
      <dgm:t>
        <a:bodyPr/>
        <a:lstStyle/>
        <a:p>
          <a:endParaRPr lang="en-US"/>
        </a:p>
      </dgm:t>
    </dgm:pt>
    <dgm:pt modelId="{11CBB2BF-791E-4F95-B608-88C083F86A7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ADACF1A-B4A8-49C6-B8DA-F3A40B84841E}" type="parTrans" cxnId="{7C6D4451-733B-4BC1-BE60-9580EE030F3B}">
      <dgm:prSet/>
      <dgm:spPr/>
      <dgm:t>
        <a:bodyPr/>
        <a:lstStyle/>
        <a:p>
          <a:endParaRPr lang="en-US"/>
        </a:p>
      </dgm:t>
    </dgm:pt>
    <dgm:pt modelId="{851AE6F4-630D-42C3-9B8B-61E88447A7A6}" type="sibTrans" cxnId="{7C6D4451-733B-4BC1-BE60-9580EE030F3B}">
      <dgm:prSet/>
      <dgm:spPr/>
      <dgm:t>
        <a:bodyPr/>
        <a:lstStyle/>
        <a:p>
          <a:endParaRPr lang="en-US"/>
        </a:p>
      </dgm:t>
    </dgm:pt>
    <dgm:pt modelId="{5981F3F2-36F4-42BE-8259-C0D71C28D5CF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3200" b="1" dirty="0" smtClean="0">
              <a:solidFill>
                <a:srgbClr val="000066"/>
              </a:solidFill>
              <a:latin typeface="Calibri" pitchFamily="34" charset="0"/>
            </a:rPr>
            <a:t>Compliance Auditing of Providers</a:t>
          </a:r>
          <a:endParaRPr lang="en-US" sz="3200" b="1" dirty="0">
            <a:solidFill>
              <a:srgbClr val="000066"/>
            </a:solidFill>
            <a:latin typeface="Calibri" pitchFamily="34" charset="0"/>
          </a:endParaRPr>
        </a:p>
      </dgm:t>
    </dgm:pt>
    <dgm:pt modelId="{371F6044-D9D1-4F9C-BE95-35D251C5BEC7}" type="parTrans" cxnId="{EDA80ED2-195C-490F-B2D3-AF0F72D1CB9D}">
      <dgm:prSet/>
      <dgm:spPr/>
      <dgm:t>
        <a:bodyPr/>
        <a:lstStyle/>
        <a:p>
          <a:endParaRPr lang="en-US"/>
        </a:p>
      </dgm:t>
    </dgm:pt>
    <dgm:pt modelId="{260BF0A8-7D02-4AAC-9768-466D7DF47C87}" type="sibTrans" cxnId="{EDA80ED2-195C-490F-B2D3-AF0F72D1CB9D}">
      <dgm:prSet/>
      <dgm:spPr/>
      <dgm:t>
        <a:bodyPr/>
        <a:lstStyle/>
        <a:p>
          <a:endParaRPr lang="en-US"/>
        </a:p>
      </dgm:t>
    </dgm:pt>
    <dgm:pt modelId="{08F1CB7F-CE51-4FC8-856C-BD2DD953458B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D3318D2-612A-4850-8AC6-28402078FB3C}" type="parTrans" cxnId="{D790E0DE-6CBE-4480-A3D3-BCA0EC1A3545}">
      <dgm:prSet/>
      <dgm:spPr/>
      <dgm:t>
        <a:bodyPr/>
        <a:lstStyle/>
        <a:p>
          <a:endParaRPr lang="en-US"/>
        </a:p>
      </dgm:t>
    </dgm:pt>
    <dgm:pt modelId="{1FD7DDF2-C77F-4CC0-8D44-AE82F03FA8FD}" type="sibTrans" cxnId="{D790E0DE-6CBE-4480-A3D3-BCA0EC1A3545}">
      <dgm:prSet/>
      <dgm:spPr/>
      <dgm:t>
        <a:bodyPr/>
        <a:lstStyle/>
        <a:p>
          <a:endParaRPr lang="en-US"/>
        </a:p>
      </dgm:t>
    </dgm:pt>
    <dgm:pt modelId="{2B405E8B-4081-47A0-A6FE-7E3391C981BA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3200" b="1" dirty="0" smtClean="0">
              <a:solidFill>
                <a:srgbClr val="000066"/>
              </a:solidFill>
              <a:latin typeface="Calibri" pitchFamily="34" charset="0"/>
            </a:rPr>
            <a:t>Education, Training, &amp; Development</a:t>
          </a:r>
          <a:endParaRPr lang="en-US" sz="3200" b="1" dirty="0">
            <a:solidFill>
              <a:srgbClr val="000066"/>
            </a:solidFill>
            <a:latin typeface="Calibri" pitchFamily="34" charset="0"/>
          </a:endParaRPr>
        </a:p>
      </dgm:t>
    </dgm:pt>
    <dgm:pt modelId="{41D530E8-C6EC-420A-82D6-EC749081CF62}" type="parTrans" cxnId="{60FBE38A-F23D-4AE2-9E19-C398044D32DD}">
      <dgm:prSet/>
      <dgm:spPr/>
      <dgm:t>
        <a:bodyPr/>
        <a:lstStyle/>
        <a:p>
          <a:endParaRPr lang="en-US"/>
        </a:p>
      </dgm:t>
    </dgm:pt>
    <dgm:pt modelId="{F161B8C2-0FF6-42BB-982A-D8187BB80485}" type="sibTrans" cxnId="{60FBE38A-F23D-4AE2-9E19-C398044D32DD}">
      <dgm:prSet/>
      <dgm:spPr/>
      <dgm:t>
        <a:bodyPr/>
        <a:lstStyle/>
        <a:p>
          <a:endParaRPr lang="en-US"/>
        </a:p>
      </dgm:t>
    </dgm:pt>
    <dgm:pt modelId="{ECE1F75D-F734-4E81-8D99-7F29282399AC}" type="pres">
      <dgm:prSet presAssocID="{1A289F42-D732-498F-A327-4DDEDDA473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1414FC-345F-440E-B47C-57C35AB62061}" type="pres">
      <dgm:prSet presAssocID="{C56FAE5E-F8AB-4E56-A8F1-B18A16B30F40}" presName="composite" presStyleCnt="0"/>
      <dgm:spPr/>
    </dgm:pt>
    <dgm:pt modelId="{71047013-2511-47C3-8577-B1AA432EE92B}" type="pres">
      <dgm:prSet presAssocID="{C56FAE5E-F8AB-4E56-A8F1-B18A16B30F4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528C3-FC17-40E0-B9BA-A8ED720369DA}" type="pres">
      <dgm:prSet presAssocID="{C56FAE5E-F8AB-4E56-A8F1-B18A16B30F4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CB494-D873-487E-AFFE-33A913066CF8}" type="pres">
      <dgm:prSet presAssocID="{51000DBD-54F0-415C-9768-35ABBA562D0F}" presName="sp" presStyleCnt="0"/>
      <dgm:spPr/>
    </dgm:pt>
    <dgm:pt modelId="{3338A87B-DB77-4A04-AEF5-727E66F0F65D}" type="pres">
      <dgm:prSet presAssocID="{11CBB2BF-791E-4F95-B608-88C083F86A74}" presName="composite" presStyleCnt="0"/>
      <dgm:spPr/>
    </dgm:pt>
    <dgm:pt modelId="{CD7369B9-7F2C-4ADC-A306-6400EE67FA9C}" type="pres">
      <dgm:prSet presAssocID="{11CBB2BF-791E-4F95-B608-88C083F86A7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B941A5-A04A-48FB-9ABF-D5E0627D5D49}" type="pres">
      <dgm:prSet presAssocID="{11CBB2BF-791E-4F95-B608-88C083F86A7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C7B09-80D3-45AB-B794-4625A0C661D2}" type="pres">
      <dgm:prSet presAssocID="{851AE6F4-630D-42C3-9B8B-61E88447A7A6}" presName="sp" presStyleCnt="0"/>
      <dgm:spPr/>
    </dgm:pt>
    <dgm:pt modelId="{A36491A6-3236-42B8-8B41-B0C659FC219F}" type="pres">
      <dgm:prSet presAssocID="{08F1CB7F-CE51-4FC8-856C-BD2DD953458B}" presName="composite" presStyleCnt="0"/>
      <dgm:spPr/>
    </dgm:pt>
    <dgm:pt modelId="{DB481DC5-541D-42C1-8ABE-EDB640468276}" type="pres">
      <dgm:prSet presAssocID="{08F1CB7F-CE51-4FC8-856C-BD2DD953458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C9CEF3-19B3-4CF1-86EE-E4BB423A2BFE}" type="pres">
      <dgm:prSet presAssocID="{08F1CB7F-CE51-4FC8-856C-BD2DD953458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45714F-6796-4C40-9304-820E52FCE692}" type="presOf" srcId="{37ED2922-1B1D-44FC-A8FF-DC217C788F1B}" destId="{CF5528C3-FC17-40E0-B9BA-A8ED720369DA}" srcOrd="0" destOrd="0" presId="urn:microsoft.com/office/officeart/2005/8/layout/chevron2"/>
    <dgm:cxn modelId="{B6ABDFA1-FE6C-45FD-BB8D-C519D4921613}" type="presOf" srcId="{11CBB2BF-791E-4F95-B608-88C083F86A74}" destId="{CD7369B9-7F2C-4ADC-A306-6400EE67FA9C}" srcOrd="0" destOrd="0" presId="urn:microsoft.com/office/officeart/2005/8/layout/chevron2"/>
    <dgm:cxn modelId="{EDA80ED2-195C-490F-B2D3-AF0F72D1CB9D}" srcId="{11CBB2BF-791E-4F95-B608-88C083F86A74}" destId="{5981F3F2-36F4-42BE-8259-C0D71C28D5CF}" srcOrd="0" destOrd="0" parTransId="{371F6044-D9D1-4F9C-BE95-35D251C5BEC7}" sibTransId="{260BF0A8-7D02-4AAC-9768-466D7DF47C87}"/>
    <dgm:cxn modelId="{72E74111-B1C9-4309-B283-4609424494CE}" type="presOf" srcId="{08F1CB7F-CE51-4FC8-856C-BD2DD953458B}" destId="{DB481DC5-541D-42C1-8ABE-EDB640468276}" srcOrd="0" destOrd="0" presId="urn:microsoft.com/office/officeart/2005/8/layout/chevron2"/>
    <dgm:cxn modelId="{257FBE90-3A8B-4B43-839A-F53F46C7833A}" type="presOf" srcId="{2B405E8B-4081-47A0-A6FE-7E3391C981BA}" destId="{0EC9CEF3-19B3-4CF1-86EE-E4BB423A2BFE}" srcOrd="0" destOrd="0" presId="urn:microsoft.com/office/officeart/2005/8/layout/chevron2"/>
    <dgm:cxn modelId="{60FBE38A-F23D-4AE2-9E19-C398044D32DD}" srcId="{08F1CB7F-CE51-4FC8-856C-BD2DD953458B}" destId="{2B405E8B-4081-47A0-A6FE-7E3391C981BA}" srcOrd="0" destOrd="0" parTransId="{41D530E8-C6EC-420A-82D6-EC749081CF62}" sibTransId="{F161B8C2-0FF6-42BB-982A-D8187BB80485}"/>
    <dgm:cxn modelId="{8F1F3E4E-2006-4BEE-A854-51188CE78652}" srcId="{C56FAE5E-F8AB-4E56-A8F1-B18A16B30F40}" destId="{37ED2922-1B1D-44FC-A8FF-DC217C788F1B}" srcOrd="0" destOrd="0" parTransId="{1D8ED480-481E-4B1F-9049-CC93C8A75076}" sibTransId="{58F111B9-0F11-44B8-9D5D-AC7331D6B701}"/>
    <dgm:cxn modelId="{D790E0DE-6CBE-4480-A3D3-BCA0EC1A3545}" srcId="{1A289F42-D732-498F-A327-4DDEDDA47331}" destId="{08F1CB7F-CE51-4FC8-856C-BD2DD953458B}" srcOrd="2" destOrd="0" parTransId="{BD3318D2-612A-4850-8AC6-28402078FB3C}" sibTransId="{1FD7DDF2-C77F-4CC0-8D44-AE82F03FA8FD}"/>
    <dgm:cxn modelId="{4BE42B2F-51F1-4408-8274-CF61D9174537}" type="presOf" srcId="{5981F3F2-36F4-42BE-8259-C0D71C28D5CF}" destId="{29B941A5-A04A-48FB-9ABF-D5E0627D5D49}" srcOrd="0" destOrd="0" presId="urn:microsoft.com/office/officeart/2005/8/layout/chevron2"/>
    <dgm:cxn modelId="{4397FF76-D80E-4A04-A98C-4F26DEE442C1}" type="presOf" srcId="{C56FAE5E-F8AB-4E56-A8F1-B18A16B30F40}" destId="{71047013-2511-47C3-8577-B1AA432EE92B}" srcOrd="0" destOrd="0" presId="urn:microsoft.com/office/officeart/2005/8/layout/chevron2"/>
    <dgm:cxn modelId="{5E9DB3EE-A2C2-4EDD-83F6-C7C608CFE4B7}" srcId="{1A289F42-D732-498F-A327-4DDEDDA47331}" destId="{C56FAE5E-F8AB-4E56-A8F1-B18A16B30F40}" srcOrd="0" destOrd="0" parTransId="{DC3508B3-B806-421B-AFCB-9761FD091B1E}" sibTransId="{51000DBD-54F0-415C-9768-35ABBA562D0F}"/>
    <dgm:cxn modelId="{7C6D4451-733B-4BC1-BE60-9580EE030F3B}" srcId="{1A289F42-D732-498F-A327-4DDEDDA47331}" destId="{11CBB2BF-791E-4F95-B608-88C083F86A74}" srcOrd="1" destOrd="0" parTransId="{1ADACF1A-B4A8-49C6-B8DA-F3A40B84841E}" sibTransId="{851AE6F4-630D-42C3-9B8B-61E88447A7A6}"/>
    <dgm:cxn modelId="{2BFD48BD-E835-4970-B45C-932BB753E3FE}" type="presOf" srcId="{1A289F42-D732-498F-A327-4DDEDDA47331}" destId="{ECE1F75D-F734-4E81-8D99-7F29282399AC}" srcOrd="0" destOrd="0" presId="urn:microsoft.com/office/officeart/2005/8/layout/chevron2"/>
    <dgm:cxn modelId="{3315A63F-D62C-40FB-9B77-DF0364C3EE83}" type="presParOf" srcId="{ECE1F75D-F734-4E81-8D99-7F29282399AC}" destId="{271414FC-345F-440E-B47C-57C35AB62061}" srcOrd="0" destOrd="0" presId="urn:microsoft.com/office/officeart/2005/8/layout/chevron2"/>
    <dgm:cxn modelId="{497A5E46-6BE6-40B6-BA38-1CC93EA6FF92}" type="presParOf" srcId="{271414FC-345F-440E-B47C-57C35AB62061}" destId="{71047013-2511-47C3-8577-B1AA432EE92B}" srcOrd="0" destOrd="0" presId="urn:microsoft.com/office/officeart/2005/8/layout/chevron2"/>
    <dgm:cxn modelId="{94247E25-C00A-4BD7-AD13-E94B57E4067E}" type="presParOf" srcId="{271414FC-345F-440E-B47C-57C35AB62061}" destId="{CF5528C3-FC17-40E0-B9BA-A8ED720369DA}" srcOrd="1" destOrd="0" presId="urn:microsoft.com/office/officeart/2005/8/layout/chevron2"/>
    <dgm:cxn modelId="{7EC8A5C2-8034-4092-A253-A862ADE98638}" type="presParOf" srcId="{ECE1F75D-F734-4E81-8D99-7F29282399AC}" destId="{1A0CB494-D873-487E-AFFE-33A913066CF8}" srcOrd="1" destOrd="0" presId="urn:microsoft.com/office/officeart/2005/8/layout/chevron2"/>
    <dgm:cxn modelId="{3D4F959E-85A3-4537-9FD6-846740E98F04}" type="presParOf" srcId="{ECE1F75D-F734-4E81-8D99-7F29282399AC}" destId="{3338A87B-DB77-4A04-AEF5-727E66F0F65D}" srcOrd="2" destOrd="0" presId="urn:microsoft.com/office/officeart/2005/8/layout/chevron2"/>
    <dgm:cxn modelId="{6E5F7988-D90E-4039-A18D-73A98F43A346}" type="presParOf" srcId="{3338A87B-DB77-4A04-AEF5-727E66F0F65D}" destId="{CD7369B9-7F2C-4ADC-A306-6400EE67FA9C}" srcOrd="0" destOrd="0" presId="urn:microsoft.com/office/officeart/2005/8/layout/chevron2"/>
    <dgm:cxn modelId="{24FEF745-2AD5-46D1-AC9A-D201D0F8466B}" type="presParOf" srcId="{3338A87B-DB77-4A04-AEF5-727E66F0F65D}" destId="{29B941A5-A04A-48FB-9ABF-D5E0627D5D49}" srcOrd="1" destOrd="0" presId="urn:microsoft.com/office/officeart/2005/8/layout/chevron2"/>
    <dgm:cxn modelId="{E003106E-3BC0-441F-8F1C-598A0F2BDB33}" type="presParOf" srcId="{ECE1F75D-F734-4E81-8D99-7F29282399AC}" destId="{CC4C7B09-80D3-45AB-B794-4625A0C661D2}" srcOrd="3" destOrd="0" presId="urn:microsoft.com/office/officeart/2005/8/layout/chevron2"/>
    <dgm:cxn modelId="{AE453BAF-73A6-4079-92D0-2268466E3377}" type="presParOf" srcId="{ECE1F75D-F734-4E81-8D99-7F29282399AC}" destId="{A36491A6-3236-42B8-8B41-B0C659FC219F}" srcOrd="4" destOrd="0" presId="urn:microsoft.com/office/officeart/2005/8/layout/chevron2"/>
    <dgm:cxn modelId="{2E74EE5A-EBF7-4478-B35C-5C5563E7E998}" type="presParOf" srcId="{A36491A6-3236-42B8-8B41-B0C659FC219F}" destId="{DB481DC5-541D-42C1-8ABE-EDB640468276}" srcOrd="0" destOrd="0" presId="urn:microsoft.com/office/officeart/2005/8/layout/chevron2"/>
    <dgm:cxn modelId="{8BB8052F-BC2F-4B3D-89ED-874895F3D528}" type="presParOf" srcId="{A36491A6-3236-42B8-8B41-B0C659FC219F}" destId="{0EC9CEF3-19B3-4CF1-86EE-E4BB423A2BF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47013-2511-47C3-8577-B1AA432EE92B}">
      <dsp:nvSpPr>
        <dsp:cNvPr id="0" name=""/>
        <dsp:cNvSpPr/>
      </dsp:nvSpPr>
      <dsp:spPr>
        <a:xfrm rot="5400000">
          <a:off x="-167461" y="169019"/>
          <a:ext cx="1116409" cy="7814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 </a:t>
          </a:r>
          <a:endParaRPr lang="en-US" sz="2300" kern="1200" dirty="0"/>
        </a:p>
      </dsp:txBody>
      <dsp:txXfrm rot="-5400000">
        <a:off x="1" y="392300"/>
        <a:ext cx="781486" cy="334923"/>
      </dsp:txXfrm>
    </dsp:sp>
    <dsp:sp modelId="{CF5528C3-FC17-40E0-B9BA-A8ED720369DA}">
      <dsp:nvSpPr>
        <dsp:cNvPr id="0" name=""/>
        <dsp:cNvSpPr/>
      </dsp:nvSpPr>
      <dsp:spPr>
        <a:xfrm rot="5400000">
          <a:off x="4028410" y="-3245365"/>
          <a:ext cx="725666" cy="7219513"/>
        </a:xfrm>
        <a:prstGeom prst="round2SameRect">
          <a:avLst/>
        </a:prstGeom>
        <a:solidFill>
          <a:srgbClr val="FFFF00"/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dirty="0" smtClean="0">
              <a:solidFill>
                <a:srgbClr val="000066"/>
              </a:solidFill>
              <a:latin typeface="Calibri" pitchFamily="34" charset="0"/>
            </a:rPr>
            <a:t>Performance  &amp; Quality Standards</a:t>
          </a:r>
          <a:endParaRPr lang="en-US" sz="3200" b="1" kern="1200" dirty="0">
            <a:solidFill>
              <a:srgbClr val="000066"/>
            </a:solidFill>
            <a:latin typeface="Calibri" pitchFamily="34" charset="0"/>
          </a:endParaRPr>
        </a:p>
      </dsp:txBody>
      <dsp:txXfrm rot="-5400000">
        <a:off x="781487" y="36982"/>
        <a:ext cx="7184089" cy="654818"/>
      </dsp:txXfrm>
    </dsp:sp>
    <dsp:sp modelId="{CD7369B9-7F2C-4ADC-A306-6400EE67FA9C}">
      <dsp:nvSpPr>
        <dsp:cNvPr id="0" name=""/>
        <dsp:cNvSpPr/>
      </dsp:nvSpPr>
      <dsp:spPr>
        <a:xfrm rot="5400000">
          <a:off x="-167461" y="1082456"/>
          <a:ext cx="1116409" cy="7814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 </a:t>
          </a:r>
          <a:endParaRPr lang="en-US" sz="2300" kern="1200" dirty="0"/>
        </a:p>
      </dsp:txBody>
      <dsp:txXfrm rot="-5400000">
        <a:off x="1" y="1305737"/>
        <a:ext cx="781486" cy="334923"/>
      </dsp:txXfrm>
    </dsp:sp>
    <dsp:sp modelId="{29B941A5-A04A-48FB-9ABF-D5E0627D5D49}">
      <dsp:nvSpPr>
        <dsp:cNvPr id="0" name=""/>
        <dsp:cNvSpPr/>
      </dsp:nvSpPr>
      <dsp:spPr>
        <a:xfrm rot="5400000">
          <a:off x="4028410" y="-2331928"/>
          <a:ext cx="725666" cy="7219513"/>
        </a:xfrm>
        <a:prstGeom prst="round2SameRect">
          <a:avLst/>
        </a:prstGeom>
        <a:solidFill>
          <a:srgbClr val="FFFF00">
            <a:alpha val="90000"/>
          </a:srgb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dirty="0" smtClean="0">
              <a:solidFill>
                <a:srgbClr val="000066"/>
              </a:solidFill>
              <a:latin typeface="Calibri" pitchFamily="34" charset="0"/>
            </a:rPr>
            <a:t>Compliance Auditing of Providers</a:t>
          </a:r>
          <a:endParaRPr lang="en-US" sz="3200" b="1" kern="1200" dirty="0">
            <a:solidFill>
              <a:srgbClr val="000066"/>
            </a:solidFill>
            <a:latin typeface="Calibri" pitchFamily="34" charset="0"/>
          </a:endParaRPr>
        </a:p>
      </dsp:txBody>
      <dsp:txXfrm rot="-5400000">
        <a:off x="781487" y="950419"/>
        <a:ext cx="7184089" cy="654818"/>
      </dsp:txXfrm>
    </dsp:sp>
    <dsp:sp modelId="{DB481DC5-541D-42C1-8ABE-EDB640468276}">
      <dsp:nvSpPr>
        <dsp:cNvPr id="0" name=""/>
        <dsp:cNvSpPr/>
      </dsp:nvSpPr>
      <dsp:spPr>
        <a:xfrm rot="5400000">
          <a:off x="-167461" y="1995893"/>
          <a:ext cx="1116409" cy="7814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 </a:t>
          </a:r>
          <a:endParaRPr lang="en-US" sz="2300" kern="1200" dirty="0"/>
        </a:p>
      </dsp:txBody>
      <dsp:txXfrm rot="-5400000">
        <a:off x="1" y="2219174"/>
        <a:ext cx="781486" cy="334923"/>
      </dsp:txXfrm>
    </dsp:sp>
    <dsp:sp modelId="{0EC9CEF3-19B3-4CF1-86EE-E4BB423A2BFE}">
      <dsp:nvSpPr>
        <dsp:cNvPr id="0" name=""/>
        <dsp:cNvSpPr/>
      </dsp:nvSpPr>
      <dsp:spPr>
        <a:xfrm rot="5400000">
          <a:off x="4028410" y="-1418491"/>
          <a:ext cx="725666" cy="7219513"/>
        </a:xfrm>
        <a:prstGeom prst="round2SameRect">
          <a:avLst/>
        </a:prstGeom>
        <a:solidFill>
          <a:srgbClr val="FFFF00">
            <a:alpha val="90000"/>
          </a:srgb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dirty="0" smtClean="0">
              <a:solidFill>
                <a:srgbClr val="000066"/>
              </a:solidFill>
              <a:latin typeface="Calibri" pitchFamily="34" charset="0"/>
            </a:rPr>
            <a:t>Education, Training, &amp; Development</a:t>
          </a:r>
          <a:endParaRPr lang="en-US" sz="3200" b="1" kern="1200" dirty="0">
            <a:solidFill>
              <a:srgbClr val="000066"/>
            </a:solidFill>
            <a:latin typeface="Calibri" pitchFamily="34" charset="0"/>
          </a:endParaRPr>
        </a:p>
      </dsp:txBody>
      <dsp:txXfrm rot="-5400000">
        <a:off x="781487" y="1863856"/>
        <a:ext cx="7184089" cy="654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2E50F7E-96A1-4952-9B40-5B193A0C26A2}" type="datetimeFigureOut">
              <a:rPr lang="en-US" smtClean="0"/>
              <a:t>7/26/2017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4992AC-0DB4-4B0C-9617-114B4BF6FF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4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992AC-0DB4-4B0C-9617-114B4BF6FFD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63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4DBBD1-90DE-4333-A5F2-99DB69F733C6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4DBBD1-90DE-4333-A5F2-99DB69F733C6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26A6C4-28AC-450B-B4B3-57184C9D1754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26A6C4-28AC-450B-B4B3-57184C9D1754}" type="slidenum">
              <a:rPr lang="en-US" smtClean="0"/>
              <a:pPr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9141DD-CB1C-44D7-B316-C5EC4FADDCA5}" type="slidenum">
              <a:rPr lang="en-US" smtClean="0"/>
              <a:pPr/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7995AF-9AAE-46B5-BD43-28E097487CE1}" type="slidenum">
              <a:rPr lang="en-GB"/>
              <a:pPr/>
              <a:t>15</a:t>
            </a:fld>
            <a:endParaRPr lang="en-GB" dirty="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3E3D8F-D22F-4728-99C0-1AF65CF294B2}" type="slidenum">
              <a:rPr lang="en-US" smtClean="0"/>
              <a:pPr/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344A20-1597-46FD-BC04-A196345FAC0E}" type="slidenum">
              <a:rPr lang="en-US" smtClean="0"/>
              <a:pPr/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4CA1CC2-1B4D-4BC1-9996-CF2EE887F4DA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D02DAAB-3F7B-4C91-8588-7BD4588F2150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A05C384-9400-4E9E-B672-60D4FF643D22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4CA1CC2-1B4D-4BC1-9996-CF2EE887F4DA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4CA1CC2-1B4D-4BC1-9996-CF2EE887F4DA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0CC111-7003-455C-9F9D-DE611798938B}" type="slidenum">
              <a:rPr lang="en-GB"/>
              <a:pPr/>
              <a:t>23</a:t>
            </a:fld>
            <a:endParaRPr lang="en-GB" dirty="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Have valves to disassemble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4726BB-DCDF-46AB-BA32-EFA8A11AB5FF}" type="slidenum">
              <a:rPr lang="en-GB"/>
              <a:pPr/>
              <a:t>24</a:t>
            </a:fld>
            <a:endParaRPr lang="en-GB" dirty="0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E180A4-7F11-483E-B2C3-5EDE67224438}" type="slidenum">
              <a:rPr lang="en-US" smtClean="0"/>
              <a:pPr/>
              <a:t>25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0F3134-B1B3-4A8F-9713-900F3A8EFEA8}" type="slidenum">
              <a:rPr lang="en-US" smtClean="0"/>
              <a:pPr/>
              <a:t>26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A152E3-5172-4329-8CE2-FD47C73C2CD7}" type="slidenum">
              <a:rPr lang="en-GB"/>
              <a:pPr/>
              <a:t>27</a:t>
            </a:fld>
            <a:endParaRPr lang="en-GB" dirty="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Turn valve to sample position while flask is full to empty through valve and wash it out.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DE3989-027B-4AD0-BB01-450E89304BB1}" type="slidenum">
              <a:rPr lang="en-GB"/>
              <a:pPr/>
              <a:t>28</a:t>
            </a:fld>
            <a:endParaRPr lang="en-GB" dirty="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Point - abrasions and dents</a:t>
            </a:r>
          </a:p>
          <a:p>
            <a:r>
              <a:rPr lang="en-GB" dirty="0"/>
              <a:t>Scratches - especially Metering quadrant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82BB75-6416-4757-9C3B-2C3ECFC07AAB}" type="slidenum">
              <a:rPr lang="en-GB"/>
              <a:pPr/>
              <a:t>29</a:t>
            </a:fld>
            <a:endParaRPr lang="en-GB" dirty="0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B20379-C43C-4C11-96D4-2940B5A3A205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EF78F-FC09-42AF-B348-06E150FD4D75}" type="slidenum">
              <a:rPr lang="en-GB"/>
              <a:pPr/>
              <a:t>30</a:t>
            </a:fld>
            <a:endParaRPr lang="en-GB" dirty="0"/>
          </a:p>
        </p:txBody>
      </p:sp>
      <p:sp>
        <p:nvSpPr>
          <p:cNvPr id="1443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070143-78E8-447C-87D5-3A5C94E20892}" type="slidenum">
              <a:rPr lang="en-GB"/>
              <a:pPr/>
              <a:t>31</a:t>
            </a:fld>
            <a:endParaRPr lang="en-GB" dirty="0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689FAC-7100-4F41-B6C9-FF01EEA7F7A2}" type="slidenum">
              <a:rPr lang="en-GB"/>
              <a:pPr/>
              <a:t>32</a:t>
            </a:fld>
            <a:endParaRPr lang="en-GB" dirty="0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79E6A7-63DA-40D1-95B6-B1B99F80D30A}" type="slidenum">
              <a:rPr lang="en-GB"/>
              <a:pPr/>
              <a:t>33</a:t>
            </a:fld>
            <a:endParaRPr lang="en-GB" dirty="0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6AFB96-E03F-4692-AC38-533A41EC999F}" type="slidenum">
              <a:rPr lang="en-US" smtClean="0"/>
              <a:pPr/>
              <a:t>34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340CA3-B5B7-4300-BFEC-B09365BC381B}" type="slidenum">
              <a:rPr lang="en-US" smtClean="0"/>
              <a:pPr/>
              <a:t>35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E9D81-6E49-4D01-B3F9-5F84574CC492}" type="slidenum">
              <a:rPr lang="en-GB"/>
              <a:pPr/>
              <a:t>4</a:t>
            </a:fld>
            <a:endParaRPr lang="en-GB" dirty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Arial" charset="0"/>
              </a:rPr>
              <a:t>Cover tip</a:t>
            </a:r>
          </a:p>
          <a:p>
            <a:r>
              <a:rPr lang="en-GB" dirty="0">
                <a:latin typeface="Arial" charset="0"/>
              </a:rPr>
              <a:t>Radii on sleeve</a:t>
            </a:r>
          </a:p>
          <a:p>
            <a:r>
              <a:rPr lang="en-GB" dirty="0">
                <a:latin typeface="Arial" charset="0"/>
              </a:rPr>
              <a:t>Inside surface of cover</a:t>
            </a:r>
          </a:p>
          <a:p>
            <a:r>
              <a:rPr lang="en-GB" dirty="0">
                <a:latin typeface="Arial" charset="0"/>
              </a:rPr>
              <a:t>Inlet tube - join to body</a:t>
            </a:r>
          </a:p>
          <a:p>
            <a:r>
              <a:rPr lang="en-GB" dirty="0">
                <a:latin typeface="Arial" charset="0"/>
              </a:rPr>
              <a:t>Nozzle</a:t>
            </a:r>
          </a:p>
          <a:p>
            <a:r>
              <a:rPr lang="en-GB" dirty="0">
                <a:latin typeface="Arial" charset="0"/>
              </a:rPr>
              <a:t>Flask top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4217E7-AE3E-478E-B793-CFBD3F3EEBE5}" type="slidenum">
              <a:rPr lang="en-GB"/>
              <a:pPr/>
              <a:t>41</a:t>
            </a:fld>
            <a:endParaRPr lang="en-GB" dirty="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Turn valve to sample position while flask is full to empty through valve and wash it out.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CE467B1-5969-4162-9744-49EC20D18EA5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4217E7-AE3E-478E-B793-CFBD3F3EEBE5}" type="slidenum">
              <a:rPr lang="en-GB"/>
              <a:pPr/>
              <a:t>42</a:t>
            </a:fld>
            <a:endParaRPr lang="en-GB" dirty="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Turn valve to sample position while flask is full to empty through valve and wash it out.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CE467B1-5969-4162-9744-49EC20D18EA5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4217E7-AE3E-478E-B793-CFBD3F3EEBE5}" type="slidenum">
              <a:rPr lang="en-GB"/>
              <a:pPr/>
              <a:t>43</a:t>
            </a:fld>
            <a:endParaRPr lang="en-GB" dirty="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Turn valve to sample position while flask is full to empty through valve and wash it out.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CE467B1-5969-4162-9744-49EC20D18EA5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038BB0-300E-42E7-BB25-C20100C26312}" type="slidenum">
              <a:rPr lang="en-US" smtClean="0"/>
              <a:pPr/>
              <a:t>44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4D5017-C794-485E-B49B-47559B05748B}" type="slidenum">
              <a:rPr lang="en-US" smtClean="0"/>
              <a:pPr/>
              <a:t>45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1BC1D7-7ECB-4E4B-A507-E0F6985AABC3}" type="slidenum">
              <a:rPr lang="en-US" smtClean="0"/>
              <a:pPr/>
              <a:t>46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63EB35A-D369-4030-98CF-46CA6AE20BE0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8F618C-22FD-4E3D-9320-054F6B26D92D}" type="slidenum">
              <a:rPr lang="en-GB"/>
              <a:pPr/>
              <a:t>5</a:t>
            </a:fld>
            <a:endParaRPr lang="en-GB" dirty="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3D0715-4D8C-40BC-BA8D-9B26DD7CC5CB}" type="slidenum">
              <a:rPr lang="en-GB"/>
              <a:pPr/>
              <a:t>6</a:t>
            </a:fld>
            <a:endParaRPr lang="en-GB" dirty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High line is not so variable as the Meter cannot be mounted in too many different ways I.e. in all cases the milk has to go up.</a:t>
            </a:r>
          </a:p>
          <a:p>
            <a:endParaRPr lang="en-GB" dirty="0"/>
          </a:p>
          <a:p>
            <a:r>
              <a:rPr lang="en-GB" dirty="0"/>
              <a:t>In low line the mounting can make a difference to the direction that the milk goes I.e. all down or with some up.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4DBBD1-90DE-4333-A5F2-99DB69F733C6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4DBBD1-90DE-4333-A5F2-99DB69F733C6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4DBBD1-90DE-4333-A5F2-99DB69F733C6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2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8A432C8-69A7-458B-9684-2BFA64B31948}" type="datetime2">
              <a:rPr lang="en-US" smtClean="0"/>
              <a:t>Wednesday, July 26,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CC057FC-95B6-4D89-AFDA-ABA33EE921E5}" type="datetime2">
              <a:rPr lang="en-US" smtClean="0"/>
              <a:t>Wednesday, July 26,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C4549AC-EB31-477F-92A9-B1988E232878}" type="datetime2">
              <a:rPr lang="en-US" smtClean="0"/>
              <a:t>Wednesday, July 26,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54102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209800"/>
            <a:ext cx="3810000" cy="3886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209800"/>
            <a:ext cx="38100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4A574DF-A8C5-4579-BCB6-30A9C369B82E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118780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396A3A3-94A6-4E5B-AF39-173ACA3E61CC}" type="datetime2">
              <a:rPr lang="en-US" smtClean="0"/>
              <a:t>Wednesday, July 26,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9933D019-A32C-4EAD-B8E6-DBDA699692FD}" type="datetime2">
              <a:rPr lang="en-US" smtClean="0"/>
              <a:t>Wednesday, July 26,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CEBA98F-560C-4997-81C4-81D4D9187EAB}" type="datetime2">
              <a:rPr lang="en-US" smtClean="0"/>
              <a:t>Wednesday, July 26,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150972B2-CA5C-437D-87D0-8081271A9E4B}" type="datetime2">
              <a:rPr lang="en-US" smtClean="0"/>
              <a:t>Wednesday, July 26, 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9CD4847-11EF-4466-A8AD-85CDB7B49118}" type="datetime2">
              <a:rPr lang="en-US" smtClean="0"/>
              <a:t>Wednesday, July 26,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F168457A-3AB9-4880-8A0C-9F8524491207}" type="datetime2">
              <a:rPr lang="en-US" smtClean="0"/>
              <a:t>Wednesday, July 26,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3FE976D3-5B7F-4300-ABED-C91F1B2AE209}" type="datetime2">
              <a:rPr lang="en-US" smtClean="0"/>
              <a:t>Wednesday, July 26,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1" y="838203"/>
            <a:ext cx="5904391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BDC1E59-17DD-41CE-97CA-624A472382D4}" type="datetime2">
              <a:rPr lang="en-US" smtClean="0"/>
              <a:t>Wednesday, July 26,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464" y="6410614"/>
            <a:ext cx="4572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2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2744"/>
            <a:ext cx="609600" cy="3567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3" y="6372669"/>
            <a:ext cx="832204" cy="3268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microsoft.com/office/2007/relationships/hdphoto" Target="../media/hdphoto1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848600" cy="2819400"/>
          </a:xfrm>
        </p:spPr>
        <p:txBody>
          <a:bodyPr/>
          <a:lstStyle/>
          <a:p>
            <a:pPr hangingPunct="0"/>
            <a:r>
              <a:rPr lang="en-GB" sz="3600" b="1" cap="none" dirty="0" smtClean="0">
                <a:solidFill>
                  <a:schemeClr val="tx1"/>
                </a:solidFill>
                <a:latin typeface="+mn-lt"/>
              </a:rPr>
              <a:t>Meter Technician</a:t>
            </a:r>
            <a:br>
              <a:rPr lang="en-GB" sz="3600" b="1" cap="none" dirty="0" smtClean="0">
                <a:solidFill>
                  <a:schemeClr val="tx1"/>
                </a:solidFill>
                <a:latin typeface="+mn-lt"/>
              </a:rPr>
            </a:br>
            <a:r>
              <a:rPr lang="en-GB" sz="3600" b="1" cap="none" dirty="0" smtClean="0">
                <a:solidFill>
                  <a:schemeClr val="tx1"/>
                </a:solidFill>
                <a:latin typeface="+mn-lt"/>
              </a:rPr>
              <a:t>Calibration</a:t>
            </a:r>
            <a:br>
              <a:rPr lang="en-GB" sz="3600" b="1" cap="none" dirty="0" smtClean="0">
                <a:solidFill>
                  <a:schemeClr val="tx1"/>
                </a:solidFill>
                <a:latin typeface="+mn-lt"/>
              </a:rPr>
            </a:br>
            <a:r>
              <a:rPr lang="en-GB" sz="3600" b="1" cap="none" dirty="0" smtClean="0">
                <a:solidFill>
                  <a:schemeClr val="tx1"/>
                </a:solidFill>
                <a:latin typeface="+mn-lt"/>
              </a:rPr>
              <a:t>Procedures</a:t>
            </a:r>
            <a:r>
              <a:rPr lang="en-GB" sz="3600" b="1" cap="none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3600" b="1" cap="none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US" sz="4400" cap="none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23622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2017 Meter Technician Training School</a:t>
            </a:r>
          </a:p>
          <a:p>
            <a:pPr algn="r"/>
            <a:endParaRPr lang="en-US" sz="2000" b="1" dirty="0">
              <a:solidFill>
                <a:schemeClr val="bg2"/>
              </a:solidFill>
            </a:endParaRPr>
          </a:p>
          <a:p>
            <a:pPr algn="r"/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Steven Sievert </a:t>
            </a:r>
          </a:p>
          <a:p>
            <a:pPr algn="r">
              <a:spcBef>
                <a:spcPts val="0"/>
              </a:spcBef>
            </a:pPr>
            <a:r>
              <a:rPr lang="en-US" sz="2000" i="1" dirty="0" smtClean="0">
                <a:solidFill>
                  <a:schemeClr val="tx1"/>
                </a:solidFill>
              </a:rPr>
              <a:t>Manager, Quality Certification Services Inc.</a:t>
            </a:r>
          </a:p>
          <a:p>
            <a:pPr algn="r">
              <a:spcBef>
                <a:spcPts val="0"/>
              </a:spcBef>
            </a:pPr>
            <a:r>
              <a:rPr lang="en-US" sz="2000" i="1" dirty="0" smtClean="0">
                <a:solidFill>
                  <a:schemeClr val="tx1"/>
                </a:solidFill>
              </a:rPr>
              <a:t>Technical Director, National DHIA</a:t>
            </a:r>
          </a:p>
          <a:p>
            <a:pPr algn="r">
              <a:spcBef>
                <a:spcPts val="0"/>
              </a:spcBef>
            </a:pPr>
            <a:r>
              <a:rPr lang="en-US" sz="2000" i="1" dirty="0" smtClean="0">
                <a:solidFill>
                  <a:schemeClr val="tx1"/>
                </a:solidFill>
              </a:rPr>
              <a:t>Chair, ICAR Subcommittee for Recording and Sampling Devices</a:t>
            </a:r>
          </a:p>
          <a:p>
            <a:endParaRPr lang="en-US" sz="2000" dirty="0" smtClean="0">
              <a:solidFill>
                <a:schemeClr val="accent1"/>
              </a:solidFill>
            </a:endParaRPr>
          </a:p>
          <a:p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657225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37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latin typeface="+mn-lt"/>
              </a:rPr>
              <a:t>Dual Meter Water Test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3914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/>
              <a:t>Same set up at Standard Flow Water Test</a:t>
            </a:r>
          </a:p>
          <a:p>
            <a:pPr eaLnBrk="1" hangingPunct="1">
              <a:defRPr/>
            </a:pPr>
            <a:endParaRPr lang="en-US" sz="2400" b="1" dirty="0" smtClean="0"/>
          </a:p>
          <a:p>
            <a:pPr eaLnBrk="1" hangingPunct="1">
              <a:defRPr/>
            </a:pPr>
            <a:r>
              <a:rPr lang="en-US" sz="2400" b="1" dirty="0" smtClean="0"/>
              <a:t>Second Meter can be connected in series</a:t>
            </a:r>
          </a:p>
          <a:p>
            <a:pPr lvl="1">
              <a:defRPr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24”- 36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” 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hose from outlet of meter 1 to inlet of meter 2</a:t>
            </a:r>
          </a:p>
          <a:p>
            <a:pPr lvl="1">
              <a:defRPr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No second air admission inlet is needed</a:t>
            </a:r>
            <a:endParaRPr lang="en-US" sz="2400" b="1" dirty="0">
              <a:solidFill>
                <a:schemeClr val="bg2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en-US" sz="2400" b="1" dirty="0" smtClean="0"/>
          </a:p>
          <a:p>
            <a:pPr eaLnBrk="1" hangingPunct="1">
              <a:defRPr/>
            </a:pPr>
            <a:r>
              <a:rPr lang="en-US" sz="2400" b="1" dirty="0" smtClean="0"/>
              <a:t>Flow Rate = 8 lbs/minute (4:34)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z="1400" b="1" smtClean="0"/>
              <a:pPr/>
              <a:t>10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362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296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latin typeface="+mn-lt"/>
              </a:rPr>
              <a:t>Dual Meter Water Test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09728" indent="0" eaLnBrk="1" hangingPunct="1">
              <a:buNone/>
              <a:defRPr/>
            </a:pPr>
            <a:endParaRPr lang="en-US" sz="2400" b="1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19200"/>
            <a:ext cx="6629400" cy="497205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z="1400" b="1" smtClean="0"/>
              <a:pPr/>
              <a:t>11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0362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latin typeface="+mn-lt"/>
              </a:rPr>
              <a:t>Fast Flow Water Test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5800" cy="449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292929"/>
                </a:solidFill>
              </a:rPr>
              <a:t>63” From Bottom of Pail (restrictor) to Top of Meter Flask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Use a Pre-Cut Stick to Quickly Verify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Use a Marker or Tape to Mark Off 63” </a:t>
            </a:r>
          </a:p>
          <a:p>
            <a:pPr lvl="1" eaLnBrk="1" hangingPunct="1">
              <a:defRPr/>
            </a:pPr>
            <a:endParaRPr lang="en-US" sz="2400" b="1" dirty="0" smtClean="0">
              <a:solidFill>
                <a:srgbClr val="000066"/>
              </a:solidFill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292929"/>
                </a:solidFill>
              </a:rPr>
              <a:t>Water Needs a Straight Run to the Meter</a:t>
            </a:r>
          </a:p>
          <a:p>
            <a:pPr lvl="1" eaLnBrk="1" hangingPunct="1">
              <a:defRPr/>
            </a:pPr>
            <a:endParaRPr lang="en-US" sz="2400" b="1" dirty="0" smtClean="0">
              <a:solidFill>
                <a:srgbClr val="000066"/>
              </a:solidFill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Wide Bore Meters = 58-65 Seconds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Standard Bore Meters = 65-68 Seconds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z="1400" b="1" smtClean="0"/>
              <a:pPr/>
              <a:t>12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0339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2296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latin typeface="+mn-lt"/>
              </a:rPr>
              <a:t>Fast Flow Water Test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143000"/>
            <a:ext cx="5257800" cy="5257800"/>
          </a:xfrm>
          <a:prstGeom prst="rect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z="1400" b="1" smtClean="0"/>
              <a:pPr/>
              <a:t>13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7488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latin typeface="+mn-lt"/>
              </a:rPr>
              <a:t>Getting Started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/>
              <a:t>Inspect Meter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/>
              <a:t>Mount Meter on Rig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/>
              <a:t>Verify Correct Height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Fast Flow = 63” to Top of Flask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Hose is Straight as Possible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/>
              <a:t>Verify Water Volume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16 Liters / 16 kg / 35.3 lbs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/>
              <a:t>Verify Vacuum Level - 15” hg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z="1400" b="1" smtClean="0"/>
              <a:pPr/>
              <a:t>14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0990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5410200" cy="1447800"/>
          </a:xfrm>
        </p:spPr>
        <p:txBody>
          <a:bodyPr>
            <a:normAutofit/>
          </a:bodyPr>
          <a:lstStyle/>
          <a:p>
            <a:r>
              <a:rPr lang="en-GB" sz="3600" b="1" dirty="0"/>
              <a:t>Meter Installation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5029200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bg2">
                    <a:lumMod val="75000"/>
                  </a:schemeClr>
                </a:solidFill>
              </a:rPr>
              <a:t>The Meter should be mounted within ±5 degrees of </a:t>
            </a:r>
            <a:r>
              <a:rPr lang="en-GB" sz="2400" b="1" dirty="0" smtClean="0">
                <a:solidFill>
                  <a:schemeClr val="bg2">
                    <a:lumMod val="75000"/>
                  </a:schemeClr>
                </a:solidFill>
              </a:rPr>
              <a:t>vertical</a:t>
            </a:r>
          </a:p>
          <a:p>
            <a:endParaRPr lang="en-GB" sz="2400" b="1" dirty="0"/>
          </a:p>
          <a:p>
            <a:r>
              <a:rPr lang="en-GB" sz="2400" b="1" dirty="0"/>
              <a:t>Take-offs - install Meters between the sensor &amp; milk line to maintain vacuum for agitation and </a:t>
            </a:r>
            <a:r>
              <a:rPr lang="en-GB" sz="2400" b="1" dirty="0" smtClean="0"/>
              <a:t>sampling</a:t>
            </a:r>
          </a:p>
          <a:p>
            <a:endParaRPr lang="en-GB" sz="2400" b="1" dirty="0"/>
          </a:p>
          <a:p>
            <a:r>
              <a:rPr lang="en-GB" sz="2400" b="1" dirty="0">
                <a:solidFill>
                  <a:schemeClr val="bg2">
                    <a:lumMod val="75000"/>
                  </a:schemeClr>
                </a:solidFill>
              </a:rPr>
              <a:t>Air Bleed - </a:t>
            </a:r>
            <a:r>
              <a:rPr lang="en-GB" sz="2400" b="1" u="sng" dirty="0">
                <a:solidFill>
                  <a:schemeClr val="bg2">
                    <a:lumMod val="75000"/>
                  </a:schemeClr>
                </a:solidFill>
              </a:rPr>
              <a:t>must</a:t>
            </a:r>
            <a:r>
              <a:rPr lang="en-GB" sz="2400" b="1" dirty="0">
                <a:solidFill>
                  <a:schemeClr val="bg2">
                    <a:lumMod val="75000"/>
                  </a:schemeClr>
                </a:solidFill>
              </a:rPr>
              <a:t> introduce air into the line, usually at the claw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z="1400" b="1" smtClean="0"/>
              <a:pPr/>
              <a:t>15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6149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576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latin typeface="+mn-lt"/>
              </a:rPr>
              <a:t>Clean Equipment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b="1" dirty="0" smtClean="0"/>
              <a:t>Meter Rig</a:t>
            </a:r>
          </a:p>
          <a:p>
            <a:pPr lvl="1" eaLnBrk="1" hangingPunct="1">
              <a:defRPr/>
            </a:pPr>
            <a:r>
              <a:rPr lang="en-US" sz="2400" b="1" dirty="0" smtClean="0"/>
              <a:t>Are Hoses in Good Condition?</a:t>
            </a:r>
          </a:p>
          <a:p>
            <a:pPr lvl="1" eaLnBrk="1" hangingPunct="1">
              <a:defRPr/>
            </a:pPr>
            <a:endParaRPr lang="en-US" sz="2400" b="1" dirty="0" smtClean="0"/>
          </a:p>
          <a:p>
            <a:pPr lvl="1" eaLnBrk="1" hangingPunct="1">
              <a:defRPr/>
            </a:pPr>
            <a:r>
              <a:rPr lang="en-US" sz="2400" b="1" dirty="0" smtClean="0"/>
              <a:t>Is Water Changed Regularly?</a:t>
            </a:r>
          </a:p>
          <a:p>
            <a:pPr lvl="2" eaLnBrk="1" hangingPunct="1">
              <a:defRPr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Field Techs Are Supposed to Keep Meters Clean!</a:t>
            </a:r>
          </a:p>
          <a:p>
            <a:pPr lvl="2" eaLnBrk="1" hangingPunct="1">
              <a:defRPr/>
            </a:pPr>
            <a:endParaRPr lang="en-US" sz="2400" b="1" dirty="0" smtClean="0"/>
          </a:p>
          <a:p>
            <a:pPr lvl="1" eaLnBrk="1" hangingPunct="1">
              <a:defRPr/>
            </a:pPr>
            <a:r>
              <a:rPr lang="en-US" sz="2400" b="1" dirty="0" smtClean="0"/>
              <a:t>Vacuum Pump Maintenance</a:t>
            </a:r>
          </a:p>
          <a:p>
            <a:pPr lvl="2" eaLnBrk="1" hangingPunct="1">
              <a:defRPr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“If I adjust it, it could break”</a:t>
            </a:r>
          </a:p>
          <a:p>
            <a:pPr lvl="2" eaLnBrk="1" hangingPunct="1">
              <a:defRPr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“What Oil????”</a:t>
            </a:r>
            <a:endParaRPr lang="en-US" sz="24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z="1400" b="1" smtClean="0"/>
              <a:pPr/>
              <a:t>16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7398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latin typeface="+mn-lt"/>
              </a:rPr>
              <a:t>While You Run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b="1" dirty="0" smtClean="0"/>
              <a:t>Check for:</a:t>
            </a:r>
          </a:p>
          <a:p>
            <a:pPr eaLnBrk="1" hangingPunct="1">
              <a:defRPr/>
            </a:pPr>
            <a:endParaRPr lang="en-US" sz="2400" b="1" dirty="0" smtClean="0"/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Air Leaks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Blockages / Flow Restrictions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Abnormal Performance</a:t>
            </a:r>
          </a:p>
          <a:p>
            <a:pPr lvl="1" eaLnBrk="1" hangingPunct="1">
              <a:defRPr/>
            </a:pPr>
            <a:endParaRPr lang="en-US" sz="2400" b="1" dirty="0" smtClean="0">
              <a:solidFill>
                <a:srgbClr val="000066"/>
              </a:solidFill>
            </a:endParaRPr>
          </a:p>
          <a:p>
            <a:pPr eaLnBrk="1" hangingPunct="1">
              <a:defRPr/>
            </a:pPr>
            <a:r>
              <a:rPr lang="en-US" sz="2400" b="1" dirty="0" smtClean="0"/>
              <a:t>Remove Old Calibration Tag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z="1400" b="1" smtClean="0"/>
              <a:pPr/>
              <a:t>17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408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91000" cy="50292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All meters must be calibrated at least once </a:t>
            </a:r>
            <a:r>
              <a:rPr lang="en-US" sz="2000" b="1" u="sng" dirty="0" smtClean="0">
                <a:solidFill>
                  <a:srgbClr val="FF0000"/>
                </a:solidFill>
              </a:rPr>
              <a:t>every 12 months</a:t>
            </a:r>
          </a:p>
          <a:p>
            <a:pPr>
              <a:buFont typeface="Arial" pitchFamily="34" charset="0"/>
              <a:buChar char="•"/>
            </a:pPr>
            <a:endParaRPr lang="en-US" sz="20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Calibrated to: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2% accuracy on single weight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3% accuracy on two consecutive weights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Data is reported to QCS as part of annual field service audit</a:t>
            </a:r>
            <a:endParaRPr lang="en-US" sz="2000" b="1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Meter Calibration Requirements</a:t>
            </a:r>
            <a:endParaRPr lang="en-US" sz="3600" b="1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632" y="1901824"/>
            <a:ext cx="4793344" cy="359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8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129554"/>
            <a:ext cx="4419600" cy="571948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Meter Calibration Requirements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2660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91000"/>
          </a:xfrm>
        </p:spPr>
        <p:txBody>
          <a:bodyPr/>
          <a:lstStyle/>
          <a:p>
            <a:pPr lvl="3"/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Principles of Operation</a:t>
            </a:r>
          </a:p>
          <a:p>
            <a:pPr lvl="3"/>
            <a:endParaRPr lang="en-US" sz="16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3"/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Calibration Procedures</a:t>
            </a:r>
          </a:p>
          <a:p>
            <a:pPr lvl="3"/>
            <a:endParaRPr lang="en-US" sz="16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3"/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Troubleshooting</a:t>
            </a:r>
          </a:p>
          <a:p>
            <a:pPr lvl="3"/>
            <a:endParaRPr lang="en-US" sz="16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3"/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Meter Center Design</a:t>
            </a:r>
          </a:p>
          <a:p>
            <a:pPr>
              <a:buNone/>
            </a:pP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Topics to Cover…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672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95672"/>
          </a:xfrm>
        </p:spPr>
        <p:txBody>
          <a:bodyPr>
            <a:normAutofit/>
          </a:bodyPr>
          <a:lstStyle/>
          <a:p>
            <a:pPr lvl="1">
              <a:buClr>
                <a:srgbClr val="000066"/>
              </a:buClr>
              <a:buSzPct val="80000"/>
              <a:buFont typeface="Wingdings" pitchFamily="2" charset="2"/>
              <a:buChar char="§"/>
            </a:pPr>
            <a:endParaRPr lang="en-US" sz="1800" b="1" dirty="0" smtClean="0"/>
          </a:p>
          <a:p>
            <a:pPr lvl="2">
              <a:buClr>
                <a:srgbClr val="000066"/>
              </a:buClr>
              <a:buSzPct val="80000"/>
              <a:buFont typeface="Arial" pitchFamily="34" charset="0"/>
              <a:buChar char="•"/>
            </a:pPr>
            <a:endParaRPr lang="en-US" sz="2200" b="1" i="1" dirty="0" smtClean="0">
              <a:solidFill>
                <a:schemeClr val="accent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6375" y="20866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0066"/>
                </a:solidFill>
              </a:rPr>
              <a:t>Meter Calibration Tag Options</a:t>
            </a:r>
            <a:endParaRPr lang="en-US" sz="3600" b="1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97001"/>
            <a:ext cx="2326640" cy="1744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8" t="39601" r="20524" b="18159"/>
          <a:stretch/>
        </p:blipFill>
        <p:spPr>
          <a:xfrm>
            <a:off x="3387547" y="1696341"/>
            <a:ext cx="2324456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9" t="20206" r="31506" b="42112"/>
          <a:stretch/>
        </p:blipFill>
        <p:spPr>
          <a:xfrm>
            <a:off x="6248400" y="1371600"/>
            <a:ext cx="2400656" cy="215354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874" b="71285"/>
          <a:stretch/>
        </p:blipFill>
        <p:spPr bwMode="auto">
          <a:xfrm>
            <a:off x="2133600" y="3733801"/>
            <a:ext cx="483235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-228600" y="566420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000066"/>
              </a:buClr>
              <a:buSzPct val="80000"/>
            </a:pPr>
            <a:r>
              <a:rPr lang="en-US" sz="16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Guidelines require tag with meter center name along with month and year of calibration</a:t>
            </a:r>
            <a:endParaRPr lang="en-US" sz="16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z="1400" b="1" smtClean="0"/>
              <a:pPr/>
              <a:t>20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3318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2819400"/>
            <a:ext cx="8458200" cy="3505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Proper reporting improves audit efficiency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/>
          </a:p>
          <a:p>
            <a:pPr lvl="1"/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Unique serial number – avoid alphanumeric values</a:t>
            </a:r>
          </a:p>
          <a:p>
            <a:pPr lvl="1"/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Make and model of meter</a:t>
            </a:r>
          </a:p>
          <a:p>
            <a:pPr lvl="1"/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Calibration date(s)</a:t>
            </a:r>
          </a:p>
          <a:p>
            <a:pPr lvl="1"/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Meter </a:t>
            </a:r>
            <a:r>
              <a:rPr lang="en-US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enter and technician name</a:t>
            </a:r>
          </a:p>
          <a:p>
            <a:pPr lvl="1"/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Calibration weights </a:t>
            </a:r>
          </a:p>
          <a:p>
            <a:pPr lvl="1"/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Status during the audit period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Reporting Meter Calibration Results</a:t>
            </a:r>
            <a:endParaRPr lang="en-US" sz="36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91107000"/>
              </p:ext>
            </p:extLst>
          </p:nvPr>
        </p:nvGraphicFramePr>
        <p:xfrm>
          <a:off x="0" y="1295400"/>
          <a:ext cx="8113866" cy="13716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45394"/>
                <a:gridCol w="368797"/>
                <a:gridCol w="460996"/>
                <a:gridCol w="508107"/>
                <a:gridCol w="829793"/>
                <a:gridCol w="829793"/>
                <a:gridCol w="276598"/>
                <a:gridCol w="749827"/>
                <a:gridCol w="508107"/>
                <a:gridCol w="640080"/>
                <a:gridCol w="640080"/>
                <a:gridCol w="640080"/>
                <a:gridCol w="508107"/>
                <a:gridCol w="508107"/>
              </a:tblGrid>
              <a:tr h="671826"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Calibri"/>
                        </a:rPr>
                        <a:t>Scale no</a:t>
                      </a:r>
                      <a:endParaRPr lang="en-US" sz="1200" b="1" dirty="0"/>
                    </a:p>
                  </a:txBody>
                  <a:tcPr marL="44873" marR="44873" marT="22437" marB="2243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Calibri"/>
                        </a:rPr>
                        <a:t>FT</a:t>
                      </a:r>
                      <a:endParaRPr lang="en-US" sz="1200" b="1" dirty="0"/>
                    </a:p>
                  </a:txBody>
                  <a:tcPr marL="44873" marR="44873" marT="22437" marB="22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effectLst/>
                          <a:latin typeface="Calibri"/>
                        </a:rPr>
                        <a:t>Make</a:t>
                      </a:r>
                      <a:endParaRPr lang="en-US" sz="1200" b="1" dirty="0"/>
                    </a:p>
                  </a:txBody>
                  <a:tcPr marL="44873" marR="44873" marT="22437" marB="22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Calibri"/>
                        </a:rPr>
                        <a:t>Model</a:t>
                      </a:r>
                      <a:endParaRPr lang="en-US" sz="1200" b="1" dirty="0"/>
                    </a:p>
                  </a:txBody>
                  <a:tcPr marL="44873" marR="44873" marT="22437" marB="22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Calibri"/>
                        </a:rPr>
                        <a:t>2013 Date</a:t>
                      </a:r>
                      <a:endParaRPr lang="en-US" sz="1200" b="1" dirty="0"/>
                    </a:p>
                  </a:txBody>
                  <a:tcPr marL="44873" marR="44873" marT="22437" marB="22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Calibri"/>
                        </a:rPr>
                        <a:t>2014 Date</a:t>
                      </a:r>
                      <a:endParaRPr lang="en-US" sz="1200" b="1" dirty="0"/>
                    </a:p>
                  </a:txBody>
                  <a:tcPr marL="44873" marR="44873" marT="22437" marB="22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effectLst/>
                          <a:latin typeface="Calibri"/>
                        </a:rPr>
                        <a:t>Int</a:t>
                      </a:r>
                      <a:endParaRPr lang="en-US" sz="1200" b="1" dirty="0"/>
                    </a:p>
                  </a:txBody>
                  <a:tcPr marL="44873" marR="44873" marT="22437" marB="22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Calibri"/>
                        </a:rPr>
                        <a:t>MC</a:t>
                      </a:r>
                      <a:endParaRPr lang="en-US" sz="1200" b="1" dirty="0"/>
                    </a:p>
                  </a:txBody>
                  <a:tcPr marL="44873" marR="44873" marT="22437" marB="22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Calibri"/>
                        </a:rPr>
                        <a:t>MT</a:t>
                      </a:r>
                      <a:endParaRPr lang="en-US" sz="1200" b="1" dirty="0"/>
                    </a:p>
                  </a:txBody>
                  <a:tcPr marL="44873" marR="44873" marT="22437" marB="22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</a:rPr>
                        <a:t>Initial</a:t>
                      </a:r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 marL="44873" marR="44873" marT="22437" marB="22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alibri" panose="020F0502020204030204" pitchFamily="34" charset="0"/>
                        </a:rPr>
                        <a:t>Second</a:t>
                      </a:r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 marL="44873" marR="44873" marT="22437" marB="22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alibri" panose="020F0502020204030204" pitchFamily="34" charset="0"/>
                        </a:rPr>
                        <a:t>Final</a:t>
                      </a:r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 marL="44873" marR="44873" marT="22437" marB="22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effectLst/>
                          <a:latin typeface="Calibri"/>
                        </a:rPr>
                        <a:t>2015 </a:t>
                      </a:r>
                      <a:r>
                        <a:rPr lang="en-US" sz="1200" b="1" dirty="0">
                          <a:effectLst/>
                          <a:latin typeface="Calibri"/>
                        </a:rPr>
                        <a:t>Status</a:t>
                      </a:r>
                      <a:endParaRPr lang="en-US" sz="1200" b="1" dirty="0"/>
                    </a:p>
                  </a:txBody>
                  <a:tcPr marL="44873" marR="44873" marT="22437" marB="22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effectLst/>
                          <a:latin typeface="Calibri"/>
                        </a:rPr>
                        <a:t>2016 Status</a:t>
                      </a:r>
                      <a:endParaRPr lang="en-US" sz="1200" b="1" dirty="0"/>
                    </a:p>
                  </a:txBody>
                  <a:tcPr marL="44873" marR="44873" marT="22437" marB="22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99774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effectLst/>
                          <a:latin typeface="Calibri"/>
                        </a:rPr>
                        <a:t>174434</a:t>
                      </a:r>
                      <a:endParaRPr lang="en-US" sz="1200" b="1" dirty="0"/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effectLst/>
                          <a:latin typeface="Calibri"/>
                        </a:rPr>
                        <a:t>999</a:t>
                      </a:r>
                      <a:endParaRPr lang="en-US" sz="1200" b="1" dirty="0"/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effectLst/>
                          <a:latin typeface="Calibri"/>
                        </a:rPr>
                        <a:t>Tru-Test</a:t>
                      </a:r>
                      <a:endParaRPr lang="en-US" sz="1200" b="1" dirty="0"/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effectLst/>
                          <a:latin typeface="Calibri"/>
                        </a:rPr>
                        <a:t>WB</a:t>
                      </a:r>
                      <a:r>
                        <a:rPr lang="en-US" sz="1200" b="1" baseline="0" dirty="0" smtClean="0">
                          <a:effectLst/>
                          <a:latin typeface="Calibri"/>
                        </a:rPr>
                        <a:t> AS</a:t>
                      </a:r>
                      <a:endParaRPr lang="en-US" sz="1200" b="1" dirty="0"/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effectLst/>
                          <a:latin typeface="Calibri"/>
                        </a:rPr>
                        <a:t>7/7/2016</a:t>
                      </a:r>
                      <a:endParaRPr lang="en-US" sz="1200" b="1" dirty="0"/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effectLst/>
                          <a:latin typeface="Calibri"/>
                        </a:rPr>
                        <a:t>9/12/2016</a:t>
                      </a:r>
                      <a:endParaRPr lang="en-US" sz="1200" b="1" dirty="0"/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effectLst/>
                          <a:latin typeface="Calibri"/>
                        </a:rPr>
                        <a:t>67</a:t>
                      </a:r>
                      <a:endParaRPr lang="en-US" sz="1200" b="1" dirty="0"/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effectLst/>
                          <a:latin typeface="Calibri"/>
                        </a:rPr>
                        <a:t>Meter</a:t>
                      </a:r>
                      <a:r>
                        <a:rPr lang="en-US" sz="1200" b="1" baseline="0" dirty="0" smtClean="0">
                          <a:effectLst/>
                          <a:latin typeface="Calibri"/>
                        </a:rPr>
                        <a:t> Center</a:t>
                      </a:r>
                    </a:p>
                    <a:p>
                      <a:r>
                        <a:rPr lang="en-US" sz="1200" b="1" baseline="0" dirty="0" smtClean="0">
                          <a:effectLst/>
                          <a:latin typeface="Calibri"/>
                        </a:rPr>
                        <a:t>Name</a:t>
                      </a:r>
                      <a:endParaRPr lang="en-US" sz="1200" b="1" dirty="0"/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effectLst/>
                          <a:latin typeface="Calibri"/>
                        </a:rPr>
                        <a:t>Meter</a:t>
                      </a:r>
                      <a:r>
                        <a:rPr lang="en-US" sz="1200" b="1" baseline="0" dirty="0" smtClean="0">
                          <a:effectLst/>
                          <a:latin typeface="Calibri"/>
                        </a:rPr>
                        <a:t> Tech Name</a:t>
                      </a:r>
                      <a:endParaRPr lang="en-US" sz="1200" b="1" dirty="0"/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effectLst/>
                          <a:latin typeface="Calibri"/>
                        </a:rPr>
                        <a:t>37.5</a:t>
                      </a:r>
                      <a:r>
                        <a:rPr lang="en-US" sz="1200" b="1" dirty="0">
                          <a:effectLst/>
                          <a:latin typeface="Calibri"/>
                        </a:rPr>
                        <a:t/>
                      </a:r>
                      <a:br>
                        <a:rPr lang="en-US" sz="1200" b="1" dirty="0">
                          <a:effectLst/>
                          <a:latin typeface="Calibri"/>
                        </a:rPr>
                      </a:br>
                      <a:endParaRPr lang="en-US" sz="1200" b="1" dirty="0"/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effectLst/>
                          <a:latin typeface="Calibri"/>
                        </a:rPr>
                        <a:t>37.5</a:t>
                      </a:r>
                      <a:r>
                        <a:rPr lang="en-US" sz="1200" b="1" dirty="0">
                          <a:effectLst/>
                          <a:latin typeface="Calibri"/>
                        </a:rPr>
                        <a:t/>
                      </a:r>
                      <a:br>
                        <a:rPr lang="en-US" sz="1200" b="1" dirty="0">
                          <a:effectLst/>
                          <a:latin typeface="Calibri"/>
                        </a:rPr>
                      </a:br>
                      <a:endParaRPr lang="en-US" sz="1200" b="1" dirty="0"/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Calibri"/>
                        </a:rPr>
                        <a:t/>
                      </a:r>
                      <a:br>
                        <a:rPr lang="en-US" sz="1200" b="1" dirty="0">
                          <a:effectLst/>
                          <a:latin typeface="Calibri"/>
                        </a:rPr>
                      </a:br>
                      <a:endParaRPr lang="en-US" sz="1200" b="1" dirty="0"/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Calibri"/>
                        </a:rPr>
                        <a:t/>
                      </a:r>
                      <a:br>
                        <a:rPr lang="en-US" sz="1200" b="1" dirty="0">
                          <a:effectLst/>
                          <a:latin typeface="Calibri"/>
                        </a:rPr>
                      </a:br>
                      <a:endParaRPr lang="en-US" sz="1200" b="1" dirty="0"/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effectLst/>
                          <a:latin typeface="Calibri"/>
                        </a:rPr>
                        <a:t>RTS 2016</a:t>
                      </a:r>
                      <a:endParaRPr lang="en-US" sz="1200" b="1" dirty="0"/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96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1447800"/>
            <a:ext cx="8458200" cy="4876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Suggested Status Codes for Meter Calibration Worksheets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/>
          </a:p>
          <a:p>
            <a:pPr lvl="1"/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Active </a:t>
            </a:r>
          </a:p>
          <a:p>
            <a:pPr lvl="1"/>
            <a:r>
              <a:rPr lang="en-US" sz="2000" b="1" dirty="0" smtClean="0">
                <a:solidFill>
                  <a:srgbClr val="000066"/>
                </a:solidFill>
              </a:rPr>
              <a:t>New (+ year) – meter new from the box</a:t>
            </a:r>
          </a:p>
          <a:p>
            <a:pPr lvl="1"/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Return (+ year) – repaired meter or returned to active status</a:t>
            </a:r>
          </a:p>
          <a:p>
            <a:pPr lvl="1"/>
            <a:r>
              <a:rPr lang="en-US" sz="2000" b="1" dirty="0" smtClean="0">
                <a:solidFill>
                  <a:srgbClr val="000066"/>
                </a:solidFill>
              </a:rPr>
              <a:t>Storage – calibrated meter not in active use (backup)</a:t>
            </a:r>
          </a:p>
          <a:p>
            <a:pPr lvl="1"/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Out (+ year) – meter taken out of service</a:t>
            </a:r>
          </a:p>
          <a:p>
            <a:pPr lvl="1"/>
            <a:r>
              <a:rPr lang="en-US" sz="2000" b="1" dirty="0" smtClean="0">
                <a:solidFill>
                  <a:srgbClr val="000066"/>
                </a:solidFill>
              </a:rPr>
              <a:t>Perm Out or POS – broken meter (body) that cannot be repaired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Reporting Meter Calibration Results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4553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610600" cy="1447800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+mn-lt"/>
              </a:rPr>
              <a:t>Periodic </a:t>
            </a:r>
            <a:r>
              <a:rPr lang="en-GB" sz="3600" b="1" dirty="0" smtClean="0">
                <a:latin typeface="+mn-lt"/>
              </a:rPr>
              <a:t> and Annual Maintenance</a:t>
            </a:r>
            <a:endParaRPr lang="en-GB" sz="3600" b="1" dirty="0">
              <a:latin typeface="+mn-lt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5410200"/>
          </a:xfrm>
        </p:spPr>
        <p:txBody>
          <a:bodyPr>
            <a:normAutofit/>
          </a:bodyPr>
          <a:lstStyle/>
          <a:p>
            <a:r>
              <a:rPr lang="en-GB" sz="2400" b="1" dirty="0"/>
              <a:t>Milk </a:t>
            </a:r>
            <a:r>
              <a:rPr lang="en-GB" sz="2400" b="1" dirty="0" smtClean="0"/>
              <a:t>meters </a:t>
            </a:r>
            <a:r>
              <a:rPr lang="en-GB" sz="2400" b="1" dirty="0"/>
              <a:t>should be periodically checked and </a:t>
            </a:r>
            <a:r>
              <a:rPr lang="en-GB" sz="2400" b="1" dirty="0" smtClean="0"/>
              <a:t>maintained</a:t>
            </a:r>
          </a:p>
          <a:p>
            <a:endParaRPr lang="en-GB" sz="2400" b="1" dirty="0"/>
          </a:p>
          <a:p>
            <a:pPr lvl="1"/>
            <a:r>
              <a:rPr lang="en-GB" sz="2400" b="1" dirty="0">
                <a:solidFill>
                  <a:schemeClr val="bg2">
                    <a:lumMod val="75000"/>
                  </a:schemeClr>
                </a:solidFill>
              </a:rPr>
              <a:t>Disassemble and clean the sample valve and meter body.  Info Sheets and brushes are available for this procedure</a:t>
            </a:r>
            <a:r>
              <a:rPr lang="en-GB" sz="2400" b="1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lvl="1"/>
            <a:endParaRPr lang="en-GB" sz="2400" b="1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GB" sz="2400" b="1" dirty="0">
                <a:solidFill>
                  <a:schemeClr val="bg2">
                    <a:lumMod val="75000"/>
                  </a:schemeClr>
                </a:solidFill>
              </a:rPr>
              <a:t>Wash all parts in </a:t>
            </a:r>
            <a:r>
              <a:rPr lang="en-GB" sz="2400" b="1" u="sng" dirty="0">
                <a:solidFill>
                  <a:schemeClr val="bg2">
                    <a:lumMod val="75000"/>
                  </a:schemeClr>
                </a:solidFill>
              </a:rPr>
              <a:t>very hot</a:t>
            </a:r>
            <a:r>
              <a:rPr lang="en-GB" sz="2400" b="1" dirty="0">
                <a:solidFill>
                  <a:schemeClr val="bg2">
                    <a:lumMod val="75000"/>
                  </a:schemeClr>
                </a:solidFill>
              </a:rPr>
              <a:t> water with a proper dairy detergent</a:t>
            </a:r>
            <a:r>
              <a:rPr lang="en-GB" sz="2400" b="1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lvl="1"/>
            <a:endParaRPr lang="en-GB" sz="2400" b="1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GB" sz="2400" b="1" dirty="0">
                <a:solidFill>
                  <a:schemeClr val="bg2">
                    <a:lumMod val="75000"/>
                  </a:schemeClr>
                </a:solidFill>
              </a:rPr>
              <a:t>Rinse all parts in clean water after the hot detergent wash.</a:t>
            </a:r>
          </a:p>
          <a:p>
            <a:endParaRPr lang="en-GB" sz="24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z="1400" b="1" smtClean="0"/>
              <a:pPr/>
              <a:t>23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491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4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447800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+mn-lt"/>
              </a:rPr>
              <a:t>Periodic and Annual Maintenance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382000" cy="4876800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Inspect all rubber parts for cracks and wear in order to minimize build up </a:t>
            </a:r>
            <a:r>
              <a:rPr lang="en-GB" sz="2400" b="1" dirty="0"/>
              <a:t>of bacteria “grunge” and to assure proper sealing of gaskets and O-rings</a:t>
            </a:r>
            <a:r>
              <a:rPr lang="en-GB" sz="2400" b="1" dirty="0" smtClean="0"/>
              <a:t>.</a:t>
            </a:r>
          </a:p>
          <a:p>
            <a:endParaRPr lang="en-GB" sz="2400" b="1" dirty="0"/>
          </a:p>
          <a:p>
            <a:r>
              <a:rPr lang="en-GB" sz="2400" b="1" dirty="0">
                <a:solidFill>
                  <a:schemeClr val="bg2">
                    <a:lumMod val="75000"/>
                  </a:schemeClr>
                </a:solidFill>
              </a:rPr>
              <a:t>Use a safety pin or “pick” to remove the o-rings so that the plastic grooves are not scratched or </a:t>
            </a:r>
            <a:r>
              <a:rPr lang="en-GB" sz="2400" b="1" dirty="0" smtClean="0">
                <a:solidFill>
                  <a:schemeClr val="bg2">
                    <a:lumMod val="75000"/>
                  </a:schemeClr>
                </a:solidFill>
              </a:rPr>
              <a:t>damaged.</a:t>
            </a:r>
          </a:p>
          <a:p>
            <a:endParaRPr lang="en-GB" sz="2400" b="1" dirty="0"/>
          </a:p>
          <a:p>
            <a:r>
              <a:rPr lang="en-GB" sz="2400" b="1" dirty="0" smtClean="0"/>
              <a:t>Water </a:t>
            </a:r>
            <a:r>
              <a:rPr lang="en-GB" sz="2400" b="1" dirty="0"/>
              <a:t>t</a:t>
            </a:r>
            <a:r>
              <a:rPr lang="en-GB" sz="2400" b="1" dirty="0" smtClean="0"/>
              <a:t>est </a:t>
            </a:r>
            <a:r>
              <a:rPr lang="en-GB" sz="2400" b="1" dirty="0"/>
              <a:t>to ensure that the </a:t>
            </a:r>
            <a:r>
              <a:rPr lang="en-GB" sz="2400" b="1" dirty="0" smtClean="0"/>
              <a:t>meter </a:t>
            </a:r>
            <a:r>
              <a:rPr lang="en-GB" sz="2400" b="1" dirty="0"/>
              <a:t>is in proper calibration. 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z="1400" b="1" smtClean="0"/>
              <a:pPr/>
              <a:t>24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369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952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latin typeface="+mn-lt"/>
              </a:rPr>
              <a:t>Several Runs Later….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1910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400" b="1" dirty="0" smtClean="0"/>
              <a:t>If You Can’t Check the Water Before Each Run, Then……</a:t>
            </a:r>
          </a:p>
          <a:p>
            <a:pPr eaLnBrk="1" hangingPunct="1">
              <a:defRPr/>
            </a:pPr>
            <a:endParaRPr lang="en-US" sz="2400" b="1" dirty="0" smtClean="0"/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Now is a Good Time to Verify Water Level</a:t>
            </a:r>
          </a:p>
          <a:p>
            <a:pPr lvl="1" eaLnBrk="1" hangingPunct="1">
              <a:defRPr/>
            </a:pPr>
            <a:endParaRPr lang="en-US" sz="2400" b="1" dirty="0" smtClean="0"/>
          </a:p>
          <a:p>
            <a:pPr eaLnBrk="1" hangingPunct="1">
              <a:defRPr/>
            </a:pPr>
            <a:r>
              <a:rPr lang="en-US" sz="2400" b="1" dirty="0" smtClean="0"/>
              <a:t>How clean is the test water?</a:t>
            </a:r>
          </a:p>
          <a:p>
            <a:pPr eaLnBrk="1" hangingPunct="1">
              <a:defRPr/>
            </a:pP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defRPr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You Know What to Do!!!</a:t>
            </a:r>
          </a:p>
          <a:p>
            <a:pPr lvl="1" eaLnBrk="1" hangingPunct="1">
              <a:defRPr/>
            </a:pPr>
            <a:endParaRPr lang="en-US" sz="2400" b="1" dirty="0" smtClean="0"/>
          </a:p>
          <a:p>
            <a:pPr eaLnBrk="1" hangingPunct="1">
              <a:defRPr/>
            </a:pPr>
            <a:r>
              <a:rPr lang="en-US" sz="2400" b="1" dirty="0" smtClean="0"/>
              <a:t>Is Vacuum Gauge Holding at 15” hg?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z="1400" b="1" smtClean="0"/>
              <a:pPr/>
              <a:t>25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556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latin typeface="+mn-lt"/>
              </a:rPr>
              <a:t>Maintaining Water Volume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Electronic scale is best</a:t>
            </a:r>
          </a:p>
          <a:p>
            <a:pPr eaLnBrk="1" hangingPunct="1">
              <a:defRPr/>
            </a:pPr>
            <a:endParaRPr lang="en-US" sz="2400" b="1" dirty="0" smtClean="0">
              <a:solidFill>
                <a:srgbClr val="000066"/>
              </a:solidFill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000066"/>
                </a:solidFill>
              </a:rPr>
              <a:t>Etch or tape a mark on the float pail or jar</a:t>
            </a:r>
          </a:p>
          <a:p>
            <a:pPr eaLnBrk="1" hangingPunct="1">
              <a:defRPr/>
            </a:pPr>
            <a:endParaRPr lang="en-US" sz="2400" b="1" dirty="0" smtClean="0">
              <a:solidFill>
                <a:srgbClr val="000066"/>
              </a:solidFill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000066"/>
                </a:solidFill>
              </a:rPr>
              <a:t>If it is a float pail - is the float </a:t>
            </a:r>
            <a:r>
              <a:rPr lang="en-US" b="1" dirty="0">
                <a:solidFill>
                  <a:srgbClr val="000066"/>
                </a:solidFill>
              </a:rPr>
              <a:t>w</a:t>
            </a:r>
            <a:r>
              <a:rPr lang="en-US" sz="2400" b="1" dirty="0" smtClean="0">
                <a:solidFill>
                  <a:srgbClr val="000066"/>
                </a:solidFill>
              </a:rPr>
              <a:t>orking?</a:t>
            </a:r>
          </a:p>
          <a:p>
            <a:pPr eaLnBrk="1" hangingPunct="1">
              <a:defRPr/>
            </a:pPr>
            <a:endParaRPr lang="en-US" sz="2400" b="1" dirty="0" smtClean="0">
              <a:solidFill>
                <a:srgbClr val="000066"/>
              </a:solidFill>
            </a:endParaRP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Float Should Move Freely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Most Floats are in Disrepair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z="1400" b="1" smtClean="0"/>
              <a:pPr/>
              <a:t>26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975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54102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+mn-lt"/>
              </a:rPr>
              <a:t>Cleaning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295400"/>
            <a:ext cx="8763000" cy="1295400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Most dairy detergents can be used at the strengths recommended by the manufacturer</a:t>
            </a:r>
          </a:p>
          <a:p>
            <a:endParaRPr lang="en-GB" sz="2400" b="0" dirty="0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07948" y="4953000"/>
            <a:ext cx="8915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i="1" dirty="0">
                <a:solidFill>
                  <a:schemeClr val="bg2">
                    <a:lumMod val="75000"/>
                  </a:schemeClr>
                </a:solidFill>
              </a:rPr>
              <a:t>These chemicals attack polysulfone plastics that make up the key </a:t>
            </a:r>
            <a:r>
              <a:rPr lang="en-GB" sz="2800" b="1" i="1" dirty="0" smtClean="0">
                <a:solidFill>
                  <a:schemeClr val="bg2">
                    <a:lumMod val="75000"/>
                  </a:schemeClr>
                </a:solidFill>
              </a:rPr>
              <a:t>meter </a:t>
            </a:r>
            <a:r>
              <a:rPr lang="en-GB" sz="2800" b="1" i="1" dirty="0">
                <a:solidFill>
                  <a:schemeClr val="bg2">
                    <a:lumMod val="75000"/>
                  </a:schemeClr>
                </a:solidFill>
              </a:rPr>
              <a:t>components</a:t>
            </a:r>
            <a:endParaRPr lang="en-GB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228600" y="2514600"/>
            <a:ext cx="8458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>
                <a:solidFill>
                  <a:schemeClr val="bg2">
                    <a:lumMod val="75000"/>
                  </a:schemeClr>
                </a:solidFill>
              </a:rPr>
              <a:t>Avoid contact with</a:t>
            </a:r>
            <a:r>
              <a:rPr lang="en-GB" sz="2400" b="1" dirty="0" smtClean="0">
                <a:solidFill>
                  <a:schemeClr val="bg2">
                    <a:lumMod val="75000"/>
                  </a:schemeClr>
                </a:solidFill>
              </a:rPr>
              <a:t>:</a:t>
            </a:r>
          </a:p>
          <a:p>
            <a:endParaRPr lang="en-GB" sz="24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FF0000"/>
                </a:solidFill>
              </a:rPr>
              <a:t>Direct Sunlight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FF0000"/>
                </a:solidFill>
              </a:rPr>
              <a:t>Petrochemicals &amp; Hydrocarbons such as fly spray, brake or hydraulic fluid, WD40, lubricants, super glue, alcohols, and fuels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z="1400" b="1" smtClean="0"/>
              <a:pPr/>
              <a:t>27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43307619"/>
      </p:ext>
    </p:extLst>
  </p:cSld>
  <p:clrMapOvr>
    <a:masterClrMapping/>
  </p:clrMapOvr>
  <p:transition advClick="0" advTm="1584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build="p" bldLvl="2" autoUpdateAnimBg="0"/>
      <p:bldP spid="50183" grpId="0" autoUpdateAnimBg="0"/>
      <p:bldP spid="5018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54102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+mn-lt"/>
              </a:rPr>
              <a:t>Trouble Shooting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64008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Milk Meter </a:t>
            </a:r>
            <a:r>
              <a:rPr lang="en-GB" sz="2400" b="1" dirty="0" smtClean="0"/>
              <a:t>Cover</a:t>
            </a:r>
          </a:p>
          <a:p>
            <a:endParaRPr lang="en-GB" sz="2400" b="1" dirty="0"/>
          </a:p>
          <a:p>
            <a:r>
              <a:rPr lang="en-GB" sz="2400" b="1" dirty="0">
                <a:solidFill>
                  <a:schemeClr val="tx1"/>
                </a:solidFill>
              </a:rPr>
              <a:t>Symptoms = abnormal readings</a:t>
            </a:r>
            <a:r>
              <a:rPr lang="en-GB" sz="2400" b="1" dirty="0"/>
              <a:t> </a:t>
            </a:r>
            <a:endParaRPr lang="en-GB" sz="2400" b="1" dirty="0" smtClean="0"/>
          </a:p>
          <a:p>
            <a:endParaRPr lang="en-GB" sz="2400" b="1" dirty="0"/>
          </a:p>
          <a:p>
            <a:pPr lvl="2"/>
            <a:r>
              <a:rPr lang="en-GB" sz="2400" b="1" dirty="0">
                <a:solidFill>
                  <a:schemeClr val="bg2">
                    <a:lumMod val="75000"/>
                  </a:schemeClr>
                </a:solidFill>
              </a:rPr>
              <a:t>Cap Point Sharp &amp; Smooth</a:t>
            </a:r>
          </a:p>
          <a:p>
            <a:pPr lvl="2"/>
            <a:r>
              <a:rPr lang="en-GB" sz="2400" b="1" dirty="0">
                <a:solidFill>
                  <a:schemeClr val="bg2">
                    <a:lumMod val="75000"/>
                  </a:schemeClr>
                </a:solidFill>
              </a:rPr>
              <a:t>Seated properly on </a:t>
            </a:r>
            <a:r>
              <a:rPr lang="en-GB" sz="2400" b="1" dirty="0" smtClean="0">
                <a:solidFill>
                  <a:schemeClr val="bg2">
                    <a:lumMod val="75000"/>
                  </a:schemeClr>
                </a:solidFill>
              </a:rPr>
              <a:t>Body</a:t>
            </a:r>
          </a:p>
          <a:p>
            <a:pPr lvl="2"/>
            <a:endParaRPr lang="en-GB" sz="2400" b="1" dirty="0">
              <a:solidFill>
                <a:srgbClr val="000066"/>
              </a:solidFill>
            </a:endParaRPr>
          </a:p>
          <a:p>
            <a:r>
              <a:rPr lang="en-GB" sz="2400" b="1" dirty="0"/>
              <a:t>Look for Internal Scratches or Damage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51621" y="843013"/>
            <a:ext cx="2667000" cy="1981200"/>
            <a:chOff x="7807" y="4704"/>
            <a:chExt cx="1424" cy="1039"/>
          </a:xfrm>
        </p:grpSpPr>
        <p:sp>
          <p:nvSpPr>
            <p:cNvPr id="37893" name="Freeform 5"/>
            <p:cNvSpPr>
              <a:spLocks/>
            </p:cNvSpPr>
            <p:nvPr/>
          </p:nvSpPr>
          <p:spPr bwMode="auto">
            <a:xfrm>
              <a:off x="8289" y="4755"/>
              <a:ext cx="92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1" y="22"/>
                </a:cxn>
                <a:cxn ang="0">
                  <a:pos x="12" y="33"/>
                </a:cxn>
                <a:cxn ang="0">
                  <a:pos x="26" y="44"/>
                </a:cxn>
                <a:cxn ang="0">
                  <a:pos x="44" y="51"/>
                </a:cxn>
                <a:cxn ang="0">
                  <a:pos x="67" y="55"/>
                </a:cxn>
                <a:cxn ang="0">
                  <a:pos x="92" y="58"/>
                </a:cxn>
                <a:cxn ang="0">
                  <a:pos x="115" y="55"/>
                </a:cxn>
                <a:cxn ang="0">
                  <a:pos x="137" y="51"/>
                </a:cxn>
                <a:cxn ang="0">
                  <a:pos x="156" y="44"/>
                </a:cxn>
                <a:cxn ang="0">
                  <a:pos x="170" y="33"/>
                </a:cxn>
                <a:cxn ang="0">
                  <a:pos x="181" y="22"/>
                </a:cxn>
                <a:cxn ang="0">
                  <a:pos x="185" y="10"/>
                </a:cxn>
                <a:cxn ang="0">
                  <a:pos x="185" y="0"/>
                </a:cxn>
              </a:cxnLst>
              <a:rect l="0" t="0" r="r" b="b"/>
              <a:pathLst>
                <a:path w="185" h="58">
                  <a:moveTo>
                    <a:pt x="0" y="0"/>
                  </a:moveTo>
                  <a:lnTo>
                    <a:pt x="0" y="10"/>
                  </a:lnTo>
                  <a:lnTo>
                    <a:pt x="1" y="22"/>
                  </a:lnTo>
                  <a:lnTo>
                    <a:pt x="12" y="33"/>
                  </a:lnTo>
                  <a:lnTo>
                    <a:pt x="26" y="44"/>
                  </a:lnTo>
                  <a:lnTo>
                    <a:pt x="44" y="51"/>
                  </a:lnTo>
                  <a:lnTo>
                    <a:pt x="67" y="55"/>
                  </a:lnTo>
                  <a:lnTo>
                    <a:pt x="92" y="58"/>
                  </a:lnTo>
                  <a:lnTo>
                    <a:pt x="115" y="55"/>
                  </a:lnTo>
                  <a:lnTo>
                    <a:pt x="137" y="51"/>
                  </a:lnTo>
                  <a:lnTo>
                    <a:pt x="156" y="44"/>
                  </a:lnTo>
                  <a:lnTo>
                    <a:pt x="170" y="33"/>
                  </a:lnTo>
                  <a:lnTo>
                    <a:pt x="181" y="22"/>
                  </a:lnTo>
                  <a:lnTo>
                    <a:pt x="185" y="10"/>
                  </a:lnTo>
                  <a:lnTo>
                    <a:pt x="185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894" name="Freeform 6"/>
            <p:cNvSpPr>
              <a:spLocks/>
            </p:cNvSpPr>
            <p:nvPr/>
          </p:nvSpPr>
          <p:spPr bwMode="auto">
            <a:xfrm>
              <a:off x="8317" y="4755"/>
              <a:ext cx="33" cy="2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43" y="3"/>
                </a:cxn>
                <a:cxn ang="0">
                  <a:pos x="22" y="3"/>
                </a:cxn>
                <a:cxn ang="0">
                  <a:pos x="0" y="0"/>
                </a:cxn>
              </a:cxnLst>
              <a:rect l="0" t="0" r="r" b="b"/>
              <a:pathLst>
                <a:path w="65" h="3">
                  <a:moveTo>
                    <a:pt x="65" y="0"/>
                  </a:moveTo>
                  <a:lnTo>
                    <a:pt x="43" y="3"/>
                  </a:lnTo>
                  <a:lnTo>
                    <a:pt x="22" y="3"/>
                  </a:lnTo>
                  <a:lnTo>
                    <a:pt x="0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895" name="Freeform 7"/>
            <p:cNvSpPr>
              <a:spLocks/>
            </p:cNvSpPr>
            <p:nvPr/>
          </p:nvSpPr>
          <p:spPr bwMode="auto">
            <a:xfrm>
              <a:off x="8518" y="4736"/>
              <a:ext cx="86" cy="21"/>
            </a:xfrm>
            <a:custGeom>
              <a:avLst/>
              <a:gdLst/>
              <a:ahLst/>
              <a:cxnLst>
                <a:cxn ang="0">
                  <a:pos x="163" y="15"/>
                </a:cxn>
                <a:cxn ang="0">
                  <a:pos x="166" y="13"/>
                </a:cxn>
                <a:cxn ang="0">
                  <a:pos x="166" y="13"/>
                </a:cxn>
                <a:cxn ang="0">
                  <a:pos x="166" y="13"/>
                </a:cxn>
                <a:cxn ang="0">
                  <a:pos x="167" y="13"/>
                </a:cxn>
                <a:cxn ang="0">
                  <a:pos x="167" y="11"/>
                </a:cxn>
                <a:cxn ang="0">
                  <a:pos x="167" y="11"/>
                </a:cxn>
                <a:cxn ang="0">
                  <a:pos x="167" y="11"/>
                </a:cxn>
                <a:cxn ang="0">
                  <a:pos x="170" y="11"/>
                </a:cxn>
                <a:cxn ang="0">
                  <a:pos x="170" y="8"/>
                </a:cxn>
                <a:cxn ang="0">
                  <a:pos x="170" y="8"/>
                </a:cxn>
                <a:cxn ang="0">
                  <a:pos x="170" y="8"/>
                </a:cxn>
                <a:cxn ang="0">
                  <a:pos x="170" y="6"/>
                </a:cxn>
                <a:cxn ang="0">
                  <a:pos x="167" y="6"/>
                </a:cxn>
                <a:cxn ang="0">
                  <a:pos x="167" y="6"/>
                </a:cxn>
                <a:cxn ang="0">
                  <a:pos x="166" y="3"/>
                </a:cxn>
                <a:cxn ang="0">
                  <a:pos x="166" y="3"/>
                </a:cxn>
                <a:cxn ang="0">
                  <a:pos x="163" y="3"/>
                </a:cxn>
                <a:cxn ang="0">
                  <a:pos x="161" y="3"/>
                </a:cxn>
                <a:cxn ang="0">
                  <a:pos x="158" y="3"/>
                </a:cxn>
                <a:cxn ang="0">
                  <a:pos x="156" y="0"/>
                </a:cxn>
                <a:cxn ang="0">
                  <a:pos x="154" y="0"/>
                </a:cxn>
                <a:cxn ang="0">
                  <a:pos x="151" y="0"/>
                </a:cxn>
                <a:cxn ang="0">
                  <a:pos x="151" y="0"/>
                </a:cxn>
                <a:cxn ang="0">
                  <a:pos x="148" y="0"/>
                </a:cxn>
                <a:cxn ang="0">
                  <a:pos x="147" y="0"/>
                </a:cxn>
                <a:cxn ang="0">
                  <a:pos x="144" y="0"/>
                </a:cxn>
                <a:cxn ang="0">
                  <a:pos x="141" y="0"/>
                </a:cxn>
                <a:cxn ang="0">
                  <a:pos x="140" y="0"/>
                </a:cxn>
                <a:cxn ang="0">
                  <a:pos x="137" y="0"/>
                </a:cxn>
                <a:cxn ang="0">
                  <a:pos x="132" y="0"/>
                </a:cxn>
                <a:cxn ang="0">
                  <a:pos x="126" y="3"/>
                </a:cxn>
                <a:cxn ang="0">
                  <a:pos x="122" y="3"/>
                </a:cxn>
                <a:cxn ang="0">
                  <a:pos x="115" y="3"/>
                </a:cxn>
                <a:cxn ang="0">
                  <a:pos x="107" y="6"/>
                </a:cxn>
                <a:cxn ang="0">
                  <a:pos x="100" y="6"/>
                </a:cxn>
                <a:cxn ang="0">
                  <a:pos x="96" y="8"/>
                </a:cxn>
                <a:cxn ang="0">
                  <a:pos x="89" y="11"/>
                </a:cxn>
                <a:cxn ang="0">
                  <a:pos x="78" y="13"/>
                </a:cxn>
                <a:cxn ang="0">
                  <a:pos x="70" y="15"/>
                </a:cxn>
                <a:cxn ang="0">
                  <a:pos x="57" y="18"/>
                </a:cxn>
                <a:cxn ang="0">
                  <a:pos x="42" y="22"/>
                </a:cxn>
                <a:cxn ang="0">
                  <a:pos x="26" y="29"/>
                </a:cxn>
                <a:cxn ang="0">
                  <a:pos x="0" y="41"/>
                </a:cxn>
              </a:cxnLst>
              <a:rect l="0" t="0" r="r" b="b"/>
              <a:pathLst>
                <a:path w="170" h="41">
                  <a:moveTo>
                    <a:pt x="163" y="15"/>
                  </a:moveTo>
                  <a:lnTo>
                    <a:pt x="166" y="13"/>
                  </a:lnTo>
                  <a:lnTo>
                    <a:pt x="166" y="13"/>
                  </a:lnTo>
                  <a:lnTo>
                    <a:pt x="166" y="13"/>
                  </a:lnTo>
                  <a:lnTo>
                    <a:pt x="167" y="13"/>
                  </a:lnTo>
                  <a:lnTo>
                    <a:pt x="167" y="11"/>
                  </a:lnTo>
                  <a:lnTo>
                    <a:pt x="167" y="11"/>
                  </a:lnTo>
                  <a:lnTo>
                    <a:pt x="167" y="11"/>
                  </a:lnTo>
                  <a:lnTo>
                    <a:pt x="170" y="11"/>
                  </a:lnTo>
                  <a:lnTo>
                    <a:pt x="170" y="8"/>
                  </a:lnTo>
                  <a:lnTo>
                    <a:pt x="170" y="8"/>
                  </a:lnTo>
                  <a:lnTo>
                    <a:pt x="170" y="8"/>
                  </a:lnTo>
                  <a:lnTo>
                    <a:pt x="170" y="6"/>
                  </a:lnTo>
                  <a:lnTo>
                    <a:pt x="167" y="6"/>
                  </a:lnTo>
                  <a:lnTo>
                    <a:pt x="167" y="6"/>
                  </a:lnTo>
                  <a:lnTo>
                    <a:pt x="166" y="3"/>
                  </a:lnTo>
                  <a:lnTo>
                    <a:pt x="166" y="3"/>
                  </a:lnTo>
                  <a:lnTo>
                    <a:pt x="163" y="3"/>
                  </a:lnTo>
                  <a:lnTo>
                    <a:pt x="161" y="3"/>
                  </a:lnTo>
                  <a:lnTo>
                    <a:pt x="158" y="3"/>
                  </a:lnTo>
                  <a:lnTo>
                    <a:pt x="156" y="0"/>
                  </a:lnTo>
                  <a:lnTo>
                    <a:pt x="154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40" y="0"/>
                  </a:lnTo>
                  <a:lnTo>
                    <a:pt x="137" y="0"/>
                  </a:lnTo>
                  <a:lnTo>
                    <a:pt x="132" y="0"/>
                  </a:lnTo>
                  <a:lnTo>
                    <a:pt x="126" y="3"/>
                  </a:lnTo>
                  <a:lnTo>
                    <a:pt x="122" y="3"/>
                  </a:lnTo>
                  <a:lnTo>
                    <a:pt x="115" y="3"/>
                  </a:lnTo>
                  <a:lnTo>
                    <a:pt x="107" y="6"/>
                  </a:lnTo>
                  <a:lnTo>
                    <a:pt x="100" y="6"/>
                  </a:lnTo>
                  <a:lnTo>
                    <a:pt x="96" y="8"/>
                  </a:lnTo>
                  <a:lnTo>
                    <a:pt x="89" y="11"/>
                  </a:lnTo>
                  <a:lnTo>
                    <a:pt x="78" y="13"/>
                  </a:lnTo>
                  <a:lnTo>
                    <a:pt x="70" y="15"/>
                  </a:lnTo>
                  <a:lnTo>
                    <a:pt x="57" y="18"/>
                  </a:lnTo>
                  <a:lnTo>
                    <a:pt x="42" y="22"/>
                  </a:lnTo>
                  <a:lnTo>
                    <a:pt x="26" y="29"/>
                  </a:lnTo>
                  <a:lnTo>
                    <a:pt x="0" y="41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896" name="Freeform 8"/>
            <p:cNvSpPr>
              <a:spLocks/>
            </p:cNvSpPr>
            <p:nvPr/>
          </p:nvSpPr>
          <p:spPr bwMode="auto">
            <a:xfrm>
              <a:off x="8432" y="4767"/>
              <a:ext cx="86" cy="56"/>
            </a:xfrm>
            <a:custGeom>
              <a:avLst/>
              <a:gdLst/>
              <a:ahLst/>
              <a:cxnLst>
                <a:cxn ang="0">
                  <a:pos x="154" y="31"/>
                </a:cxn>
                <a:cxn ang="0">
                  <a:pos x="135" y="43"/>
                </a:cxn>
                <a:cxn ang="0">
                  <a:pos x="124" y="50"/>
                </a:cxn>
                <a:cxn ang="0">
                  <a:pos x="111" y="60"/>
                </a:cxn>
                <a:cxn ang="0">
                  <a:pos x="99" y="65"/>
                </a:cxn>
                <a:cxn ang="0">
                  <a:pos x="92" y="72"/>
                </a:cxn>
                <a:cxn ang="0">
                  <a:pos x="81" y="78"/>
                </a:cxn>
                <a:cxn ang="0">
                  <a:pos x="74" y="82"/>
                </a:cxn>
                <a:cxn ang="0">
                  <a:pos x="65" y="86"/>
                </a:cxn>
                <a:cxn ang="0">
                  <a:pos x="61" y="91"/>
                </a:cxn>
                <a:cxn ang="0">
                  <a:pos x="54" y="94"/>
                </a:cxn>
                <a:cxn ang="0">
                  <a:pos x="47" y="97"/>
                </a:cxn>
                <a:cxn ang="0">
                  <a:pos x="41" y="101"/>
                </a:cxn>
                <a:cxn ang="0">
                  <a:pos x="36" y="104"/>
                </a:cxn>
                <a:cxn ang="0">
                  <a:pos x="32" y="105"/>
                </a:cxn>
                <a:cxn ang="0">
                  <a:pos x="26" y="105"/>
                </a:cxn>
                <a:cxn ang="0">
                  <a:pos x="22" y="108"/>
                </a:cxn>
                <a:cxn ang="0">
                  <a:pos x="19" y="111"/>
                </a:cxn>
                <a:cxn ang="0">
                  <a:pos x="14" y="111"/>
                </a:cxn>
                <a:cxn ang="0">
                  <a:pos x="12" y="111"/>
                </a:cxn>
                <a:cxn ang="0">
                  <a:pos x="7" y="111"/>
                </a:cxn>
                <a:cxn ang="0">
                  <a:pos x="3" y="111"/>
                </a:cxn>
                <a:cxn ang="0">
                  <a:pos x="3" y="108"/>
                </a:cxn>
                <a:cxn ang="0">
                  <a:pos x="0" y="105"/>
                </a:cxn>
                <a:cxn ang="0">
                  <a:pos x="3" y="104"/>
                </a:cxn>
                <a:cxn ang="0">
                  <a:pos x="3" y="101"/>
                </a:cxn>
                <a:cxn ang="0">
                  <a:pos x="4" y="98"/>
                </a:cxn>
                <a:cxn ang="0">
                  <a:pos x="4" y="94"/>
                </a:cxn>
                <a:cxn ang="0">
                  <a:pos x="7" y="91"/>
                </a:cxn>
                <a:cxn ang="0">
                  <a:pos x="14" y="85"/>
                </a:cxn>
                <a:cxn ang="0">
                  <a:pos x="22" y="75"/>
                </a:cxn>
                <a:cxn ang="0">
                  <a:pos x="32" y="65"/>
                </a:cxn>
                <a:cxn ang="0">
                  <a:pos x="47" y="56"/>
                </a:cxn>
                <a:cxn ang="0">
                  <a:pos x="63" y="41"/>
                </a:cxn>
                <a:cxn ang="0">
                  <a:pos x="87" y="27"/>
                </a:cxn>
                <a:cxn ang="0">
                  <a:pos x="128" y="0"/>
                </a:cxn>
              </a:cxnLst>
              <a:rect l="0" t="0" r="r" b="b"/>
              <a:pathLst>
                <a:path w="172" h="113">
                  <a:moveTo>
                    <a:pt x="172" y="21"/>
                  </a:moveTo>
                  <a:lnTo>
                    <a:pt x="154" y="31"/>
                  </a:lnTo>
                  <a:lnTo>
                    <a:pt x="144" y="35"/>
                  </a:lnTo>
                  <a:lnTo>
                    <a:pt x="135" y="43"/>
                  </a:lnTo>
                  <a:lnTo>
                    <a:pt x="128" y="49"/>
                  </a:lnTo>
                  <a:lnTo>
                    <a:pt x="124" y="50"/>
                  </a:lnTo>
                  <a:lnTo>
                    <a:pt x="116" y="56"/>
                  </a:lnTo>
                  <a:lnTo>
                    <a:pt x="111" y="60"/>
                  </a:lnTo>
                  <a:lnTo>
                    <a:pt x="106" y="63"/>
                  </a:lnTo>
                  <a:lnTo>
                    <a:pt x="99" y="65"/>
                  </a:lnTo>
                  <a:lnTo>
                    <a:pt x="95" y="70"/>
                  </a:lnTo>
                  <a:lnTo>
                    <a:pt x="92" y="72"/>
                  </a:lnTo>
                  <a:lnTo>
                    <a:pt x="87" y="75"/>
                  </a:lnTo>
                  <a:lnTo>
                    <a:pt x="81" y="78"/>
                  </a:lnTo>
                  <a:lnTo>
                    <a:pt x="77" y="79"/>
                  </a:lnTo>
                  <a:lnTo>
                    <a:pt x="74" y="82"/>
                  </a:lnTo>
                  <a:lnTo>
                    <a:pt x="70" y="85"/>
                  </a:lnTo>
                  <a:lnTo>
                    <a:pt x="65" y="86"/>
                  </a:lnTo>
                  <a:lnTo>
                    <a:pt x="63" y="89"/>
                  </a:lnTo>
                  <a:lnTo>
                    <a:pt x="61" y="91"/>
                  </a:lnTo>
                  <a:lnTo>
                    <a:pt x="55" y="91"/>
                  </a:lnTo>
                  <a:lnTo>
                    <a:pt x="54" y="94"/>
                  </a:lnTo>
                  <a:lnTo>
                    <a:pt x="51" y="97"/>
                  </a:lnTo>
                  <a:lnTo>
                    <a:pt x="47" y="97"/>
                  </a:lnTo>
                  <a:lnTo>
                    <a:pt x="44" y="98"/>
                  </a:lnTo>
                  <a:lnTo>
                    <a:pt x="41" y="101"/>
                  </a:lnTo>
                  <a:lnTo>
                    <a:pt x="39" y="101"/>
                  </a:lnTo>
                  <a:lnTo>
                    <a:pt x="36" y="104"/>
                  </a:lnTo>
                  <a:lnTo>
                    <a:pt x="33" y="104"/>
                  </a:lnTo>
                  <a:lnTo>
                    <a:pt x="32" y="105"/>
                  </a:lnTo>
                  <a:lnTo>
                    <a:pt x="29" y="105"/>
                  </a:lnTo>
                  <a:lnTo>
                    <a:pt x="26" y="105"/>
                  </a:lnTo>
                  <a:lnTo>
                    <a:pt x="25" y="10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4" y="111"/>
                  </a:lnTo>
                  <a:lnTo>
                    <a:pt x="14" y="111"/>
                  </a:lnTo>
                  <a:lnTo>
                    <a:pt x="12" y="111"/>
                  </a:lnTo>
                  <a:lnTo>
                    <a:pt x="10" y="113"/>
                  </a:lnTo>
                  <a:lnTo>
                    <a:pt x="7" y="111"/>
                  </a:lnTo>
                  <a:lnTo>
                    <a:pt x="4" y="111"/>
                  </a:lnTo>
                  <a:lnTo>
                    <a:pt x="3" y="111"/>
                  </a:lnTo>
                  <a:lnTo>
                    <a:pt x="3" y="111"/>
                  </a:lnTo>
                  <a:lnTo>
                    <a:pt x="3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3" y="101"/>
                  </a:lnTo>
                  <a:lnTo>
                    <a:pt x="3" y="101"/>
                  </a:lnTo>
                  <a:lnTo>
                    <a:pt x="3" y="98"/>
                  </a:lnTo>
                  <a:lnTo>
                    <a:pt x="4" y="98"/>
                  </a:lnTo>
                  <a:lnTo>
                    <a:pt x="4" y="97"/>
                  </a:lnTo>
                  <a:lnTo>
                    <a:pt x="4" y="94"/>
                  </a:lnTo>
                  <a:lnTo>
                    <a:pt x="7" y="94"/>
                  </a:lnTo>
                  <a:lnTo>
                    <a:pt x="7" y="91"/>
                  </a:lnTo>
                  <a:lnTo>
                    <a:pt x="10" y="86"/>
                  </a:lnTo>
                  <a:lnTo>
                    <a:pt x="14" y="85"/>
                  </a:lnTo>
                  <a:lnTo>
                    <a:pt x="17" y="79"/>
                  </a:lnTo>
                  <a:lnTo>
                    <a:pt x="22" y="75"/>
                  </a:lnTo>
                  <a:lnTo>
                    <a:pt x="26" y="70"/>
                  </a:lnTo>
                  <a:lnTo>
                    <a:pt x="32" y="65"/>
                  </a:lnTo>
                  <a:lnTo>
                    <a:pt x="39" y="60"/>
                  </a:lnTo>
                  <a:lnTo>
                    <a:pt x="47" y="56"/>
                  </a:lnTo>
                  <a:lnTo>
                    <a:pt x="54" y="49"/>
                  </a:lnTo>
                  <a:lnTo>
                    <a:pt x="63" y="41"/>
                  </a:lnTo>
                  <a:lnTo>
                    <a:pt x="74" y="34"/>
                  </a:lnTo>
                  <a:lnTo>
                    <a:pt x="87" y="27"/>
                  </a:lnTo>
                  <a:lnTo>
                    <a:pt x="103" y="15"/>
                  </a:lnTo>
                  <a:lnTo>
                    <a:pt x="128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897" name="Freeform 9"/>
            <p:cNvSpPr>
              <a:spLocks/>
            </p:cNvSpPr>
            <p:nvPr/>
          </p:nvSpPr>
          <p:spPr bwMode="auto">
            <a:xfrm>
              <a:off x="8518" y="4758"/>
              <a:ext cx="1" cy="9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7">
                  <a:moveTo>
                    <a:pt x="0" y="17"/>
                  </a:moveTo>
                  <a:lnTo>
                    <a:pt x="0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898" name="Freeform 10"/>
            <p:cNvSpPr>
              <a:spLocks/>
            </p:cNvSpPr>
            <p:nvPr/>
          </p:nvSpPr>
          <p:spPr bwMode="auto">
            <a:xfrm>
              <a:off x="8518" y="4743"/>
              <a:ext cx="82" cy="37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0" y="46"/>
                </a:cxn>
                <a:cxn ang="0">
                  <a:pos x="0" y="48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8"/>
                </a:cxn>
                <a:cxn ang="0">
                  <a:pos x="0" y="61"/>
                </a:cxn>
                <a:cxn ang="0">
                  <a:pos x="0" y="63"/>
                </a:cxn>
                <a:cxn ang="0">
                  <a:pos x="0" y="63"/>
                </a:cxn>
                <a:cxn ang="0">
                  <a:pos x="0" y="65"/>
                </a:cxn>
                <a:cxn ang="0">
                  <a:pos x="0" y="67"/>
                </a:cxn>
                <a:cxn ang="0">
                  <a:pos x="7" y="73"/>
                </a:cxn>
                <a:cxn ang="0">
                  <a:pos x="8" y="73"/>
                </a:cxn>
                <a:cxn ang="0">
                  <a:pos x="11" y="70"/>
                </a:cxn>
                <a:cxn ang="0">
                  <a:pos x="14" y="70"/>
                </a:cxn>
                <a:cxn ang="0">
                  <a:pos x="16" y="70"/>
                </a:cxn>
                <a:cxn ang="0">
                  <a:pos x="19" y="70"/>
                </a:cxn>
                <a:cxn ang="0">
                  <a:pos x="22" y="67"/>
                </a:cxn>
                <a:cxn ang="0">
                  <a:pos x="23" y="67"/>
                </a:cxn>
                <a:cxn ang="0">
                  <a:pos x="26" y="67"/>
                </a:cxn>
                <a:cxn ang="0">
                  <a:pos x="29" y="65"/>
                </a:cxn>
                <a:cxn ang="0">
                  <a:pos x="30" y="65"/>
                </a:cxn>
                <a:cxn ang="0">
                  <a:pos x="30" y="63"/>
                </a:cxn>
                <a:cxn ang="0">
                  <a:pos x="33" y="63"/>
                </a:cxn>
                <a:cxn ang="0">
                  <a:pos x="35" y="61"/>
                </a:cxn>
                <a:cxn ang="0">
                  <a:pos x="35" y="61"/>
                </a:cxn>
                <a:cxn ang="0">
                  <a:pos x="38" y="58"/>
                </a:cxn>
                <a:cxn ang="0">
                  <a:pos x="38" y="58"/>
                </a:cxn>
                <a:cxn ang="0">
                  <a:pos x="41" y="55"/>
                </a:cxn>
                <a:cxn ang="0">
                  <a:pos x="41" y="55"/>
                </a:cxn>
                <a:cxn ang="0">
                  <a:pos x="42" y="54"/>
                </a:cxn>
                <a:cxn ang="0">
                  <a:pos x="42" y="51"/>
                </a:cxn>
                <a:cxn ang="0">
                  <a:pos x="42" y="51"/>
                </a:cxn>
                <a:cxn ang="0">
                  <a:pos x="42" y="48"/>
                </a:cxn>
                <a:cxn ang="0">
                  <a:pos x="42" y="46"/>
                </a:cxn>
                <a:cxn ang="0">
                  <a:pos x="71" y="36"/>
                </a:cxn>
                <a:cxn ang="0">
                  <a:pos x="86" y="29"/>
                </a:cxn>
                <a:cxn ang="0">
                  <a:pos x="100" y="25"/>
                </a:cxn>
                <a:cxn ang="0">
                  <a:pos x="107" y="22"/>
                </a:cxn>
                <a:cxn ang="0">
                  <a:pos x="118" y="17"/>
                </a:cxn>
                <a:cxn ang="0">
                  <a:pos x="125" y="14"/>
                </a:cxn>
                <a:cxn ang="0">
                  <a:pos x="132" y="12"/>
                </a:cxn>
                <a:cxn ang="0">
                  <a:pos x="140" y="10"/>
                </a:cxn>
                <a:cxn ang="0">
                  <a:pos x="144" y="7"/>
                </a:cxn>
                <a:cxn ang="0">
                  <a:pos x="148" y="4"/>
                </a:cxn>
                <a:cxn ang="0">
                  <a:pos x="154" y="4"/>
                </a:cxn>
                <a:cxn ang="0">
                  <a:pos x="158" y="3"/>
                </a:cxn>
                <a:cxn ang="0">
                  <a:pos x="161" y="0"/>
                </a:cxn>
                <a:cxn ang="0">
                  <a:pos x="163" y="0"/>
                </a:cxn>
              </a:cxnLst>
              <a:rect l="0" t="0" r="r" b="b"/>
              <a:pathLst>
                <a:path w="163" h="73">
                  <a:moveTo>
                    <a:pt x="0" y="29"/>
                  </a:moveTo>
                  <a:lnTo>
                    <a:pt x="0" y="29"/>
                  </a:lnTo>
                  <a:lnTo>
                    <a:pt x="0" y="26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8" y="73"/>
                  </a:lnTo>
                  <a:lnTo>
                    <a:pt x="11" y="73"/>
                  </a:lnTo>
                  <a:lnTo>
                    <a:pt x="11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19" y="70"/>
                  </a:lnTo>
                  <a:lnTo>
                    <a:pt x="19" y="70"/>
                  </a:lnTo>
                  <a:lnTo>
                    <a:pt x="22" y="70"/>
                  </a:lnTo>
                  <a:lnTo>
                    <a:pt x="22" y="67"/>
                  </a:lnTo>
                  <a:lnTo>
                    <a:pt x="23" y="67"/>
                  </a:lnTo>
                  <a:lnTo>
                    <a:pt x="23" y="67"/>
                  </a:lnTo>
                  <a:lnTo>
                    <a:pt x="23" y="67"/>
                  </a:lnTo>
                  <a:lnTo>
                    <a:pt x="26" y="67"/>
                  </a:lnTo>
                  <a:lnTo>
                    <a:pt x="26" y="67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30" y="65"/>
                  </a:lnTo>
                  <a:lnTo>
                    <a:pt x="30" y="65"/>
                  </a:lnTo>
                  <a:lnTo>
                    <a:pt x="30" y="63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5" y="61"/>
                  </a:lnTo>
                  <a:lnTo>
                    <a:pt x="35" y="61"/>
                  </a:lnTo>
                  <a:lnTo>
                    <a:pt x="35" y="61"/>
                  </a:lnTo>
                  <a:lnTo>
                    <a:pt x="38" y="61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1" y="54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1"/>
                  </a:lnTo>
                  <a:lnTo>
                    <a:pt x="42" y="51"/>
                  </a:lnTo>
                  <a:lnTo>
                    <a:pt x="42" y="51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59" y="39"/>
                  </a:lnTo>
                  <a:lnTo>
                    <a:pt x="71" y="36"/>
                  </a:lnTo>
                  <a:lnTo>
                    <a:pt x="78" y="33"/>
                  </a:lnTo>
                  <a:lnTo>
                    <a:pt x="86" y="29"/>
                  </a:lnTo>
                  <a:lnTo>
                    <a:pt x="93" y="26"/>
                  </a:lnTo>
                  <a:lnTo>
                    <a:pt x="100" y="25"/>
                  </a:lnTo>
                  <a:lnTo>
                    <a:pt x="103" y="22"/>
                  </a:lnTo>
                  <a:lnTo>
                    <a:pt x="107" y="22"/>
                  </a:lnTo>
                  <a:lnTo>
                    <a:pt x="112" y="19"/>
                  </a:lnTo>
                  <a:lnTo>
                    <a:pt x="118" y="17"/>
                  </a:lnTo>
                  <a:lnTo>
                    <a:pt x="122" y="17"/>
                  </a:lnTo>
                  <a:lnTo>
                    <a:pt x="125" y="14"/>
                  </a:lnTo>
                  <a:lnTo>
                    <a:pt x="129" y="12"/>
                  </a:lnTo>
                  <a:lnTo>
                    <a:pt x="132" y="12"/>
                  </a:lnTo>
                  <a:lnTo>
                    <a:pt x="137" y="10"/>
                  </a:lnTo>
                  <a:lnTo>
                    <a:pt x="140" y="10"/>
                  </a:lnTo>
                  <a:lnTo>
                    <a:pt x="141" y="10"/>
                  </a:lnTo>
                  <a:lnTo>
                    <a:pt x="144" y="7"/>
                  </a:lnTo>
                  <a:lnTo>
                    <a:pt x="147" y="7"/>
                  </a:lnTo>
                  <a:lnTo>
                    <a:pt x="148" y="4"/>
                  </a:lnTo>
                  <a:lnTo>
                    <a:pt x="151" y="4"/>
                  </a:lnTo>
                  <a:lnTo>
                    <a:pt x="154" y="4"/>
                  </a:lnTo>
                  <a:lnTo>
                    <a:pt x="156" y="3"/>
                  </a:lnTo>
                  <a:lnTo>
                    <a:pt x="158" y="3"/>
                  </a:lnTo>
                  <a:lnTo>
                    <a:pt x="158" y="3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3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899" name="Freeform 11"/>
            <p:cNvSpPr>
              <a:spLocks/>
            </p:cNvSpPr>
            <p:nvPr/>
          </p:nvSpPr>
          <p:spPr bwMode="auto">
            <a:xfrm>
              <a:off x="8504" y="4776"/>
              <a:ext cx="11" cy="4"/>
            </a:xfrm>
            <a:custGeom>
              <a:avLst/>
              <a:gdLst/>
              <a:ahLst/>
              <a:cxnLst>
                <a:cxn ang="0">
                  <a:pos x="21" y="8"/>
                </a:cxn>
                <a:cxn ang="0">
                  <a:pos x="19" y="8"/>
                </a:cxn>
                <a:cxn ang="0">
                  <a:pos x="19" y="8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1" h="8">
                  <a:moveTo>
                    <a:pt x="21" y="8"/>
                  </a:moveTo>
                  <a:lnTo>
                    <a:pt x="19" y="8"/>
                  </a:lnTo>
                  <a:lnTo>
                    <a:pt x="19" y="8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00" name="Freeform 12"/>
            <p:cNvSpPr>
              <a:spLocks/>
            </p:cNvSpPr>
            <p:nvPr/>
          </p:nvSpPr>
          <p:spPr bwMode="auto">
            <a:xfrm>
              <a:off x="8432" y="4736"/>
              <a:ext cx="86" cy="40"/>
            </a:xfrm>
            <a:custGeom>
              <a:avLst/>
              <a:gdLst/>
              <a:ahLst/>
              <a:cxnLst>
                <a:cxn ang="0">
                  <a:pos x="143" y="80"/>
                </a:cxn>
                <a:cxn ang="0">
                  <a:pos x="140" y="78"/>
                </a:cxn>
                <a:cxn ang="0">
                  <a:pos x="137" y="78"/>
                </a:cxn>
                <a:cxn ang="0">
                  <a:pos x="137" y="76"/>
                </a:cxn>
                <a:cxn ang="0">
                  <a:pos x="135" y="76"/>
                </a:cxn>
                <a:cxn ang="0">
                  <a:pos x="132" y="73"/>
                </a:cxn>
                <a:cxn ang="0">
                  <a:pos x="132" y="73"/>
                </a:cxn>
                <a:cxn ang="0">
                  <a:pos x="131" y="70"/>
                </a:cxn>
                <a:cxn ang="0">
                  <a:pos x="131" y="70"/>
                </a:cxn>
                <a:cxn ang="0">
                  <a:pos x="131" y="69"/>
                </a:cxn>
                <a:cxn ang="0">
                  <a:pos x="128" y="66"/>
                </a:cxn>
                <a:cxn ang="0">
                  <a:pos x="128" y="66"/>
                </a:cxn>
                <a:cxn ang="0">
                  <a:pos x="128" y="63"/>
                </a:cxn>
                <a:cxn ang="0">
                  <a:pos x="128" y="61"/>
                </a:cxn>
                <a:cxn ang="0">
                  <a:pos x="103" y="51"/>
                </a:cxn>
                <a:cxn ang="0">
                  <a:pos x="87" y="44"/>
                </a:cxn>
                <a:cxn ang="0">
                  <a:pos x="74" y="40"/>
                </a:cxn>
                <a:cxn ang="0">
                  <a:pos x="63" y="37"/>
                </a:cxn>
                <a:cxn ang="0">
                  <a:pos x="54" y="32"/>
                </a:cxn>
                <a:cxn ang="0">
                  <a:pos x="47" y="29"/>
                </a:cxn>
                <a:cxn ang="0">
                  <a:pos x="39" y="27"/>
                </a:cxn>
                <a:cxn ang="0">
                  <a:pos x="32" y="25"/>
                </a:cxn>
                <a:cxn ang="0">
                  <a:pos x="26" y="22"/>
                </a:cxn>
                <a:cxn ang="0">
                  <a:pos x="22" y="19"/>
                </a:cxn>
                <a:cxn ang="0">
                  <a:pos x="17" y="19"/>
                </a:cxn>
                <a:cxn ang="0">
                  <a:pos x="14" y="18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0" y="8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7" y="3"/>
                </a:cxn>
                <a:cxn ang="0">
                  <a:pos x="12" y="3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51" y="3"/>
                </a:cxn>
                <a:cxn ang="0">
                  <a:pos x="63" y="6"/>
                </a:cxn>
                <a:cxn ang="0">
                  <a:pos x="77" y="8"/>
                </a:cxn>
                <a:cxn ang="0">
                  <a:pos x="95" y="13"/>
                </a:cxn>
                <a:cxn ang="0">
                  <a:pos x="116" y="18"/>
                </a:cxn>
                <a:cxn ang="0">
                  <a:pos x="144" y="29"/>
                </a:cxn>
              </a:cxnLst>
              <a:rect l="0" t="0" r="r" b="b"/>
              <a:pathLst>
                <a:path w="172" h="80">
                  <a:moveTo>
                    <a:pt x="143" y="80"/>
                  </a:moveTo>
                  <a:lnTo>
                    <a:pt x="143" y="80"/>
                  </a:lnTo>
                  <a:lnTo>
                    <a:pt x="140" y="80"/>
                  </a:lnTo>
                  <a:lnTo>
                    <a:pt x="140" y="78"/>
                  </a:lnTo>
                  <a:lnTo>
                    <a:pt x="140" y="78"/>
                  </a:lnTo>
                  <a:lnTo>
                    <a:pt x="137" y="78"/>
                  </a:lnTo>
                  <a:lnTo>
                    <a:pt x="137" y="78"/>
                  </a:lnTo>
                  <a:lnTo>
                    <a:pt x="137" y="76"/>
                  </a:lnTo>
                  <a:lnTo>
                    <a:pt x="135" y="76"/>
                  </a:lnTo>
                  <a:lnTo>
                    <a:pt x="135" y="76"/>
                  </a:lnTo>
                  <a:lnTo>
                    <a:pt x="135" y="76"/>
                  </a:lnTo>
                  <a:lnTo>
                    <a:pt x="132" y="73"/>
                  </a:lnTo>
                  <a:lnTo>
                    <a:pt x="132" y="73"/>
                  </a:lnTo>
                  <a:lnTo>
                    <a:pt x="132" y="73"/>
                  </a:lnTo>
                  <a:lnTo>
                    <a:pt x="132" y="70"/>
                  </a:lnTo>
                  <a:lnTo>
                    <a:pt x="131" y="70"/>
                  </a:lnTo>
                  <a:lnTo>
                    <a:pt x="131" y="70"/>
                  </a:lnTo>
                  <a:lnTo>
                    <a:pt x="131" y="70"/>
                  </a:lnTo>
                  <a:lnTo>
                    <a:pt x="131" y="69"/>
                  </a:lnTo>
                  <a:lnTo>
                    <a:pt x="131" y="69"/>
                  </a:lnTo>
                  <a:lnTo>
                    <a:pt x="128" y="69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28" y="63"/>
                  </a:lnTo>
                  <a:lnTo>
                    <a:pt x="128" y="63"/>
                  </a:lnTo>
                  <a:lnTo>
                    <a:pt x="128" y="63"/>
                  </a:lnTo>
                  <a:lnTo>
                    <a:pt x="128" y="61"/>
                  </a:lnTo>
                  <a:lnTo>
                    <a:pt x="113" y="54"/>
                  </a:lnTo>
                  <a:lnTo>
                    <a:pt x="103" y="51"/>
                  </a:lnTo>
                  <a:lnTo>
                    <a:pt x="95" y="48"/>
                  </a:lnTo>
                  <a:lnTo>
                    <a:pt x="87" y="44"/>
                  </a:lnTo>
                  <a:lnTo>
                    <a:pt x="80" y="41"/>
                  </a:lnTo>
                  <a:lnTo>
                    <a:pt x="74" y="40"/>
                  </a:lnTo>
                  <a:lnTo>
                    <a:pt x="68" y="37"/>
                  </a:lnTo>
                  <a:lnTo>
                    <a:pt x="63" y="37"/>
                  </a:lnTo>
                  <a:lnTo>
                    <a:pt x="58" y="34"/>
                  </a:lnTo>
                  <a:lnTo>
                    <a:pt x="54" y="32"/>
                  </a:lnTo>
                  <a:lnTo>
                    <a:pt x="51" y="32"/>
                  </a:lnTo>
                  <a:lnTo>
                    <a:pt x="47" y="29"/>
                  </a:lnTo>
                  <a:lnTo>
                    <a:pt x="41" y="27"/>
                  </a:lnTo>
                  <a:lnTo>
                    <a:pt x="39" y="27"/>
                  </a:lnTo>
                  <a:lnTo>
                    <a:pt x="36" y="25"/>
                  </a:lnTo>
                  <a:lnTo>
                    <a:pt x="32" y="25"/>
                  </a:lnTo>
                  <a:lnTo>
                    <a:pt x="29" y="25"/>
                  </a:lnTo>
                  <a:lnTo>
                    <a:pt x="26" y="22"/>
                  </a:lnTo>
                  <a:lnTo>
                    <a:pt x="25" y="22"/>
                  </a:lnTo>
                  <a:lnTo>
                    <a:pt x="22" y="19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7" y="15"/>
                  </a:lnTo>
                  <a:lnTo>
                    <a:pt x="7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4" y="3"/>
                  </a:lnTo>
                  <a:lnTo>
                    <a:pt x="51" y="3"/>
                  </a:lnTo>
                  <a:lnTo>
                    <a:pt x="55" y="3"/>
                  </a:lnTo>
                  <a:lnTo>
                    <a:pt x="63" y="6"/>
                  </a:lnTo>
                  <a:lnTo>
                    <a:pt x="70" y="6"/>
                  </a:lnTo>
                  <a:lnTo>
                    <a:pt x="77" y="8"/>
                  </a:lnTo>
                  <a:lnTo>
                    <a:pt x="87" y="11"/>
                  </a:lnTo>
                  <a:lnTo>
                    <a:pt x="95" y="13"/>
                  </a:lnTo>
                  <a:lnTo>
                    <a:pt x="106" y="15"/>
                  </a:lnTo>
                  <a:lnTo>
                    <a:pt x="116" y="18"/>
                  </a:lnTo>
                  <a:lnTo>
                    <a:pt x="128" y="22"/>
                  </a:lnTo>
                  <a:lnTo>
                    <a:pt x="144" y="29"/>
                  </a:lnTo>
                  <a:lnTo>
                    <a:pt x="172" y="41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01" name="Freeform 13"/>
            <p:cNvSpPr>
              <a:spLocks/>
            </p:cNvSpPr>
            <p:nvPr/>
          </p:nvSpPr>
          <p:spPr bwMode="auto">
            <a:xfrm>
              <a:off x="8518" y="4767"/>
              <a:ext cx="86" cy="56"/>
            </a:xfrm>
            <a:custGeom>
              <a:avLst/>
              <a:gdLst/>
              <a:ahLst/>
              <a:cxnLst>
                <a:cxn ang="0">
                  <a:pos x="16" y="31"/>
                </a:cxn>
                <a:cxn ang="0">
                  <a:pos x="35" y="43"/>
                </a:cxn>
                <a:cxn ang="0">
                  <a:pos x="49" y="50"/>
                </a:cxn>
                <a:cxn ang="0">
                  <a:pos x="62" y="60"/>
                </a:cxn>
                <a:cxn ang="0">
                  <a:pos x="74" y="65"/>
                </a:cxn>
                <a:cxn ang="0">
                  <a:pos x="84" y="72"/>
                </a:cxn>
                <a:cxn ang="0">
                  <a:pos x="91" y="78"/>
                </a:cxn>
                <a:cxn ang="0">
                  <a:pos x="100" y="82"/>
                </a:cxn>
                <a:cxn ang="0">
                  <a:pos x="105" y="86"/>
                </a:cxn>
                <a:cxn ang="0">
                  <a:pos x="112" y="91"/>
                </a:cxn>
                <a:cxn ang="0">
                  <a:pos x="118" y="94"/>
                </a:cxn>
                <a:cxn ang="0">
                  <a:pos x="125" y="97"/>
                </a:cxn>
                <a:cxn ang="0">
                  <a:pos x="129" y="101"/>
                </a:cxn>
                <a:cxn ang="0">
                  <a:pos x="134" y="104"/>
                </a:cxn>
                <a:cxn ang="0">
                  <a:pos x="140" y="105"/>
                </a:cxn>
                <a:cxn ang="0">
                  <a:pos x="144" y="105"/>
                </a:cxn>
                <a:cxn ang="0">
                  <a:pos x="148" y="108"/>
                </a:cxn>
                <a:cxn ang="0">
                  <a:pos x="151" y="111"/>
                </a:cxn>
                <a:cxn ang="0">
                  <a:pos x="156" y="111"/>
                </a:cxn>
                <a:cxn ang="0">
                  <a:pos x="161" y="111"/>
                </a:cxn>
                <a:cxn ang="0">
                  <a:pos x="166" y="111"/>
                </a:cxn>
                <a:cxn ang="0">
                  <a:pos x="167" y="111"/>
                </a:cxn>
                <a:cxn ang="0">
                  <a:pos x="170" y="108"/>
                </a:cxn>
                <a:cxn ang="0">
                  <a:pos x="170" y="105"/>
                </a:cxn>
                <a:cxn ang="0">
                  <a:pos x="170" y="104"/>
                </a:cxn>
                <a:cxn ang="0">
                  <a:pos x="167" y="101"/>
                </a:cxn>
                <a:cxn ang="0">
                  <a:pos x="167" y="98"/>
                </a:cxn>
                <a:cxn ang="0">
                  <a:pos x="166" y="94"/>
                </a:cxn>
                <a:cxn ang="0">
                  <a:pos x="163" y="91"/>
                </a:cxn>
                <a:cxn ang="0">
                  <a:pos x="158" y="85"/>
                </a:cxn>
                <a:cxn ang="0">
                  <a:pos x="148" y="75"/>
                </a:cxn>
                <a:cxn ang="0">
                  <a:pos x="140" y="65"/>
                </a:cxn>
                <a:cxn ang="0">
                  <a:pos x="125" y="56"/>
                </a:cxn>
                <a:cxn ang="0">
                  <a:pos x="107" y="41"/>
                </a:cxn>
                <a:cxn ang="0">
                  <a:pos x="86" y="27"/>
                </a:cxn>
                <a:cxn ang="0">
                  <a:pos x="42" y="0"/>
                </a:cxn>
              </a:cxnLst>
              <a:rect l="0" t="0" r="r" b="b"/>
              <a:pathLst>
                <a:path w="170" h="113">
                  <a:moveTo>
                    <a:pt x="0" y="21"/>
                  </a:moveTo>
                  <a:lnTo>
                    <a:pt x="16" y="31"/>
                  </a:lnTo>
                  <a:lnTo>
                    <a:pt x="26" y="35"/>
                  </a:lnTo>
                  <a:lnTo>
                    <a:pt x="35" y="43"/>
                  </a:lnTo>
                  <a:lnTo>
                    <a:pt x="42" y="49"/>
                  </a:lnTo>
                  <a:lnTo>
                    <a:pt x="49" y="50"/>
                  </a:lnTo>
                  <a:lnTo>
                    <a:pt x="57" y="56"/>
                  </a:lnTo>
                  <a:lnTo>
                    <a:pt x="62" y="60"/>
                  </a:lnTo>
                  <a:lnTo>
                    <a:pt x="70" y="63"/>
                  </a:lnTo>
                  <a:lnTo>
                    <a:pt x="74" y="65"/>
                  </a:lnTo>
                  <a:lnTo>
                    <a:pt x="78" y="70"/>
                  </a:lnTo>
                  <a:lnTo>
                    <a:pt x="84" y="72"/>
                  </a:lnTo>
                  <a:lnTo>
                    <a:pt x="89" y="75"/>
                  </a:lnTo>
                  <a:lnTo>
                    <a:pt x="91" y="78"/>
                  </a:lnTo>
                  <a:lnTo>
                    <a:pt x="96" y="79"/>
                  </a:lnTo>
                  <a:lnTo>
                    <a:pt x="100" y="82"/>
                  </a:lnTo>
                  <a:lnTo>
                    <a:pt x="100" y="85"/>
                  </a:lnTo>
                  <a:lnTo>
                    <a:pt x="105" y="86"/>
                  </a:lnTo>
                  <a:lnTo>
                    <a:pt x="107" y="89"/>
                  </a:lnTo>
                  <a:lnTo>
                    <a:pt x="112" y="91"/>
                  </a:lnTo>
                  <a:lnTo>
                    <a:pt x="115" y="91"/>
                  </a:lnTo>
                  <a:lnTo>
                    <a:pt x="118" y="94"/>
                  </a:lnTo>
                  <a:lnTo>
                    <a:pt x="122" y="97"/>
                  </a:lnTo>
                  <a:lnTo>
                    <a:pt x="125" y="97"/>
                  </a:lnTo>
                  <a:lnTo>
                    <a:pt x="126" y="98"/>
                  </a:lnTo>
                  <a:lnTo>
                    <a:pt x="129" y="101"/>
                  </a:lnTo>
                  <a:lnTo>
                    <a:pt x="132" y="101"/>
                  </a:lnTo>
                  <a:lnTo>
                    <a:pt x="134" y="104"/>
                  </a:lnTo>
                  <a:lnTo>
                    <a:pt x="137" y="104"/>
                  </a:lnTo>
                  <a:lnTo>
                    <a:pt x="140" y="105"/>
                  </a:lnTo>
                  <a:lnTo>
                    <a:pt x="141" y="105"/>
                  </a:lnTo>
                  <a:lnTo>
                    <a:pt x="144" y="105"/>
                  </a:lnTo>
                  <a:lnTo>
                    <a:pt x="147" y="108"/>
                  </a:lnTo>
                  <a:lnTo>
                    <a:pt x="148" y="108"/>
                  </a:lnTo>
                  <a:lnTo>
                    <a:pt x="151" y="108"/>
                  </a:lnTo>
                  <a:lnTo>
                    <a:pt x="151" y="111"/>
                  </a:lnTo>
                  <a:lnTo>
                    <a:pt x="154" y="111"/>
                  </a:lnTo>
                  <a:lnTo>
                    <a:pt x="156" y="111"/>
                  </a:lnTo>
                  <a:lnTo>
                    <a:pt x="158" y="111"/>
                  </a:lnTo>
                  <a:lnTo>
                    <a:pt x="161" y="111"/>
                  </a:lnTo>
                  <a:lnTo>
                    <a:pt x="163" y="113"/>
                  </a:lnTo>
                  <a:lnTo>
                    <a:pt x="166" y="111"/>
                  </a:lnTo>
                  <a:lnTo>
                    <a:pt x="166" y="111"/>
                  </a:lnTo>
                  <a:lnTo>
                    <a:pt x="167" y="111"/>
                  </a:lnTo>
                  <a:lnTo>
                    <a:pt x="167" y="111"/>
                  </a:lnTo>
                  <a:lnTo>
                    <a:pt x="170" y="108"/>
                  </a:lnTo>
                  <a:lnTo>
                    <a:pt x="170" y="105"/>
                  </a:lnTo>
                  <a:lnTo>
                    <a:pt x="170" y="105"/>
                  </a:lnTo>
                  <a:lnTo>
                    <a:pt x="170" y="104"/>
                  </a:lnTo>
                  <a:lnTo>
                    <a:pt x="170" y="104"/>
                  </a:lnTo>
                  <a:lnTo>
                    <a:pt x="167" y="101"/>
                  </a:lnTo>
                  <a:lnTo>
                    <a:pt x="167" y="101"/>
                  </a:lnTo>
                  <a:lnTo>
                    <a:pt x="167" y="98"/>
                  </a:lnTo>
                  <a:lnTo>
                    <a:pt x="167" y="98"/>
                  </a:lnTo>
                  <a:lnTo>
                    <a:pt x="166" y="97"/>
                  </a:lnTo>
                  <a:lnTo>
                    <a:pt x="166" y="94"/>
                  </a:lnTo>
                  <a:lnTo>
                    <a:pt x="166" y="94"/>
                  </a:lnTo>
                  <a:lnTo>
                    <a:pt x="163" y="91"/>
                  </a:lnTo>
                  <a:lnTo>
                    <a:pt x="161" y="86"/>
                  </a:lnTo>
                  <a:lnTo>
                    <a:pt x="158" y="85"/>
                  </a:lnTo>
                  <a:lnTo>
                    <a:pt x="154" y="79"/>
                  </a:lnTo>
                  <a:lnTo>
                    <a:pt x="148" y="75"/>
                  </a:lnTo>
                  <a:lnTo>
                    <a:pt x="144" y="70"/>
                  </a:lnTo>
                  <a:lnTo>
                    <a:pt x="140" y="65"/>
                  </a:lnTo>
                  <a:lnTo>
                    <a:pt x="132" y="60"/>
                  </a:lnTo>
                  <a:lnTo>
                    <a:pt x="125" y="56"/>
                  </a:lnTo>
                  <a:lnTo>
                    <a:pt x="118" y="49"/>
                  </a:lnTo>
                  <a:lnTo>
                    <a:pt x="107" y="41"/>
                  </a:lnTo>
                  <a:lnTo>
                    <a:pt x="100" y="34"/>
                  </a:lnTo>
                  <a:lnTo>
                    <a:pt x="86" y="27"/>
                  </a:lnTo>
                  <a:lnTo>
                    <a:pt x="71" y="15"/>
                  </a:lnTo>
                  <a:lnTo>
                    <a:pt x="42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02" name="Line 14"/>
            <p:cNvSpPr>
              <a:spLocks noChangeShapeType="1"/>
            </p:cNvSpPr>
            <p:nvPr/>
          </p:nvSpPr>
          <p:spPr bwMode="auto">
            <a:xfrm>
              <a:off x="8497" y="4767"/>
              <a:ext cx="1" cy="1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03" name="Freeform 15"/>
            <p:cNvSpPr>
              <a:spLocks/>
            </p:cNvSpPr>
            <p:nvPr/>
          </p:nvSpPr>
          <p:spPr bwMode="auto">
            <a:xfrm>
              <a:off x="8127" y="4704"/>
              <a:ext cx="782" cy="444"/>
            </a:xfrm>
            <a:custGeom>
              <a:avLst/>
              <a:gdLst/>
              <a:ahLst/>
              <a:cxnLst>
                <a:cxn ang="0">
                  <a:pos x="784" y="0"/>
                </a:cxn>
                <a:cxn ang="0">
                  <a:pos x="877" y="5"/>
                </a:cxn>
                <a:cxn ang="0">
                  <a:pos x="969" y="19"/>
                </a:cxn>
                <a:cxn ang="0">
                  <a:pos x="1057" y="42"/>
                </a:cxn>
                <a:cxn ang="0">
                  <a:pos x="1148" y="75"/>
                </a:cxn>
                <a:cxn ang="0">
                  <a:pos x="1229" y="115"/>
                </a:cxn>
                <a:cxn ang="0">
                  <a:pos x="1311" y="163"/>
                </a:cxn>
                <a:cxn ang="0">
                  <a:pos x="1384" y="222"/>
                </a:cxn>
                <a:cxn ang="0">
                  <a:pos x="1451" y="284"/>
                </a:cxn>
                <a:cxn ang="0">
                  <a:pos x="1510" y="354"/>
                </a:cxn>
                <a:cxn ang="0">
                  <a:pos x="1535" y="388"/>
                </a:cxn>
                <a:cxn ang="0">
                  <a:pos x="1552" y="418"/>
                </a:cxn>
                <a:cxn ang="0">
                  <a:pos x="1561" y="455"/>
                </a:cxn>
                <a:cxn ang="0">
                  <a:pos x="1566" y="491"/>
                </a:cxn>
                <a:cxn ang="0">
                  <a:pos x="1566" y="525"/>
                </a:cxn>
                <a:cxn ang="0">
                  <a:pos x="1557" y="561"/>
                </a:cxn>
                <a:cxn ang="0">
                  <a:pos x="1542" y="593"/>
                </a:cxn>
                <a:cxn ang="0">
                  <a:pos x="1523" y="628"/>
                </a:cxn>
                <a:cxn ang="0">
                  <a:pos x="1496" y="660"/>
                </a:cxn>
                <a:cxn ang="0">
                  <a:pos x="1465" y="691"/>
                </a:cxn>
                <a:cxn ang="0">
                  <a:pos x="1426" y="720"/>
                </a:cxn>
                <a:cxn ang="0">
                  <a:pos x="1385" y="749"/>
                </a:cxn>
                <a:cxn ang="0">
                  <a:pos x="1337" y="774"/>
                </a:cxn>
                <a:cxn ang="0">
                  <a:pos x="1285" y="800"/>
                </a:cxn>
                <a:cxn ang="0">
                  <a:pos x="1229" y="822"/>
                </a:cxn>
                <a:cxn ang="0">
                  <a:pos x="1168" y="841"/>
                </a:cxn>
                <a:cxn ang="0">
                  <a:pos x="1104" y="855"/>
                </a:cxn>
                <a:cxn ang="0">
                  <a:pos x="1036" y="870"/>
                </a:cxn>
                <a:cxn ang="0">
                  <a:pos x="969" y="877"/>
                </a:cxn>
                <a:cxn ang="0">
                  <a:pos x="899" y="884"/>
                </a:cxn>
                <a:cxn ang="0">
                  <a:pos x="829" y="889"/>
                </a:cxn>
                <a:cxn ang="0">
                  <a:pos x="756" y="889"/>
                </a:cxn>
                <a:cxn ang="0">
                  <a:pos x="686" y="886"/>
                </a:cxn>
                <a:cxn ang="0">
                  <a:pos x="615" y="878"/>
                </a:cxn>
                <a:cxn ang="0">
                  <a:pos x="546" y="873"/>
                </a:cxn>
                <a:cxn ang="0">
                  <a:pos x="479" y="860"/>
                </a:cxn>
                <a:cxn ang="0">
                  <a:pos x="417" y="844"/>
                </a:cxn>
                <a:cxn ang="0">
                  <a:pos x="354" y="826"/>
                </a:cxn>
                <a:cxn ang="0">
                  <a:pos x="296" y="804"/>
                </a:cxn>
                <a:cxn ang="0">
                  <a:pos x="244" y="781"/>
                </a:cxn>
                <a:cxn ang="0">
                  <a:pos x="193" y="753"/>
                </a:cxn>
                <a:cxn ang="0">
                  <a:pos x="147" y="726"/>
                </a:cxn>
                <a:cxn ang="0">
                  <a:pos x="111" y="698"/>
                </a:cxn>
                <a:cxn ang="0">
                  <a:pos x="78" y="667"/>
                </a:cxn>
                <a:cxn ang="0">
                  <a:pos x="48" y="634"/>
                </a:cxn>
                <a:cxn ang="0">
                  <a:pos x="27" y="597"/>
                </a:cxn>
                <a:cxn ang="0">
                  <a:pos x="12" y="565"/>
                </a:cxn>
                <a:cxn ang="0">
                  <a:pos x="3" y="530"/>
                </a:cxn>
                <a:cxn ang="0">
                  <a:pos x="0" y="494"/>
                </a:cxn>
                <a:cxn ang="0">
                  <a:pos x="5" y="458"/>
                </a:cxn>
                <a:cxn ang="0">
                  <a:pos x="15" y="421"/>
                </a:cxn>
                <a:cxn ang="0">
                  <a:pos x="31" y="388"/>
                </a:cxn>
                <a:cxn ang="0">
                  <a:pos x="56" y="354"/>
                </a:cxn>
                <a:cxn ang="0">
                  <a:pos x="118" y="284"/>
                </a:cxn>
                <a:cxn ang="0">
                  <a:pos x="184" y="222"/>
                </a:cxn>
                <a:cxn ang="0">
                  <a:pos x="261" y="163"/>
                </a:cxn>
                <a:cxn ang="0">
                  <a:pos x="338" y="115"/>
                </a:cxn>
                <a:cxn ang="0">
                  <a:pos x="421" y="75"/>
                </a:cxn>
                <a:cxn ang="0">
                  <a:pos x="509" y="42"/>
                </a:cxn>
                <a:cxn ang="0">
                  <a:pos x="597" y="19"/>
                </a:cxn>
                <a:cxn ang="0">
                  <a:pos x="692" y="5"/>
                </a:cxn>
                <a:cxn ang="0">
                  <a:pos x="784" y="0"/>
                </a:cxn>
              </a:cxnLst>
              <a:rect l="0" t="0" r="r" b="b"/>
              <a:pathLst>
                <a:path w="1566" h="889">
                  <a:moveTo>
                    <a:pt x="784" y="0"/>
                  </a:moveTo>
                  <a:lnTo>
                    <a:pt x="877" y="5"/>
                  </a:lnTo>
                  <a:lnTo>
                    <a:pt x="969" y="19"/>
                  </a:lnTo>
                  <a:lnTo>
                    <a:pt x="1057" y="42"/>
                  </a:lnTo>
                  <a:lnTo>
                    <a:pt x="1148" y="75"/>
                  </a:lnTo>
                  <a:lnTo>
                    <a:pt x="1229" y="115"/>
                  </a:lnTo>
                  <a:lnTo>
                    <a:pt x="1311" y="163"/>
                  </a:lnTo>
                  <a:lnTo>
                    <a:pt x="1384" y="222"/>
                  </a:lnTo>
                  <a:lnTo>
                    <a:pt x="1451" y="284"/>
                  </a:lnTo>
                  <a:lnTo>
                    <a:pt x="1510" y="354"/>
                  </a:lnTo>
                  <a:lnTo>
                    <a:pt x="1535" y="388"/>
                  </a:lnTo>
                  <a:lnTo>
                    <a:pt x="1552" y="418"/>
                  </a:lnTo>
                  <a:lnTo>
                    <a:pt x="1561" y="455"/>
                  </a:lnTo>
                  <a:lnTo>
                    <a:pt x="1566" y="491"/>
                  </a:lnTo>
                  <a:lnTo>
                    <a:pt x="1566" y="525"/>
                  </a:lnTo>
                  <a:lnTo>
                    <a:pt x="1557" y="561"/>
                  </a:lnTo>
                  <a:lnTo>
                    <a:pt x="1542" y="593"/>
                  </a:lnTo>
                  <a:lnTo>
                    <a:pt x="1523" y="628"/>
                  </a:lnTo>
                  <a:lnTo>
                    <a:pt x="1496" y="660"/>
                  </a:lnTo>
                  <a:lnTo>
                    <a:pt x="1465" y="691"/>
                  </a:lnTo>
                  <a:lnTo>
                    <a:pt x="1426" y="720"/>
                  </a:lnTo>
                  <a:lnTo>
                    <a:pt x="1385" y="749"/>
                  </a:lnTo>
                  <a:lnTo>
                    <a:pt x="1337" y="774"/>
                  </a:lnTo>
                  <a:lnTo>
                    <a:pt x="1285" y="800"/>
                  </a:lnTo>
                  <a:lnTo>
                    <a:pt x="1229" y="822"/>
                  </a:lnTo>
                  <a:lnTo>
                    <a:pt x="1168" y="841"/>
                  </a:lnTo>
                  <a:lnTo>
                    <a:pt x="1104" y="855"/>
                  </a:lnTo>
                  <a:lnTo>
                    <a:pt x="1036" y="870"/>
                  </a:lnTo>
                  <a:lnTo>
                    <a:pt x="969" y="877"/>
                  </a:lnTo>
                  <a:lnTo>
                    <a:pt x="899" y="884"/>
                  </a:lnTo>
                  <a:lnTo>
                    <a:pt x="829" y="889"/>
                  </a:lnTo>
                  <a:lnTo>
                    <a:pt x="756" y="889"/>
                  </a:lnTo>
                  <a:lnTo>
                    <a:pt x="686" y="886"/>
                  </a:lnTo>
                  <a:lnTo>
                    <a:pt x="615" y="878"/>
                  </a:lnTo>
                  <a:lnTo>
                    <a:pt x="546" y="873"/>
                  </a:lnTo>
                  <a:lnTo>
                    <a:pt x="479" y="860"/>
                  </a:lnTo>
                  <a:lnTo>
                    <a:pt x="417" y="844"/>
                  </a:lnTo>
                  <a:lnTo>
                    <a:pt x="354" y="826"/>
                  </a:lnTo>
                  <a:lnTo>
                    <a:pt x="296" y="804"/>
                  </a:lnTo>
                  <a:lnTo>
                    <a:pt x="244" y="781"/>
                  </a:lnTo>
                  <a:lnTo>
                    <a:pt x="193" y="753"/>
                  </a:lnTo>
                  <a:lnTo>
                    <a:pt x="147" y="726"/>
                  </a:lnTo>
                  <a:lnTo>
                    <a:pt x="111" y="698"/>
                  </a:lnTo>
                  <a:lnTo>
                    <a:pt x="78" y="667"/>
                  </a:lnTo>
                  <a:lnTo>
                    <a:pt x="48" y="634"/>
                  </a:lnTo>
                  <a:lnTo>
                    <a:pt x="27" y="597"/>
                  </a:lnTo>
                  <a:lnTo>
                    <a:pt x="12" y="565"/>
                  </a:lnTo>
                  <a:lnTo>
                    <a:pt x="3" y="530"/>
                  </a:lnTo>
                  <a:lnTo>
                    <a:pt x="0" y="494"/>
                  </a:lnTo>
                  <a:lnTo>
                    <a:pt x="5" y="458"/>
                  </a:lnTo>
                  <a:lnTo>
                    <a:pt x="15" y="421"/>
                  </a:lnTo>
                  <a:lnTo>
                    <a:pt x="31" y="388"/>
                  </a:lnTo>
                  <a:lnTo>
                    <a:pt x="56" y="354"/>
                  </a:lnTo>
                  <a:lnTo>
                    <a:pt x="118" y="284"/>
                  </a:lnTo>
                  <a:lnTo>
                    <a:pt x="184" y="222"/>
                  </a:lnTo>
                  <a:lnTo>
                    <a:pt x="261" y="163"/>
                  </a:lnTo>
                  <a:lnTo>
                    <a:pt x="338" y="115"/>
                  </a:lnTo>
                  <a:lnTo>
                    <a:pt x="421" y="75"/>
                  </a:lnTo>
                  <a:lnTo>
                    <a:pt x="509" y="42"/>
                  </a:lnTo>
                  <a:lnTo>
                    <a:pt x="597" y="19"/>
                  </a:lnTo>
                  <a:lnTo>
                    <a:pt x="692" y="5"/>
                  </a:lnTo>
                  <a:lnTo>
                    <a:pt x="784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04" name="Freeform 16"/>
            <p:cNvSpPr>
              <a:spLocks/>
            </p:cNvSpPr>
            <p:nvPr/>
          </p:nvSpPr>
          <p:spPr bwMode="auto">
            <a:xfrm>
              <a:off x="8027" y="4763"/>
              <a:ext cx="935" cy="412"/>
            </a:xfrm>
            <a:custGeom>
              <a:avLst/>
              <a:gdLst/>
              <a:ahLst/>
              <a:cxnLst>
                <a:cxn ang="0">
                  <a:pos x="1433" y="0"/>
                </a:cxn>
                <a:cxn ang="0">
                  <a:pos x="1500" y="19"/>
                </a:cxn>
                <a:cxn ang="0">
                  <a:pos x="1561" y="42"/>
                </a:cxn>
                <a:cxn ang="0">
                  <a:pos x="1616" y="70"/>
                </a:cxn>
                <a:cxn ang="0">
                  <a:pos x="1668" y="98"/>
                </a:cxn>
                <a:cxn ang="0">
                  <a:pos x="1715" y="130"/>
                </a:cxn>
                <a:cxn ang="0">
                  <a:pos x="1756" y="160"/>
                </a:cxn>
                <a:cxn ang="0">
                  <a:pos x="1792" y="197"/>
                </a:cxn>
                <a:cxn ang="0">
                  <a:pos x="1820" y="233"/>
                </a:cxn>
                <a:cxn ang="0">
                  <a:pos x="1842" y="273"/>
                </a:cxn>
                <a:cxn ang="0">
                  <a:pos x="1856" y="308"/>
                </a:cxn>
                <a:cxn ang="0">
                  <a:pos x="1866" y="347"/>
                </a:cxn>
                <a:cxn ang="0">
                  <a:pos x="1869" y="385"/>
                </a:cxn>
                <a:cxn ang="0">
                  <a:pos x="1864" y="425"/>
                </a:cxn>
                <a:cxn ang="0">
                  <a:pos x="1852" y="462"/>
                </a:cxn>
                <a:cxn ang="0">
                  <a:pos x="1837" y="501"/>
                </a:cxn>
                <a:cxn ang="0">
                  <a:pos x="1811" y="539"/>
                </a:cxn>
                <a:cxn ang="0">
                  <a:pos x="1779" y="576"/>
                </a:cxn>
                <a:cxn ang="0">
                  <a:pos x="1744" y="608"/>
                </a:cxn>
                <a:cxn ang="0">
                  <a:pos x="1701" y="641"/>
                </a:cxn>
                <a:cxn ang="0">
                  <a:pos x="1652" y="670"/>
                </a:cxn>
                <a:cxn ang="0">
                  <a:pos x="1599" y="698"/>
                </a:cxn>
                <a:cxn ang="0">
                  <a:pos x="1539" y="726"/>
                </a:cxn>
                <a:cxn ang="0">
                  <a:pos x="1479" y="749"/>
                </a:cxn>
                <a:cxn ang="0">
                  <a:pos x="1411" y="766"/>
                </a:cxn>
                <a:cxn ang="0">
                  <a:pos x="1341" y="785"/>
                </a:cxn>
                <a:cxn ang="0">
                  <a:pos x="1270" y="800"/>
                </a:cxn>
                <a:cxn ang="0">
                  <a:pos x="1197" y="810"/>
                </a:cxn>
                <a:cxn ang="0">
                  <a:pos x="1117" y="819"/>
                </a:cxn>
                <a:cxn ang="0">
                  <a:pos x="1042" y="822"/>
                </a:cxn>
                <a:cxn ang="0">
                  <a:pos x="962" y="823"/>
                </a:cxn>
                <a:cxn ang="0">
                  <a:pos x="885" y="822"/>
                </a:cxn>
                <a:cxn ang="0">
                  <a:pos x="809" y="814"/>
                </a:cxn>
                <a:cxn ang="0">
                  <a:pos x="734" y="804"/>
                </a:cxn>
                <a:cxn ang="0">
                  <a:pos x="660" y="793"/>
                </a:cxn>
                <a:cxn ang="0">
                  <a:pos x="590" y="775"/>
                </a:cxn>
                <a:cxn ang="0">
                  <a:pos x="520" y="756"/>
                </a:cxn>
                <a:cxn ang="0">
                  <a:pos x="457" y="737"/>
                </a:cxn>
                <a:cxn ang="0">
                  <a:pos x="397" y="712"/>
                </a:cxn>
                <a:cxn ang="0">
                  <a:pos x="339" y="686"/>
                </a:cxn>
                <a:cxn ang="0">
                  <a:pos x="291" y="656"/>
                </a:cxn>
                <a:cxn ang="0">
                  <a:pos x="274" y="670"/>
                </a:cxn>
                <a:cxn ang="0">
                  <a:pos x="258" y="685"/>
                </a:cxn>
                <a:cxn ang="0">
                  <a:pos x="236" y="698"/>
                </a:cxn>
                <a:cxn ang="0">
                  <a:pos x="211" y="715"/>
                </a:cxn>
                <a:cxn ang="0">
                  <a:pos x="185" y="730"/>
                </a:cxn>
                <a:cxn ang="0">
                  <a:pos x="160" y="752"/>
                </a:cxn>
                <a:cxn ang="0">
                  <a:pos x="132" y="766"/>
                </a:cxn>
                <a:cxn ang="0">
                  <a:pos x="103" y="775"/>
                </a:cxn>
                <a:cxn ang="0">
                  <a:pos x="74" y="781"/>
                </a:cxn>
                <a:cxn ang="0">
                  <a:pos x="49" y="778"/>
                </a:cxn>
                <a:cxn ang="0">
                  <a:pos x="31" y="766"/>
                </a:cxn>
                <a:cxn ang="0">
                  <a:pos x="13" y="755"/>
                </a:cxn>
                <a:cxn ang="0">
                  <a:pos x="4" y="733"/>
                </a:cxn>
                <a:cxn ang="0">
                  <a:pos x="0" y="705"/>
                </a:cxn>
                <a:cxn ang="0">
                  <a:pos x="4" y="677"/>
                </a:cxn>
              </a:cxnLst>
              <a:rect l="0" t="0" r="r" b="b"/>
              <a:pathLst>
                <a:path w="1869" h="823">
                  <a:moveTo>
                    <a:pt x="1433" y="0"/>
                  </a:moveTo>
                  <a:lnTo>
                    <a:pt x="1500" y="19"/>
                  </a:lnTo>
                  <a:lnTo>
                    <a:pt x="1561" y="42"/>
                  </a:lnTo>
                  <a:lnTo>
                    <a:pt x="1616" y="70"/>
                  </a:lnTo>
                  <a:lnTo>
                    <a:pt x="1668" y="98"/>
                  </a:lnTo>
                  <a:lnTo>
                    <a:pt x="1715" y="130"/>
                  </a:lnTo>
                  <a:lnTo>
                    <a:pt x="1756" y="160"/>
                  </a:lnTo>
                  <a:lnTo>
                    <a:pt x="1792" y="197"/>
                  </a:lnTo>
                  <a:lnTo>
                    <a:pt x="1820" y="233"/>
                  </a:lnTo>
                  <a:lnTo>
                    <a:pt x="1842" y="273"/>
                  </a:lnTo>
                  <a:lnTo>
                    <a:pt x="1856" y="308"/>
                  </a:lnTo>
                  <a:lnTo>
                    <a:pt x="1866" y="347"/>
                  </a:lnTo>
                  <a:lnTo>
                    <a:pt x="1869" y="385"/>
                  </a:lnTo>
                  <a:lnTo>
                    <a:pt x="1864" y="425"/>
                  </a:lnTo>
                  <a:lnTo>
                    <a:pt x="1852" y="462"/>
                  </a:lnTo>
                  <a:lnTo>
                    <a:pt x="1837" y="501"/>
                  </a:lnTo>
                  <a:lnTo>
                    <a:pt x="1811" y="539"/>
                  </a:lnTo>
                  <a:lnTo>
                    <a:pt x="1779" y="576"/>
                  </a:lnTo>
                  <a:lnTo>
                    <a:pt x="1744" y="608"/>
                  </a:lnTo>
                  <a:lnTo>
                    <a:pt x="1701" y="641"/>
                  </a:lnTo>
                  <a:lnTo>
                    <a:pt x="1652" y="670"/>
                  </a:lnTo>
                  <a:lnTo>
                    <a:pt x="1599" y="698"/>
                  </a:lnTo>
                  <a:lnTo>
                    <a:pt x="1539" y="726"/>
                  </a:lnTo>
                  <a:lnTo>
                    <a:pt x="1479" y="749"/>
                  </a:lnTo>
                  <a:lnTo>
                    <a:pt x="1411" y="766"/>
                  </a:lnTo>
                  <a:lnTo>
                    <a:pt x="1341" y="785"/>
                  </a:lnTo>
                  <a:lnTo>
                    <a:pt x="1270" y="800"/>
                  </a:lnTo>
                  <a:lnTo>
                    <a:pt x="1197" y="810"/>
                  </a:lnTo>
                  <a:lnTo>
                    <a:pt x="1117" y="819"/>
                  </a:lnTo>
                  <a:lnTo>
                    <a:pt x="1042" y="822"/>
                  </a:lnTo>
                  <a:lnTo>
                    <a:pt x="962" y="823"/>
                  </a:lnTo>
                  <a:lnTo>
                    <a:pt x="885" y="822"/>
                  </a:lnTo>
                  <a:lnTo>
                    <a:pt x="809" y="814"/>
                  </a:lnTo>
                  <a:lnTo>
                    <a:pt x="734" y="804"/>
                  </a:lnTo>
                  <a:lnTo>
                    <a:pt x="660" y="793"/>
                  </a:lnTo>
                  <a:lnTo>
                    <a:pt x="590" y="775"/>
                  </a:lnTo>
                  <a:lnTo>
                    <a:pt x="520" y="756"/>
                  </a:lnTo>
                  <a:lnTo>
                    <a:pt x="457" y="737"/>
                  </a:lnTo>
                  <a:lnTo>
                    <a:pt x="397" y="712"/>
                  </a:lnTo>
                  <a:lnTo>
                    <a:pt x="339" y="686"/>
                  </a:lnTo>
                  <a:lnTo>
                    <a:pt x="291" y="656"/>
                  </a:lnTo>
                  <a:lnTo>
                    <a:pt x="274" y="670"/>
                  </a:lnTo>
                  <a:lnTo>
                    <a:pt x="258" y="685"/>
                  </a:lnTo>
                  <a:lnTo>
                    <a:pt x="236" y="698"/>
                  </a:lnTo>
                  <a:lnTo>
                    <a:pt x="211" y="715"/>
                  </a:lnTo>
                  <a:lnTo>
                    <a:pt x="185" y="730"/>
                  </a:lnTo>
                  <a:lnTo>
                    <a:pt x="160" y="752"/>
                  </a:lnTo>
                  <a:lnTo>
                    <a:pt x="132" y="766"/>
                  </a:lnTo>
                  <a:lnTo>
                    <a:pt x="103" y="775"/>
                  </a:lnTo>
                  <a:lnTo>
                    <a:pt x="74" y="781"/>
                  </a:lnTo>
                  <a:lnTo>
                    <a:pt x="49" y="778"/>
                  </a:lnTo>
                  <a:lnTo>
                    <a:pt x="31" y="766"/>
                  </a:lnTo>
                  <a:lnTo>
                    <a:pt x="13" y="755"/>
                  </a:lnTo>
                  <a:lnTo>
                    <a:pt x="4" y="733"/>
                  </a:lnTo>
                  <a:lnTo>
                    <a:pt x="0" y="705"/>
                  </a:lnTo>
                  <a:lnTo>
                    <a:pt x="4" y="677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05" name="Freeform 17"/>
            <p:cNvSpPr>
              <a:spLocks/>
            </p:cNvSpPr>
            <p:nvPr/>
          </p:nvSpPr>
          <p:spPr bwMode="auto">
            <a:xfrm>
              <a:off x="7934" y="5087"/>
              <a:ext cx="1170" cy="293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10" y="89"/>
                </a:cxn>
                <a:cxn ang="0">
                  <a:pos x="26" y="130"/>
                </a:cxn>
                <a:cxn ang="0">
                  <a:pos x="51" y="174"/>
                </a:cxn>
                <a:cxn ang="0">
                  <a:pos x="77" y="214"/>
                </a:cxn>
                <a:cxn ang="0">
                  <a:pos x="113" y="255"/>
                </a:cxn>
                <a:cxn ang="0">
                  <a:pos x="154" y="295"/>
                </a:cxn>
                <a:cxn ang="0">
                  <a:pos x="202" y="330"/>
                </a:cxn>
                <a:cxn ang="0">
                  <a:pos x="253" y="366"/>
                </a:cxn>
                <a:cxn ang="0">
                  <a:pos x="311" y="399"/>
                </a:cxn>
                <a:cxn ang="0">
                  <a:pos x="371" y="429"/>
                </a:cxn>
                <a:cxn ang="0">
                  <a:pos x="438" y="458"/>
                </a:cxn>
                <a:cxn ang="0">
                  <a:pos x="511" y="484"/>
                </a:cxn>
                <a:cxn ang="0">
                  <a:pos x="583" y="509"/>
                </a:cxn>
                <a:cxn ang="0">
                  <a:pos x="662" y="531"/>
                </a:cxn>
                <a:cxn ang="0">
                  <a:pos x="742" y="547"/>
                </a:cxn>
                <a:cxn ang="0">
                  <a:pos x="821" y="560"/>
                </a:cxn>
                <a:cxn ang="0">
                  <a:pos x="908" y="571"/>
                </a:cxn>
                <a:cxn ang="0">
                  <a:pos x="993" y="579"/>
                </a:cxn>
                <a:cxn ang="0">
                  <a:pos x="1081" y="586"/>
                </a:cxn>
                <a:cxn ang="0">
                  <a:pos x="1169" y="586"/>
                </a:cxn>
                <a:cxn ang="0">
                  <a:pos x="1258" y="586"/>
                </a:cxn>
                <a:cxn ang="0">
                  <a:pos x="1343" y="579"/>
                </a:cxn>
                <a:cxn ang="0">
                  <a:pos x="1428" y="571"/>
                </a:cxn>
                <a:cxn ang="0">
                  <a:pos x="1515" y="560"/>
                </a:cxn>
                <a:cxn ang="0">
                  <a:pos x="1597" y="547"/>
                </a:cxn>
                <a:cxn ang="0">
                  <a:pos x="1678" y="531"/>
                </a:cxn>
                <a:cxn ang="0">
                  <a:pos x="1754" y="509"/>
                </a:cxn>
                <a:cxn ang="0">
                  <a:pos x="1831" y="484"/>
                </a:cxn>
                <a:cxn ang="0">
                  <a:pos x="1898" y="458"/>
                </a:cxn>
                <a:cxn ang="0">
                  <a:pos x="1965" y="429"/>
                </a:cxn>
                <a:cxn ang="0">
                  <a:pos x="2028" y="399"/>
                </a:cxn>
                <a:cxn ang="0">
                  <a:pos x="2086" y="366"/>
                </a:cxn>
                <a:cxn ang="0">
                  <a:pos x="2140" y="330"/>
                </a:cxn>
                <a:cxn ang="0">
                  <a:pos x="2182" y="295"/>
                </a:cxn>
                <a:cxn ang="0">
                  <a:pos x="2226" y="255"/>
                </a:cxn>
                <a:cxn ang="0">
                  <a:pos x="2259" y="214"/>
                </a:cxn>
                <a:cxn ang="0">
                  <a:pos x="2291" y="174"/>
                </a:cxn>
                <a:cxn ang="0">
                  <a:pos x="2313" y="130"/>
                </a:cxn>
                <a:cxn ang="0">
                  <a:pos x="2328" y="89"/>
                </a:cxn>
                <a:cxn ang="0">
                  <a:pos x="2336" y="43"/>
                </a:cxn>
                <a:cxn ang="0">
                  <a:pos x="2341" y="0"/>
                </a:cxn>
              </a:cxnLst>
              <a:rect l="0" t="0" r="r" b="b"/>
              <a:pathLst>
                <a:path w="2341" h="586">
                  <a:moveTo>
                    <a:pt x="0" y="43"/>
                  </a:moveTo>
                  <a:lnTo>
                    <a:pt x="10" y="89"/>
                  </a:lnTo>
                  <a:lnTo>
                    <a:pt x="26" y="130"/>
                  </a:lnTo>
                  <a:lnTo>
                    <a:pt x="51" y="174"/>
                  </a:lnTo>
                  <a:lnTo>
                    <a:pt x="77" y="214"/>
                  </a:lnTo>
                  <a:lnTo>
                    <a:pt x="113" y="255"/>
                  </a:lnTo>
                  <a:lnTo>
                    <a:pt x="154" y="295"/>
                  </a:lnTo>
                  <a:lnTo>
                    <a:pt x="202" y="330"/>
                  </a:lnTo>
                  <a:lnTo>
                    <a:pt x="253" y="366"/>
                  </a:lnTo>
                  <a:lnTo>
                    <a:pt x="311" y="399"/>
                  </a:lnTo>
                  <a:lnTo>
                    <a:pt x="371" y="429"/>
                  </a:lnTo>
                  <a:lnTo>
                    <a:pt x="438" y="458"/>
                  </a:lnTo>
                  <a:lnTo>
                    <a:pt x="511" y="484"/>
                  </a:lnTo>
                  <a:lnTo>
                    <a:pt x="583" y="509"/>
                  </a:lnTo>
                  <a:lnTo>
                    <a:pt x="662" y="531"/>
                  </a:lnTo>
                  <a:lnTo>
                    <a:pt x="742" y="547"/>
                  </a:lnTo>
                  <a:lnTo>
                    <a:pt x="821" y="560"/>
                  </a:lnTo>
                  <a:lnTo>
                    <a:pt x="908" y="571"/>
                  </a:lnTo>
                  <a:lnTo>
                    <a:pt x="993" y="579"/>
                  </a:lnTo>
                  <a:lnTo>
                    <a:pt x="1081" y="586"/>
                  </a:lnTo>
                  <a:lnTo>
                    <a:pt x="1169" y="586"/>
                  </a:lnTo>
                  <a:lnTo>
                    <a:pt x="1258" y="586"/>
                  </a:lnTo>
                  <a:lnTo>
                    <a:pt x="1343" y="579"/>
                  </a:lnTo>
                  <a:lnTo>
                    <a:pt x="1428" y="571"/>
                  </a:lnTo>
                  <a:lnTo>
                    <a:pt x="1515" y="560"/>
                  </a:lnTo>
                  <a:lnTo>
                    <a:pt x="1597" y="547"/>
                  </a:lnTo>
                  <a:lnTo>
                    <a:pt x="1678" y="531"/>
                  </a:lnTo>
                  <a:lnTo>
                    <a:pt x="1754" y="509"/>
                  </a:lnTo>
                  <a:lnTo>
                    <a:pt x="1831" y="484"/>
                  </a:lnTo>
                  <a:lnTo>
                    <a:pt x="1898" y="458"/>
                  </a:lnTo>
                  <a:lnTo>
                    <a:pt x="1965" y="429"/>
                  </a:lnTo>
                  <a:lnTo>
                    <a:pt x="2028" y="399"/>
                  </a:lnTo>
                  <a:lnTo>
                    <a:pt x="2086" y="366"/>
                  </a:lnTo>
                  <a:lnTo>
                    <a:pt x="2140" y="330"/>
                  </a:lnTo>
                  <a:lnTo>
                    <a:pt x="2182" y="295"/>
                  </a:lnTo>
                  <a:lnTo>
                    <a:pt x="2226" y="255"/>
                  </a:lnTo>
                  <a:lnTo>
                    <a:pt x="2259" y="214"/>
                  </a:lnTo>
                  <a:lnTo>
                    <a:pt x="2291" y="174"/>
                  </a:lnTo>
                  <a:lnTo>
                    <a:pt x="2313" y="130"/>
                  </a:lnTo>
                  <a:lnTo>
                    <a:pt x="2328" y="89"/>
                  </a:lnTo>
                  <a:lnTo>
                    <a:pt x="2336" y="43"/>
                  </a:lnTo>
                  <a:lnTo>
                    <a:pt x="2341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06" name="Freeform 18"/>
            <p:cNvSpPr>
              <a:spLocks/>
            </p:cNvSpPr>
            <p:nvPr/>
          </p:nvSpPr>
          <p:spPr bwMode="auto">
            <a:xfrm>
              <a:off x="7908" y="5157"/>
              <a:ext cx="1220" cy="388"/>
            </a:xfrm>
            <a:custGeom>
              <a:avLst/>
              <a:gdLst/>
              <a:ahLst/>
              <a:cxnLst>
                <a:cxn ang="0">
                  <a:pos x="2392" y="0"/>
                </a:cxn>
                <a:cxn ang="0">
                  <a:pos x="2414" y="42"/>
                </a:cxn>
                <a:cxn ang="0">
                  <a:pos x="2428" y="92"/>
                </a:cxn>
                <a:cxn ang="0">
                  <a:pos x="2438" y="134"/>
                </a:cxn>
                <a:cxn ang="0">
                  <a:pos x="2438" y="181"/>
                </a:cxn>
                <a:cxn ang="0">
                  <a:pos x="2434" y="229"/>
                </a:cxn>
                <a:cxn ang="0">
                  <a:pos x="2419" y="273"/>
                </a:cxn>
                <a:cxn ang="0">
                  <a:pos x="2399" y="318"/>
                </a:cxn>
                <a:cxn ang="0">
                  <a:pos x="2376" y="361"/>
                </a:cxn>
                <a:cxn ang="0">
                  <a:pos x="2342" y="405"/>
                </a:cxn>
                <a:cxn ang="0">
                  <a:pos x="2303" y="446"/>
                </a:cxn>
                <a:cxn ang="0">
                  <a:pos x="2258" y="487"/>
                </a:cxn>
                <a:cxn ang="0">
                  <a:pos x="2207" y="525"/>
                </a:cxn>
                <a:cxn ang="0">
                  <a:pos x="2149" y="561"/>
                </a:cxn>
                <a:cxn ang="0">
                  <a:pos x="2086" y="593"/>
                </a:cxn>
                <a:cxn ang="0">
                  <a:pos x="2022" y="626"/>
                </a:cxn>
                <a:cxn ang="0">
                  <a:pos x="1949" y="656"/>
                </a:cxn>
                <a:cxn ang="0">
                  <a:pos x="1875" y="682"/>
                </a:cxn>
                <a:cxn ang="0">
                  <a:pos x="1792" y="705"/>
                </a:cxn>
                <a:cxn ang="0">
                  <a:pos x="1710" y="723"/>
                </a:cxn>
                <a:cxn ang="0">
                  <a:pos x="1624" y="740"/>
                </a:cxn>
                <a:cxn ang="0">
                  <a:pos x="1537" y="755"/>
                </a:cxn>
                <a:cxn ang="0">
                  <a:pos x="1448" y="763"/>
                </a:cxn>
                <a:cxn ang="0">
                  <a:pos x="1357" y="771"/>
                </a:cxn>
                <a:cxn ang="0">
                  <a:pos x="1265" y="775"/>
                </a:cxn>
                <a:cxn ang="0">
                  <a:pos x="1173" y="775"/>
                </a:cxn>
                <a:cxn ang="0">
                  <a:pos x="1081" y="771"/>
                </a:cxn>
                <a:cxn ang="0">
                  <a:pos x="993" y="763"/>
                </a:cxn>
                <a:cxn ang="0">
                  <a:pos x="901" y="755"/>
                </a:cxn>
                <a:cxn ang="0">
                  <a:pos x="815" y="740"/>
                </a:cxn>
                <a:cxn ang="0">
                  <a:pos x="728" y="723"/>
                </a:cxn>
                <a:cxn ang="0">
                  <a:pos x="646" y="705"/>
                </a:cxn>
                <a:cxn ang="0">
                  <a:pos x="569" y="682"/>
                </a:cxn>
                <a:cxn ang="0">
                  <a:pos x="492" y="656"/>
                </a:cxn>
                <a:cxn ang="0">
                  <a:pos x="419" y="626"/>
                </a:cxn>
                <a:cxn ang="0">
                  <a:pos x="352" y="593"/>
                </a:cxn>
                <a:cxn ang="0">
                  <a:pos x="289" y="561"/>
                </a:cxn>
                <a:cxn ang="0">
                  <a:pos x="234" y="525"/>
                </a:cxn>
                <a:cxn ang="0">
                  <a:pos x="183" y="487"/>
                </a:cxn>
                <a:cxn ang="0">
                  <a:pos x="138" y="446"/>
                </a:cxn>
                <a:cxn ang="0">
                  <a:pos x="99" y="405"/>
                </a:cxn>
                <a:cxn ang="0">
                  <a:pos x="65" y="361"/>
                </a:cxn>
                <a:cxn ang="0">
                  <a:pos x="39" y="318"/>
                </a:cxn>
                <a:cxn ang="0">
                  <a:pos x="20" y="273"/>
                </a:cxn>
                <a:cxn ang="0">
                  <a:pos x="7" y="226"/>
                </a:cxn>
                <a:cxn ang="0">
                  <a:pos x="0" y="181"/>
                </a:cxn>
                <a:cxn ang="0">
                  <a:pos x="3" y="134"/>
                </a:cxn>
                <a:cxn ang="0">
                  <a:pos x="10" y="89"/>
                </a:cxn>
                <a:cxn ang="0">
                  <a:pos x="24" y="42"/>
                </a:cxn>
                <a:cxn ang="0">
                  <a:pos x="48" y="0"/>
                </a:cxn>
              </a:cxnLst>
              <a:rect l="0" t="0" r="r" b="b"/>
              <a:pathLst>
                <a:path w="2438" h="775">
                  <a:moveTo>
                    <a:pt x="2392" y="0"/>
                  </a:moveTo>
                  <a:lnTo>
                    <a:pt x="2414" y="42"/>
                  </a:lnTo>
                  <a:lnTo>
                    <a:pt x="2428" y="92"/>
                  </a:lnTo>
                  <a:lnTo>
                    <a:pt x="2438" y="134"/>
                  </a:lnTo>
                  <a:lnTo>
                    <a:pt x="2438" y="181"/>
                  </a:lnTo>
                  <a:lnTo>
                    <a:pt x="2434" y="229"/>
                  </a:lnTo>
                  <a:lnTo>
                    <a:pt x="2419" y="273"/>
                  </a:lnTo>
                  <a:lnTo>
                    <a:pt x="2399" y="318"/>
                  </a:lnTo>
                  <a:lnTo>
                    <a:pt x="2376" y="361"/>
                  </a:lnTo>
                  <a:lnTo>
                    <a:pt x="2342" y="405"/>
                  </a:lnTo>
                  <a:lnTo>
                    <a:pt x="2303" y="446"/>
                  </a:lnTo>
                  <a:lnTo>
                    <a:pt x="2258" y="487"/>
                  </a:lnTo>
                  <a:lnTo>
                    <a:pt x="2207" y="525"/>
                  </a:lnTo>
                  <a:lnTo>
                    <a:pt x="2149" y="561"/>
                  </a:lnTo>
                  <a:lnTo>
                    <a:pt x="2086" y="593"/>
                  </a:lnTo>
                  <a:lnTo>
                    <a:pt x="2022" y="626"/>
                  </a:lnTo>
                  <a:lnTo>
                    <a:pt x="1949" y="656"/>
                  </a:lnTo>
                  <a:lnTo>
                    <a:pt x="1875" y="682"/>
                  </a:lnTo>
                  <a:lnTo>
                    <a:pt x="1792" y="705"/>
                  </a:lnTo>
                  <a:lnTo>
                    <a:pt x="1710" y="723"/>
                  </a:lnTo>
                  <a:lnTo>
                    <a:pt x="1624" y="740"/>
                  </a:lnTo>
                  <a:lnTo>
                    <a:pt x="1537" y="755"/>
                  </a:lnTo>
                  <a:lnTo>
                    <a:pt x="1448" y="763"/>
                  </a:lnTo>
                  <a:lnTo>
                    <a:pt x="1357" y="771"/>
                  </a:lnTo>
                  <a:lnTo>
                    <a:pt x="1265" y="775"/>
                  </a:lnTo>
                  <a:lnTo>
                    <a:pt x="1173" y="775"/>
                  </a:lnTo>
                  <a:lnTo>
                    <a:pt x="1081" y="771"/>
                  </a:lnTo>
                  <a:lnTo>
                    <a:pt x="993" y="763"/>
                  </a:lnTo>
                  <a:lnTo>
                    <a:pt x="901" y="755"/>
                  </a:lnTo>
                  <a:lnTo>
                    <a:pt x="815" y="740"/>
                  </a:lnTo>
                  <a:lnTo>
                    <a:pt x="728" y="723"/>
                  </a:lnTo>
                  <a:lnTo>
                    <a:pt x="646" y="705"/>
                  </a:lnTo>
                  <a:lnTo>
                    <a:pt x="569" y="682"/>
                  </a:lnTo>
                  <a:lnTo>
                    <a:pt x="492" y="656"/>
                  </a:lnTo>
                  <a:lnTo>
                    <a:pt x="419" y="626"/>
                  </a:lnTo>
                  <a:lnTo>
                    <a:pt x="352" y="593"/>
                  </a:lnTo>
                  <a:lnTo>
                    <a:pt x="289" y="561"/>
                  </a:lnTo>
                  <a:lnTo>
                    <a:pt x="234" y="525"/>
                  </a:lnTo>
                  <a:lnTo>
                    <a:pt x="183" y="487"/>
                  </a:lnTo>
                  <a:lnTo>
                    <a:pt x="138" y="446"/>
                  </a:lnTo>
                  <a:lnTo>
                    <a:pt x="99" y="405"/>
                  </a:lnTo>
                  <a:lnTo>
                    <a:pt x="65" y="361"/>
                  </a:lnTo>
                  <a:lnTo>
                    <a:pt x="39" y="318"/>
                  </a:lnTo>
                  <a:lnTo>
                    <a:pt x="20" y="273"/>
                  </a:lnTo>
                  <a:lnTo>
                    <a:pt x="7" y="226"/>
                  </a:lnTo>
                  <a:lnTo>
                    <a:pt x="0" y="181"/>
                  </a:lnTo>
                  <a:lnTo>
                    <a:pt x="3" y="134"/>
                  </a:lnTo>
                  <a:lnTo>
                    <a:pt x="10" y="89"/>
                  </a:lnTo>
                  <a:lnTo>
                    <a:pt x="24" y="42"/>
                  </a:lnTo>
                  <a:lnTo>
                    <a:pt x="48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07" name="Line 19"/>
            <p:cNvSpPr>
              <a:spLocks noChangeShapeType="1"/>
            </p:cNvSpPr>
            <p:nvPr/>
          </p:nvSpPr>
          <p:spPr bwMode="auto">
            <a:xfrm flipH="1" flipV="1">
              <a:off x="7932" y="5087"/>
              <a:ext cx="2" cy="21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08" name="Freeform 20"/>
            <p:cNvSpPr>
              <a:spLocks/>
            </p:cNvSpPr>
            <p:nvPr/>
          </p:nvSpPr>
          <p:spPr bwMode="auto">
            <a:xfrm>
              <a:off x="8075" y="4762"/>
              <a:ext cx="221" cy="277"/>
            </a:xfrm>
            <a:custGeom>
              <a:avLst/>
              <a:gdLst/>
              <a:ahLst/>
              <a:cxnLst>
                <a:cxn ang="0">
                  <a:pos x="16" y="555"/>
                </a:cxn>
                <a:cxn ang="0">
                  <a:pos x="63" y="545"/>
                </a:cxn>
                <a:cxn ang="0">
                  <a:pos x="36" y="506"/>
                </a:cxn>
                <a:cxn ang="0">
                  <a:pos x="16" y="468"/>
                </a:cxn>
                <a:cxn ang="0">
                  <a:pos x="4" y="428"/>
                </a:cxn>
                <a:cxn ang="0">
                  <a:pos x="0" y="391"/>
                </a:cxn>
                <a:cxn ang="0">
                  <a:pos x="2" y="350"/>
                </a:cxn>
                <a:cxn ang="0">
                  <a:pos x="12" y="311"/>
                </a:cxn>
                <a:cxn ang="0">
                  <a:pos x="29" y="276"/>
                </a:cxn>
                <a:cxn ang="0">
                  <a:pos x="50" y="236"/>
                </a:cxn>
                <a:cxn ang="0">
                  <a:pos x="82" y="198"/>
                </a:cxn>
                <a:cxn ang="0">
                  <a:pos x="115" y="163"/>
                </a:cxn>
                <a:cxn ang="0">
                  <a:pos x="156" y="133"/>
                </a:cxn>
                <a:cxn ang="0">
                  <a:pos x="204" y="99"/>
                </a:cxn>
                <a:cxn ang="0">
                  <a:pos x="258" y="70"/>
                </a:cxn>
                <a:cxn ang="0">
                  <a:pos x="315" y="44"/>
                </a:cxn>
                <a:cxn ang="0">
                  <a:pos x="379" y="19"/>
                </a:cxn>
                <a:cxn ang="0">
                  <a:pos x="443" y="0"/>
                </a:cxn>
              </a:cxnLst>
              <a:rect l="0" t="0" r="r" b="b"/>
              <a:pathLst>
                <a:path w="443" h="555">
                  <a:moveTo>
                    <a:pt x="16" y="555"/>
                  </a:moveTo>
                  <a:lnTo>
                    <a:pt x="63" y="545"/>
                  </a:lnTo>
                  <a:lnTo>
                    <a:pt x="36" y="506"/>
                  </a:lnTo>
                  <a:lnTo>
                    <a:pt x="16" y="468"/>
                  </a:lnTo>
                  <a:lnTo>
                    <a:pt x="4" y="428"/>
                  </a:lnTo>
                  <a:lnTo>
                    <a:pt x="0" y="391"/>
                  </a:lnTo>
                  <a:lnTo>
                    <a:pt x="2" y="350"/>
                  </a:lnTo>
                  <a:lnTo>
                    <a:pt x="12" y="311"/>
                  </a:lnTo>
                  <a:lnTo>
                    <a:pt x="29" y="276"/>
                  </a:lnTo>
                  <a:lnTo>
                    <a:pt x="50" y="236"/>
                  </a:lnTo>
                  <a:lnTo>
                    <a:pt x="82" y="198"/>
                  </a:lnTo>
                  <a:lnTo>
                    <a:pt x="115" y="163"/>
                  </a:lnTo>
                  <a:lnTo>
                    <a:pt x="156" y="133"/>
                  </a:lnTo>
                  <a:lnTo>
                    <a:pt x="204" y="99"/>
                  </a:lnTo>
                  <a:lnTo>
                    <a:pt x="258" y="70"/>
                  </a:lnTo>
                  <a:lnTo>
                    <a:pt x="315" y="44"/>
                  </a:lnTo>
                  <a:lnTo>
                    <a:pt x="379" y="19"/>
                  </a:lnTo>
                  <a:lnTo>
                    <a:pt x="443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09" name="Freeform 21"/>
            <p:cNvSpPr>
              <a:spLocks/>
            </p:cNvSpPr>
            <p:nvPr/>
          </p:nvSpPr>
          <p:spPr bwMode="auto">
            <a:xfrm>
              <a:off x="8118" y="4833"/>
              <a:ext cx="801" cy="319"/>
            </a:xfrm>
            <a:custGeom>
              <a:avLst/>
              <a:gdLst/>
              <a:ahLst/>
              <a:cxnLst>
                <a:cxn ang="0">
                  <a:pos x="147" y="12"/>
                </a:cxn>
                <a:cxn ang="0">
                  <a:pos x="106" y="41"/>
                </a:cxn>
                <a:cxn ang="0">
                  <a:pos x="73" y="74"/>
                </a:cxn>
                <a:cxn ang="0">
                  <a:pos x="47" y="108"/>
                </a:cxn>
                <a:cxn ang="0">
                  <a:pos x="25" y="144"/>
                </a:cxn>
                <a:cxn ang="0">
                  <a:pos x="10" y="178"/>
                </a:cxn>
                <a:cxn ang="0">
                  <a:pos x="0" y="214"/>
                </a:cxn>
                <a:cxn ang="0">
                  <a:pos x="0" y="252"/>
                </a:cxn>
                <a:cxn ang="0">
                  <a:pos x="6" y="288"/>
                </a:cxn>
                <a:cxn ang="0">
                  <a:pos x="17" y="322"/>
                </a:cxn>
                <a:cxn ang="0">
                  <a:pos x="36" y="358"/>
                </a:cxn>
                <a:cxn ang="0">
                  <a:pos x="63" y="395"/>
                </a:cxn>
                <a:cxn ang="0">
                  <a:pos x="95" y="428"/>
                </a:cxn>
                <a:cxn ang="0">
                  <a:pos x="132" y="460"/>
                </a:cxn>
                <a:cxn ang="0">
                  <a:pos x="173" y="488"/>
                </a:cxn>
                <a:cxn ang="0">
                  <a:pos x="223" y="516"/>
                </a:cxn>
                <a:cxn ang="0">
                  <a:pos x="278" y="542"/>
                </a:cxn>
                <a:cxn ang="0">
                  <a:pos x="333" y="565"/>
                </a:cxn>
                <a:cxn ang="0">
                  <a:pos x="396" y="586"/>
                </a:cxn>
                <a:cxn ang="0">
                  <a:pos x="459" y="602"/>
                </a:cxn>
                <a:cxn ang="0">
                  <a:pos x="528" y="615"/>
                </a:cxn>
                <a:cxn ang="0">
                  <a:pos x="598" y="626"/>
                </a:cxn>
                <a:cxn ang="0">
                  <a:pos x="668" y="634"/>
                </a:cxn>
                <a:cxn ang="0">
                  <a:pos x="742" y="638"/>
                </a:cxn>
                <a:cxn ang="0">
                  <a:pos x="815" y="638"/>
                </a:cxn>
                <a:cxn ang="0">
                  <a:pos x="890" y="635"/>
                </a:cxn>
                <a:cxn ang="0">
                  <a:pos x="959" y="631"/>
                </a:cxn>
                <a:cxn ang="0">
                  <a:pos x="1032" y="620"/>
                </a:cxn>
                <a:cxn ang="0">
                  <a:pos x="1101" y="612"/>
                </a:cxn>
                <a:cxn ang="0">
                  <a:pos x="1169" y="597"/>
                </a:cxn>
                <a:cxn ang="0">
                  <a:pos x="1232" y="578"/>
                </a:cxn>
                <a:cxn ang="0">
                  <a:pos x="1291" y="556"/>
                </a:cxn>
                <a:cxn ang="0">
                  <a:pos x="1347" y="532"/>
                </a:cxn>
                <a:cxn ang="0">
                  <a:pos x="1398" y="505"/>
                </a:cxn>
                <a:cxn ang="0">
                  <a:pos x="1443" y="476"/>
                </a:cxn>
                <a:cxn ang="0">
                  <a:pos x="1486" y="447"/>
                </a:cxn>
                <a:cxn ang="0">
                  <a:pos x="1520" y="417"/>
                </a:cxn>
                <a:cxn ang="0">
                  <a:pos x="1549" y="380"/>
                </a:cxn>
                <a:cxn ang="0">
                  <a:pos x="1571" y="347"/>
                </a:cxn>
                <a:cxn ang="0">
                  <a:pos x="1588" y="313"/>
                </a:cxn>
                <a:cxn ang="0">
                  <a:pos x="1597" y="274"/>
                </a:cxn>
                <a:cxn ang="0">
                  <a:pos x="1603" y="237"/>
                </a:cxn>
                <a:cxn ang="0">
                  <a:pos x="1597" y="200"/>
                </a:cxn>
                <a:cxn ang="0">
                  <a:pos x="1588" y="163"/>
                </a:cxn>
                <a:cxn ang="0">
                  <a:pos x="1571" y="130"/>
                </a:cxn>
                <a:cxn ang="0">
                  <a:pos x="1548" y="93"/>
                </a:cxn>
                <a:cxn ang="0">
                  <a:pos x="1516" y="60"/>
                </a:cxn>
                <a:cxn ang="0">
                  <a:pos x="1482" y="28"/>
                </a:cxn>
                <a:cxn ang="0">
                  <a:pos x="1441" y="0"/>
                </a:cxn>
              </a:cxnLst>
              <a:rect l="0" t="0" r="r" b="b"/>
              <a:pathLst>
                <a:path w="1603" h="638">
                  <a:moveTo>
                    <a:pt x="147" y="12"/>
                  </a:moveTo>
                  <a:lnTo>
                    <a:pt x="106" y="41"/>
                  </a:lnTo>
                  <a:lnTo>
                    <a:pt x="73" y="74"/>
                  </a:lnTo>
                  <a:lnTo>
                    <a:pt x="47" y="108"/>
                  </a:lnTo>
                  <a:lnTo>
                    <a:pt x="25" y="144"/>
                  </a:lnTo>
                  <a:lnTo>
                    <a:pt x="10" y="178"/>
                  </a:lnTo>
                  <a:lnTo>
                    <a:pt x="0" y="214"/>
                  </a:lnTo>
                  <a:lnTo>
                    <a:pt x="0" y="252"/>
                  </a:lnTo>
                  <a:lnTo>
                    <a:pt x="6" y="288"/>
                  </a:lnTo>
                  <a:lnTo>
                    <a:pt x="17" y="322"/>
                  </a:lnTo>
                  <a:lnTo>
                    <a:pt x="36" y="358"/>
                  </a:lnTo>
                  <a:lnTo>
                    <a:pt x="63" y="395"/>
                  </a:lnTo>
                  <a:lnTo>
                    <a:pt x="95" y="428"/>
                  </a:lnTo>
                  <a:lnTo>
                    <a:pt x="132" y="460"/>
                  </a:lnTo>
                  <a:lnTo>
                    <a:pt x="173" y="488"/>
                  </a:lnTo>
                  <a:lnTo>
                    <a:pt x="223" y="516"/>
                  </a:lnTo>
                  <a:lnTo>
                    <a:pt x="278" y="542"/>
                  </a:lnTo>
                  <a:lnTo>
                    <a:pt x="333" y="565"/>
                  </a:lnTo>
                  <a:lnTo>
                    <a:pt x="396" y="586"/>
                  </a:lnTo>
                  <a:lnTo>
                    <a:pt x="459" y="602"/>
                  </a:lnTo>
                  <a:lnTo>
                    <a:pt x="528" y="615"/>
                  </a:lnTo>
                  <a:lnTo>
                    <a:pt x="598" y="626"/>
                  </a:lnTo>
                  <a:lnTo>
                    <a:pt x="668" y="634"/>
                  </a:lnTo>
                  <a:lnTo>
                    <a:pt x="742" y="638"/>
                  </a:lnTo>
                  <a:lnTo>
                    <a:pt x="815" y="638"/>
                  </a:lnTo>
                  <a:lnTo>
                    <a:pt x="890" y="635"/>
                  </a:lnTo>
                  <a:lnTo>
                    <a:pt x="959" y="631"/>
                  </a:lnTo>
                  <a:lnTo>
                    <a:pt x="1032" y="620"/>
                  </a:lnTo>
                  <a:lnTo>
                    <a:pt x="1101" y="612"/>
                  </a:lnTo>
                  <a:lnTo>
                    <a:pt x="1169" y="597"/>
                  </a:lnTo>
                  <a:lnTo>
                    <a:pt x="1232" y="578"/>
                  </a:lnTo>
                  <a:lnTo>
                    <a:pt x="1291" y="556"/>
                  </a:lnTo>
                  <a:lnTo>
                    <a:pt x="1347" y="532"/>
                  </a:lnTo>
                  <a:lnTo>
                    <a:pt x="1398" y="505"/>
                  </a:lnTo>
                  <a:lnTo>
                    <a:pt x="1443" y="476"/>
                  </a:lnTo>
                  <a:lnTo>
                    <a:pt x="1486" y="447"/>
                  </a:lnTo>
                  <a:lnTo>
                    <a:pt x="1520" y="417"/>
                  </a:lnTo>
                  <a:lnTo>
                    <a:pt x="1549" y="380"/>
                  </a:lnTo>
                  <a:lnTo>
                    <a:pt x="1571" y="347"/>
                  </a:lnTo>
                  <a:lnTo>
                    <a:pt x="1588" y="313"/>
                  </a:lnTo>
                  <a:lnTo>
                    <a:pt x="1597" y="274"/>
                  </a:lnTo>
                  <a:lnTo>
                    <a:pt x="1603" y="237"/>
                  </a:lnTo>
                  <a:lnTo>
                    <a:pt x="1597" y="200"/>
                  </a:lnTo>
                  <a:lnTo>
                    <a:pt x="1588" y="163"/>
                  </a:lnTo>
                  <a:lnTo>
                    <a:pt x="1571" y="130"/>
                  </a:lnTo>
                  <a:lnTo>
                    <a:pt x="1548" y="93"/>
                  </a:lnTo>
                  <a:lnTo>
                    <a:pt x="1516" y="60"/>
                  </a:lnTo>
                  <a:lnTo>
                    <a:pt x="1482" y="28"/>
                  </a:lnTo>
                  <a:lnTo>
                    <a:pt x="1441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10" name="Freeform 22"/>
            <p:cNvSpPr>
              <a:spLocks/>
            </p:cNvSpPr>
            <p:nvPr/>
          </p:nvSpPr>
          <p:spPr bwMode="auto">
            <a:xfrm>
              <a:off x="8335" y="5067"/>
              <a:ext cx="501" cy="81"/>
            </a:xfrm>
            <a:custGeom>
              <a:avLst/>
              <a:gdLst/>
              <a:ahLst/>
              <a:cxnLst>
                <a:cxn ang="0">
                  <a:pos x="1003" y="0"/>
                </a:cxn>
                <a:cxn ang="0">
                  <a:pos x="959" y="27"/>
                </a:cxn>
                <a:cxn ang="0">
                  <a:pos x="913" y="52"/>
                </a:cxn>
                <a:cxn ang="0">
                  <a:pos x="860" y="77"/>
                </a:cxn>
                <a:cxn ang="0">
                  <a:pos x="802" y="97"/>
                </a:cxn>
                <a:cxn ang="0">
                  <a:pos x="744" y="118"/>
                </a:cxn>
                <a:cxn ang="0">
                  <a:pos x="680" y="134"/>
                </a:cxn>
                <a:cxn ang="0">
                  <a:pos x="614" y="147"/>
                </a:cxn>
                <a:cxn ang="0">
                  <a:pos x="547" y="152"/>
                </a:cxn>
                <a:cxn ang="0">
                  <a:pos x="474" y="160"/>
                </a:cxn>
                <a:cxn ang="0">
                  <a:pos x="408" y="163"/>
                </a:cxn>
                <a:cxn ang="0">
                  <a:pos x="335" y="163"/>
                </a:cxn>
                <a:cxn ang="0">
                  <a:pos x="265" y="160"/>
                </a:cxn>
                <a:cxn ang="0">
                  <a:pos x="195" y="152"/>
                </a:cxn>
                <a:cxn ang="0">
                  <a:pos x="128" y="147"/>
                </a:cxn>
                <a:cxn ang="0">
                  <a:pos x="62" y="134"/>
                </a:cxn>
                <a:cxn ang="0">
                  <a:pos x="0" y="119"/>
                </a:cxn>
              </a:cxnLst>
              <a:rect l="0" t="0" r="r" b="b"/>
              <a:pathLst>
                <a:path w="1003" h="163">
                  <a:moveTo>
                    <a:pt x="1003" y="0"/>
                  </a:moveTo>
                  <a:lnTo>
                    <a:pt x="959" y="27"/>
                  </a:lnTo>
                  <a:lnTo>
                    <a:pt x="913" y="52"/>
                  </a:lnTo>
                  <a:lnTo>
                    <a:pt x="860" y="77"/>
                  </a:lnTo>
                  <a:lnTo>
                    <a:pt x="802" y="97"/>
                  </a:lnTo>
                  <a:lnTo>
                    <a:pt x="744" y="118"/>
                  </a:lnTo>
                  <a:lnTo>
                    <a:pt x="680" y="134"/>
                  </a:lnTo>
                  <a:lnTo>
                    <a:pt x="614" y="147"/>
                  </a:lnTo>
                  <a:lnTo>
                    <a:pt x="547" y="152"/>
                  </a:lnTo>
                  <a:lnTo>
                    <a:pt x="474" y="160"/>
                  </a:lnTo>
                  <a:lnTo>
                    <a:pt x="408" y="163"/>
                  </a:lnTo>
                  <a:lnTo>
                    <a:pt x="335" y="163"/>
                  </a:lnTo>
                  <a:lnTo>
                    <a:pt x="265" y="160"/>
                  </a:lnTo>
                  <a:lnTo>
                    <a:pt x="195" y="152"/>
                  </a:lnTo>
                  <a:lnTo>
                    <a:pt x="128" y="147"/>
                  </a:lnTo>
                  <a:lnTo>
                    <a:pt x="62" y="134"/>
                  </a:lnTo>
                  <a:lnTo>
                    <a:pt x="0" y="119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11" name="Freeform 23"/>
            <p:cNvSpPr>
              <a:spLocks/>
            </p:cNvSpPr>
            <p:nvPr/>
          </p:nvSpPr>
          <p:spPr bwMode="auto">
            <a:xfrm>
              <a:off x="8202" y="5068"/>
              <a:ext cx="133" cy="58"/>
            </a:xfrm>
            <a:custGeom>
              <a:avLst/>
              <a:gdLst/>
              <a:ahLst/>
              <a:cxnLst>
                <a:cxn ang="0">
                  <a:pos x="265" y="118"/>
                </a:cxn>
                <a:cxn ang="0">
                  <a:pos x="202" y="99"/>
                </a:cxn>
                <a:cxn ang="0">
                  <a:pos x="144" y="77"/>
                </a:cxn>
                <a:cxn ang="0">
                  <a:pos x="94" y="55"/>
                </a:cxn>
                <a:cxn ang="0">
                  <a:pos x="44" y="29"/>
                </a:cxn>
                <a:cxn ang="0">
                  <a:pos x="0" y="0"/>
                </a:cxn>
              </a:cxnLst>
              <a:rect l="0" t="0" r="r" b="b"/>
              <a:pathLst>
                <a:path w="265" h="118">
                  <a:moveTo>
                    <a:pt x="265" y="118"/>
                  </a:moveTo>
                  <a:lnTo>
                    <a:pt x="202" y="99"/>
                  </a:lnTo>
                  <a:lnTo>
                    <a:pt x="144" y="77"/>
                  </a:lnTo>
                  <a:lnTo>
                    <a:pt x="94" y="55"/>
                  </a:lnTo>
                  <a:lnTo>
                    <a:pt x="44" y="29"/>
                  </a:lnTo>
                  <a:lnTo>
                    <a:pt x="0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12" name="Freeform 24"/>
            <p:cNvSpPr>
              <a:spLocks/>
            </p:cNvSpPr>
            <p:nvPr/>
          </p:nvSpPr>
          <p:spPr bwMode="auto">
            <a:xfrm>
              <a:off x="8029" y="5034"/>
              <a:ext cx="144" cy="76"/>
            </a:xfrm>
            <a:custGeom>
              <a:avLst/>
              <a:gdLst/>
              <a:ahLst/>
              <a:cxnLst>
                <a:cxn ang="0">
                  <a:pos x="287" y="114"/>
                </a:cxn>
                <a:cxn ang="0">
                  <a:pos x="268" y="125"/>
                </a:cxn>
                <a:cxn ang="0">
                  <a:pos x="246" y="137"/>
                </a:cxn>
                <a:cxn ang="0">
                  <a:pos x="219" y="144"/>
                </a:cxn>
                <a:cxn ang="0">
                  <a:pos x="188" y="149"/>
                </a:cxn>
                <a:cxn ang="0">
                  <a:pos x="162" y="151"/>
                </a:cxn>
                <a:cxn ang="0">
                  <a:pos x="130" y="151"/>
                </a:cxn>
                <a:cxn ang="0">
                  <a:pos x="99" y="149"/>
                </a:cxn>
                <a:cxn ang="0">
                  <a:pos x="72" y="143"/>
                </a:cxn>
                <a:cxn ang="0">
                  <a:pos x="45" y="133"/>
                </a:cxn>
                <a:cxn ang="0">
                  <a:pos x="27" y="121"/>
                </a:cxn>
                <a:cxn ang="0">
                  <a:pos x="12" y="106"/>
                </a:cxn>
                <a:cxn ang="0">
                  <a:pos x="3" y="92"/>
                </a:cxn>
                <a:cxn ang="0">
                  <a:pos x="0" y="77"/>
                </a:cxn>
                <a:cxn ang="0">
                  <a:pos x="3" y="60"/>
                </a:cxn>
                <a:cxn ang="0">
                  <a:pos x="9" y="48"/>
                </a:cxn>
                <a:cxn ang="0">
                  <a:pos x="24" y="34"/>
                </a:cxn>
                <a:cxn ang="0">
                  <a:pos x="41" y="22"/>
                </a:cxn>
                <a:cxn ang="0">
                  <a:pos x="66" y="12"/>
                </a:cxn>
                <a:cxn ang="0">
                  <a:pos x="94" y="4"/>
                </a:cxn>
                <a:cxn ang="0">
                  <a:pos x="123" y="0"/>
                </a:cxn>
                <a:cxn ang="0">
                  <a:pos x="155" y="0"/>
                </a:cxn>
              </a:cxnLst>
              <a:rect l="0" t="0" r="r" b="b"/>
              <a:pathLst>
                <a:path w="287" h="151">
                  <a:moveTo>
                    <a:pt x="287" y="114"/>
                  </a:moveTo>
                  <a:lnTo>
                    <a:pt x="268" y="125"/>
                  </a:lnTo>
                  <a:lnTo>
                    <a:pt x="246" y="137"/>
                  </a:lnTo>
                  <a:lnTo>
                    <a:pt x="219" y="144"/>
                  </a:lnTo>
                  <a:lnTo>
                    <a:pt x="188" y="149"/>
                  </a:lnTo>
                  <a:lnTo>
                    <a:pt x="162" y="151"/>
                  </a:lnTo>
                  <a:lnTo>
                    <a:pt x="130" y="151"/>
                  </a:lnTo>
                  <a:lnTo>
                    <a:pt x="99" y="149"/>
                  </a:lnTo>
                  <a:lnTo>
                    <a:pt x="72" y="143"/>
                  </a:lnTo>
                  <a:lnTo>
                    <a:pt x="45" y="133"/>
                  </a:lnTo>
                  <a:lnTo>
                    <a:pt x="27" y="121"/>
                  </a:lnTo>
                  <a:lnTo>
                    <a:pt x="12" y="106"/>
                  </a:lnTo>
                  <a:lnTo>
                    <a:pt x="3" y="92"/>
                  </a:lnTo>
                  <a:lnTo>
                    <a:pt x="0" y="77"/>
                  </a:lnTo>
                  <a:lnTo>
                    <a:pt x="3" y="60"/>
                  </a:lnTo>
                  <a:lnTo>
                    <a:pt x="9" y="48"/>
                  </a:lnTo>
                  <a:lnTo>
                    <a:pt x="24" y="34"/>
                  </a:lnTo>
                  <a:lnTo>
                    <a:pt x="41" y="22"/>
                  </a:lnTo>
                  <a:lnTo>
                    <a:pt x="66" y="12"/>
                  </a:lnTo>
                  <a:lnTo>
                    <a:pt x="94" y="4"/>
                  </a:lnTo>
                  <a:lnTo>
                    <a:pt x="123" y="0"/>
                  </a:lnTo>
                  <a:lnTo>
                    <a:pt x="155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13" name="Freeform 25"/>
            <p:cNvSpPr>
              <a:spLocks/>
            </p:cNvSpPr>
            <p:nvPr/>
          </p:nvSpPr>
          <p:spPr bwMode="auto">
            <a:xfrm>
              <a:off x="7932" y="5178"/>
              <a:ext cx="1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14" name="Freeform 26"/>
            <p:cNvSpPr>
              <a:spLocks/>
            </p:cNvSpPr>
            <p:nvPr/>
          </p:nvSpPr>
          <p:spPr bwMode="auto">
            <a:xfrm>
              <a:off x="7807" y="5357"/>
              <a:ext cx="1407" cy="3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0" y="13"/>
                </a:cxn>
                <a:cxn ang="0">
                  <a:pos x="6" y="59"/>
                </a:cxn>
                <a:cxn ang="0">
                  <a:pos x="18" y="109"/>
                </a:cxn>
                <a:cxn ang="0">
                  <a:pos x="32" y="158"/>
                </a:cxn>
                <a:cxn ang="0">
                  <a:pos x="56" y="203"/>
                </a:cxn>
                <a:cxn ang="0">
                  <a:pos x="85" y="249"/>
                </a:cxn>
                <a:cxn ang="0">
                  <a:pos x="124" y="294"/>
                </a:cxn>
                <a:cxn ang="0">
                  <a:pos x="168" y="335"/>
                </a:cxn>
                <a:cxn ang="0">
                  <a:pos x="213" y="379"/>
                </a:cxn>
                <a:cxn ang="0">
                  <a:pos x="265" y="420"/>
                </a:cxn>
                <a:cxn ang="0">
                  <a:pos x="324" y="459"/>
                </a:cxn>
                <a:cxn ang="0">
                  <a:pos x="389" y="495"/>
                </a:cxn>
                <a:cxn ang="0">
                  <a:pos x="459" y="529"/>
                </a:cxn>
                <a:cxn ang="0">
                  <a:pos x="530" y="560"/>
                </a:cxn>
                <a:cxn ang="0">
                  <a:pos x="610" y="592"/>
                </a:cxn>
                <a:cxn ang="0">
                  <a:pos x="690" y="618"/>
                </a:cxn>
                <a:cxn ang="0">
                  <a:pos x="775" y="640"/>
                </a:cxn>
                <a:cxn ang="0">
                  <a:pos x="864" y="659"/>
                </a:cxn>
                <a:cxn ang="0">
                  <a:pos x="952" y="678"/>
                </a:cxn>
                <a:cxn ang="0">
                  <a:pos x="1047" y="692"/>
                </a:cxn>
                <a:cxn ang="0">
                  <a:pos x="1140" y="704"/>
                </a:cxn>
                <a:cxn ang="0">
                  <a:pos x="1235" y="711"/>
                </a:cxn>
                <a:cxn ang="0">
                  <a:pos x="1332" y="717"/>
                </a:cxn>
                <a:cxn ang="0">
                  <a:pos x="1427" y="718"/>
                </a:cxn>
                <a:cxn ang="0">
                  <a:pos x="1523" y="717"/>
                </a:cxn>
                <a:cxn ang="0">
                  <a:pos x="1622" y="711"/>
                </a:cxn>
                <a:cxn ang="0">
                  <a:pos x="1717" y="702"/>
                </a:cxn>
                <a:cxn ang="0">
                  <a:pos x="1813" y="691"/>
                </a:cxn>
                <a:cxn ang="0">
                  <a:pos x="1905" y="676"/>
                </a:cxn>
                <a:cxn ang="0">
                  <a:pos x="1993" y="656"/>
                </a:cxn>
                <a:cxn ang="0">
                  <a:pos x="2082" y="637"/>
                </a:cxn>
                <a:cxn ang="0">
                  <a:pos x="2164" y="615"/>
                </a:cxn>
                <a:cxn ang="0">
                  <a:pos x="2247" y="586"/>
                </a:cxn>
                <a:cxn ang="0">
                  <a:pos x="2324" y="558"/>
                </a:cxn>
                <a:cxn ang="0">
                  <a:pos x="2395" y="523"/>
                </a:cxn>
                <a:cxn ang="0">
                  <a:pos x="2462" y="490"/>
                </a:cxn>
                <a:cxn ang="0">
                  <a:pos x="2528" y="456"/>
                </a:cxn>
                <a:cxn ang="0">
                  <a:pos x="2586" y="415"/>
                </a:cxn>
                <a:cxn ang="0">
                  <a:pos x="2638" y="375"/>
                </a:cxn>
                <a:cxn ang="0">
                  <a:pos x="2686" y="331"/>
                </a:cxn>
                <a:cxn ang="0">
                  <a:pos x="2729" y="290"/>
                </a:cxn>
                <a:cxn ang="0">
                  <a:pos x="2762" y="243"/>
                </a:cxn>
                <a:cxn ang="0">
                  <a:pos x="2793" y="195"/>
                </a:cxn>
                <a:cxn ang="0">
                  <a:pos x="2815" y="153"/>
                </a:cxn>
              </a:cxnLst>
              <a:rect l="0" t="0" r="r" b="b"/>
              <a:pathLst>
                <a:path w="2815" h="718">
                  <a:moveTo>
                    <a:pt x="0" y="0"/>
                  </a:moveTo>
                  <a:lnTo>
                    <a:pt x="0" y="13"/>
                  </a:lnTo>
                  <a:lnTo>
                    <a:pt x="0" y="8"/>
                  </a:lnTo>
                  <a:lnTo>
                    <a:pt x="0" y="13"/>
                  </a:lnTo>
                  <a:lnTo>
                    <a:pt x="6" y="59"/>
                  </a:lnTo>
                  <a:lnTo>
                    <a:pt x="18" y="109"/>
                  </a:lnTo>
                  <a:lnTo>
                    <a:pt x="32" y="158"/>
                  </a:lnTo>
                  <a:lnTo>
                    <a:pt x="56" y="203"/>
                  </a:lnTo>
                  <a:lnTo>
                    <a:pt x="85" y="249"/>
                  </a:lnTo>
                  <a:lnTo>
                    <a:pt x="124" y="294"/>
                  </a:lnTo>
                  <a:lnTo>
                    <a:pt x="168" y="335"/>
                  </a:lnTo>
                  <a:lnTo>
                    <a:pt x="213" y="379"/>
                  </a:lnTo>
                  <a:lnTo>
                    <a:pt x="265" y="420"/>
                  </a:lnTo>
                  <a:lnTo>
                    <a:pt x="324" y="459"/>
                  </a:lnTo>
                  <a:lnTo>
                    <a:pt x="389" y="495"/>
                  </a:lnTo>
                  <a:lnTo>
                    <a:pt x="459" y="529"/>
                  </a:lnTo>
                  <a:lnTo>
                    <a:pt x="530" y="560"/>
                  </a:lnTo>
                  <a:lnTo>
                    <a:pt x="610" y="592"/>
                  </a:lnTo>
                  <a:lnTo>
                    <a:pt x="690" y="618"/>
                  </a:lnTo>
                  <a:lnTo>
                    <a:pt x="775" y="640"/>
                  </a:lnTo>
                  <a:lnTo>
                    <a:pt x="864" y="659"/>
                  </a:lnTo>
                  <a:lnTo>
                    <a:pt x="952" y="678"/>
                  </a:lnTo>
                  <a:lnTo>
                    <a:pt x="1047" y="692"/>
                  </a:lnTo>
                  <a:lnTo>
                    <a:pt x="1140" y="704"/>
                  </a:lnTo>
                  <a:lnTo>
                    <a:pt x="1235" y="711"/>
                  </a:lnTo>
                  <a:lnTo>
                    <a:pt x="1332" y="717"/>
                  </a:lnTo>
                  <a:lnTo>
                    <a:pt x="1427" y="718"/>
                  </a:lnTo>
                  <a:lnTo>
                    <a:pt x="1523" y="717"/>
                  </a:lnTo>
                  <a:lnTo>
                    <a:pt x="1622" y="711"/>
                  </a:lnTo>
                  <a:lnTo>
                    <a:pt x="1717" y="702"/>
                  </a:lnTo>
                  <a:lnTo>
                    <a:pt x="1813" y="691"/>
                  </a:lnTo>
                  <a:lnTo>
                    <a:pt x="1905" y="676"/>
                  </a:lnTo>
                  <a:lnTo>
                    <a:pt x="1993" y="656"/>
                  </a:lnTo>
                  <a:lnTo>
                    <a:pt x="2082" y="637"/>
                  </a:lnTo>
                  <a:lnTo>
                    <a:pt x="2164" y="615"/>
                  </a:lnTo>
                  <a:lnTo>
                    <a:pt x="2247" y="586"/>
                  </a:lnTo>
                  <a:lnTo>
                    <a:pt x="2324" y="558"/>
                  </a:lnTo>
                  <a:lnTo>
                    <a:pt x="2395" y="523"/>
                  </a:lnTo>
                  <a:lnTo>
                    <a:pt x="2462" y="490"/>
                  </a:lnTo>
                  <a:lnTo>
                    <a:pt x="2528" y="456"/>
                  </a:lnTo>
                  <a:lnTo>
                    <a:pt x="2586" y="415"/>
                  </a:lnTo>
                  <a:lnTo>
                    <a:pt x="2638" y="375"/>
                  </a:lnTo>
                  <a:lnTo>
                    <a:pt x="2686" y="331"/>
                  </a:lnTo>
                  <a:lnTo>
                    <a:pt x="2729" y="290"/>
                  </a:lnTo>
                  <a:lnTo>
                    <a:pt x="2762" y="243"/>
                  </a:lnTo>
                  <a:lnTo>
                    <a:pt x="2793" y="195"/>
                  </a:lnTo>
                  <a:lnTo>
                    <a:pt x="2815" y="153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15" name="Freeform 27"/>
            <p:cNvSpPr>
              <a:spLocks/>
            </p:cNvSpPr>
            <p:nvPr/>
          </p:nvSpPr>
          <p:spPr bwMode="auto">
            <a:xfrm>
              <a:off x="9214" y="5360"/>
              <a:ext cx="16" cy="73"/>
            </a:xfrm>
            <a:custGeom>
              <a:avLst/>
              <a:gdLst/>
              <a:ahLst/>
              <a:cxnLst>
                <a:cxn ang="0">
                  <a:pos x="0" y="145"/>
                </a:cxn>
                <a:cxn ang="0">
                  <a:pos x="17" y="94"/>
                </a:cxn>
                <a:cxn ang="0">
                  <a:pos x="26" y="46"/>
                </a:cxn>
                <a:cxn ang="0">
                  <a:pos x="32" y="0"/>
                </a:cxn>
              </a:cxnLst>
              <a:rect l="0" t="0" r="r" b="b"/>
              <a:pathLst>
                <a:path w="32" h="145">
                  <a:moveTo>
                    <a:pt x="0" y="145"/>
                  </a:moveTo>
                  <a:lnTo>
                    <a:pt x="17" y="94"/>
                  </a:lnTo>
                  <a:lnTo>
                    <a:pt x="26" y="46"/>
                  </a:lnTo>
                  <a:lnTo>
                    <a:pt x="32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16" name="Freeform 28"/>
            <p:cNvSpPr>
              <a:spLocks/>
            </p:cNvSpPr>
            <p:nvPr/>
          </p:nvSpPr>
          <p:spPr bwMode="auto">
            <a:xfrm>
              <a:off x="9223" y="5386"/>
              <a:ext cx="6" cy="1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" y="11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9" y="11"/>
                  </a:lnTo>
                  <a:lnTo>
                    <a:pt x="0" y="24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17" name="Freeform 29"/>
            <p:cNvSpPr>
              <a:spLocks/>
            </p:cNvSpPr>
            <p:nvPr/>
          </p:nvSpPr>
          <p:spPr bwMode="auto">
            <a:xfrm>
              <a:off x="9101" y="5053"/>
              <a:ext cx="129" cy="234"/>
            </a:xfrm>
            <a:custGeom>
              <a:avLst/>
              <a:gdLst/>
              <a:ahLst/>
              <a:cxnLst>
                <a:cxn ang="0">
                  <a:pos x="255" y="456"/>
                </a:cxn>
                <a:cxn ang="0">
                  <a:pos x="258" y="432"/>
                </a:cxn>
                <a:cxn ang="0">
                  <a:pos x="258" y="408"/>
                </a:cxn>
                <a:cxn ang="0">
                  <a:pos x="255" y="383"/>
                </a:cxn>
                <a:cxn ang="0">
                  <a:pos x="250" y="360"/>
                </a:cxn>
                <a:cxn ang="0">
                  <a:pos x="245" y="335"/>
                </a:cxn>
                <a:cxn ang="0">
                  <a:pos x="240" y="313"/>
                </a:cxn>
                <a:cxn ang="0">
                  <a:pos x="233" y="290"/>
                </a:cxn>
                <a:cxn ang="0">
                  <a:pos x="226" y="271"/>
                </a:cxn>
                <a:cxn ang="0">
                  <a:pos x="221" y="258"/>
                </a:cxn>
                <a:cxn ang="0">
                  <a:pos x="214" y="243"/>
                </a:cxn>
                <a:cxn ang="0">
                  <a:pos x="208" y="231"/>
                </a:cxn>
                <a:cxn ang="0">
                  <a:pos x="202" y="220"/>
                </a:cxn>
                <a:cxn ang="0">
                  <a:pos x="195" y="208"/>
                </a:cxn>
                <a:cxn ang="0">
                  <a:pos x="188" y="194"/>
                </a:cxn>
                <a:cxn ang="0">
                  <a:pos x="180" y="180"/>
                </a:cxn>
                <a:cxn ang="0">
                  <a:pos x="170" y="172"/>
                </a:cxn>
                <a:cxn ang="0">
                  <a:pos x="163" y="160"/>
                </a:cxn>
                <a:cxn ang="0">
                  <a:pos x="153" y="147"/>
                </a:cxn>
                <a:cxn ang="0">
                  <a:pos x="144" y="135"/>
                </a:cxn>
                <a:cxn ang="0">
                  <a:pos x="137" y="124"/>
                </a:cxn>
                <a:cxn ang="0">
                  <a:pos x="127" y="111"/>
                </a:cxn>
                <a:cxn ang="0">
                  <a:pos x="115" y="102"/>
                </a:cxn>
                <a:cxn ang="0">
                  <a:pos x="105" y="90"/>
                </a:cxn>
                <a:cxn ang="0">
                  <a:pos x="93" y="77"/>
                </a:cxn>
                <a:cxn ang="0">
                  <a:pos x="83" y="68"/>
                </a:cxn>
                <a:cxn ang="0">
                  <a:pos x="71" y="55"/>
                </a:cxn>
                <a:cxn ang="0">
                  <a:pos x="60" y="44"/>
                </a:cxn>
                <a:cxn ang="0">
                  <a:pos x="45" y="35"/>
                </a:cxn>
                <a:cxn ang="0">
                  <a:pos x="41" y="29"/>
                </a:cxn>
                <a:cxn ang="0">
                  <a:pos x="33" y="25"/>
                </a:cxn>
                <a:cxn ang="0">
                  <a:pos x="26" y="20"/>
                </a:cxn>
                <a:cxn ang="0">
                  <a:pos x="20" y="14"/>
                </a:cxn>
                <a:cxn ang="0">
                  <a:pos x="13" y="10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258" h="467">
                  <a:moveTo>
                    <a:pt x="255" y="467"/>
                  </a:moveTo>
                  <a:lnTo>
                    <a:pt x="255" y="456"/>
                  </a:lnTo>
                  <a:lnTo>
                    <a:pt x="258" y="444"/>
                  </a:lnTo>
                  <a:lnTo>
                    <a:pt x="258" y="432"/>
                  </a:lnTo>
                  <a:lnTo>
                    <a:pt x="258" y="419"/>
                  </a:lnTo>
                  <a:lnTo>
                    <a:pt x="258" y="408"/>
                  </a:lnTo>
                  <a:lnTo>
                    <a:pt x="255" y="396"/>
                  </a:lnTo>
                  <a:lnTo>
                    <a:pt x="255" y="383"/>
                  </a:lnTo>
                  <a:lnTo>
                    <a:pt x="252" y="371"/>
                  </a:lnTo>
                  <a:lnTo>
                    <a:pt x="250" y="360"/>
                  </a:lnTo>
                  <a:lnTo>
                    <a:pt x="250" y="348"/>
                  </a:lnTo>
                  <a:lnTo>
                    <a:pt x="245" y="335"/>
                  </a:lnTo>
                  <a:lnTo>
                    <a:pt x="243" y="323"/>
                  </a:lnTo>
                  <a:lnTo>
                    <a:pt x="240" y="313"/>
                  </a:lnTo>
                  <a:lnTo>
                    <a:pt x="236" y="301"/>
                  </a:lnTo>
                  <a:lnTo>
                    <a:pt x="233" y="290"/>
                  </a:lnTo>
                  <a:lnTo>
                    <a:pt x="229" y="278"/>
                  </a:lnTo>
                  <a:lnTo>
                    <a:pt x="226" y="271"/>
                  </a:lnTo>
                  <a:lnTo>
                    <a:pt x="223" y="265"/>
                  </a:lnTo>
                  <a:lnTo>
                    <a:pt x="221" y="258"/>
                  </a:lnTo>
                  <a:lnTo>
                    <a:pt x="215" y="250"/>
                  </a:lnTo>
                  <a:lnTo>
                    <a:pt x="214" y="243"/>
                  </a:lnTo>
                  <a:lnTo>
                    <a:pt x="211" y="239"/>
                  </a:lnTo>
                  <a:lnTo>
                    <a:pt x="208" y="231"/>
                  </a:lnTo>
                  <a:lnTo>
                    <a:pt x="204" y="224"/>
                  </a:lnTo>
                  <a:lnTo>
                    <a:pt x="202" y="220"/>
                  </a:lnTo>
                  <a:lnTo>
                    <a:pt x="196" y="213"/>
                  </a:lnTo>
                  <a:lnTo>
                    <a:pt x="195" y="208"/>
                  </a:lnTo>
                  <a:lnTo>
                    <a:pt x="189" y="201"/>
                  </a:lnTo>
                  <a:lnTo>
                    <a:pt x="188" y="194"/>
                  </a:lnTo>
                  <a:lnTo>
                    <a:pt x="182" y="188"/>
                  </a:lnTo>
                  <a:lnTo>
                    <a:pt x="180" y="180"/>
                  </a:lnTo>
                  <a:lnTo>
                    <a:pt x="175" y="176"/>
                  </a:lnTo>
                  <a:lnTo>
                    <a:pt x="170" y="172"/>
                  </a:lnTo>
                  <a:lnTo>
                    <a:pt x="166" y="167"/>
                  </a:lnTo>
                  <a:lnTo>
                    <a:pt x="163" y="160"/>
                  </a:lnTo>
                  <a:lnTo>
                    <a:pt x="159" y="154"/>
                  </a:lnTo>
                  <a:lnTo>
                    <a:pt x="153" y="147"/>
                  </a:lnTo>
                  <a:lnTo>
                    <a:pt x="148" y="143"/>
                  </a:lnTo>
                  <a:lnTo>
                    <a:pt x="144" y="135"/>
                  </a:lnTo>
                  <a:lnTo>
                    <a:pt x="140" y="131"/>
                  </a:lnTo>
                  <a:lnTo>
                    <a:pt x="137" y="124"/>
                  </a:lnTo>
                  <a:lnTo>
                    <a:pt x="132" y="118"/>
                  </a:lnTo>
                  <a:lnTo>
                    <a:pt x="127" y="111"/>
                  </a:lnTo>
                  <a:lnTo>
                    <a:pt x="122" y="106"/>
                  </a:lnTo>
                  <a:lnTo>
                    <a:pt x="115" y="102"/>
                  </a:lnTo>
                  <a:lnTo>
                    <a:pt x="111" y="95"/>
                  </a:lnTo>
                  <a:lnTo>
                    <a:pt x="105" y="90"/>
                  </a:lnTo>
                  <a:lnTo>
                    <a:pt x="100" y="84"/>
                  </a:lnTo>
                  <a:lnTo>
                    <a:pt x="93" y="77"/>
                  </a:lnTo>
                  <a:lnTo>
                    <a:pt x="89" y="73"/>
                  </a:lnTo>
                  <a:lnTo>
                    <a:pt x="83" y="68"/>
                  </a:lnTo>
                  <a:lnTo>
                    <a:pt x="76" y="61"/>
                  </a:lnTo>
                  <a:lnTo>
                    <a:pt x="71" y="55"/>
                  </a:lnTo>
                  <a:lnTo>
                    <a:pt x="64" y="51"/>
                  </a:lnTo>
                  <a:lnTo>
                    <a:pt x="60" y="44"/>
                  </a:lnTo>
                  <a:lnTo>
                    <a:pt x="52" y="39"/>
                  </a:lnTo>
                  <a:lnTo>
                    <a:pt x="45" y="35"/>
                  </a:lnTo>
                  <a:lnTo>
                    <a:pt x="42" y="32"/>
                  </a:lnTo>
                  <a:lnTo>
                    <a:pt x="41" y="29"/>
                  </a:lnTo>
                  <a:lnTo>
                    <a:pt x="38" y="28"/>
                  </a:lnTo>
                  <a:lnTo>
                    <a:pt x="33" y="25"/>
                  </a:lnTo>
                  <a:lnTo>
                    <a:pt x="31" y="22"/>
                  </a:lnTo>
                  <a:lnTo>
                    <a:pt x="26" y="20"/>
                  </a:lnTo>
                  <a:lnTo>
                    <a:pt x="23" y="17"/>
                  </a:lnTo>
                  <a:lnTo>
                    <a:pt x="20" y="14"/>
                  </a:lnTo>
                  <a:lnTo>
                    <a:pt x="16" y="13"/>
                  </a:lnTo>
                  <a:lnTo>
                    <a:pt x="13" y="10"/>
                  </a:lnTo>
                  <a:lnTo>
                    <a:pt x="12" y="7"/>
                  </a:lnTo>
                  <a:lnTo>
                    <a:pt x="6" y="6"/>
                  </a:lnTo>
                  <a:lnTo>
                    <a:pt x="4" y="3"/>
                  </a:lnTo>
                  <a:lnTo>
                    <a:pt x="0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18" name="Freeform 30"/>
            <p:cNvSpPr>
              <a:spLocks/>
            </p:cNvSpPr>
            <p:nvPr/>
          </p:nvSpPr>
          <p:spPr bwMode="auto">
            <a:xfrm>
              <a:off x="9104" y="5181"/>
              <a:ext cx="1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19" name="Freeform 31"/>
            <p:cNvSpPr>
              <a:spLocks/>
            </p:cNvSpPr>
            <p:nvPr/>
          </p:nvSpPr>
          <p:spPr bwMode="auto">
            <a:xfrm>
              <a:off x="8892" y="4797"/>
              <a:ext cx="48" cy="26"/>
            </a:xfrm>
            <a:custGeom>
              <a:avLst/>
              <a:gdLst/>
              <a:ahLst/>
              <a:cxnLst>
                <a:cxn ang="0">
                  <a:pos x="96" y="53"/>
                </a:cxn>
                <a:cxn ang="0">
                  <a:pos x="88" y="51"/>
                </a:cxn>
                <a:cxn ang="0">
                  <a:pos x="81" y="45"/>
                </a:cxn>
                <a:cxn ang="0">
                  <a:pos x="74" y="41"/>
                </a:cxn>
                <a:cxn ang="0">
                  <a:pos x="70" y="37"/>
                </a:cxn>
                <a:cxn ang="0">
                  <a:pos x="62" y="34"/>
                </a:cxn>
                <a:cxn ang="0">
                  <a:pos x="55" y="29"/>
                </a:cxn>
                <a:cxn ang="0">
                  <a:pos x="48" y="26"/>
                </a:cxn>
                <a:cxn ang="0">
                  <a:pos x="40" y="22"/>
                </a:cxn>
                <a:cxn ang="0">
                  <a:pos x="33" y="18"/>
                </a:cxn>
                <a:cxn ang="0">
                  <a:pos x="27" y="15"/>
                </a:cxn>
                <a:cxn ang="0">
                  <a:pos x="21" y="10"/>
                </a:cxn>
                <a:cxn ang="0">
                  <a:pos x="14" y="7"/>
                </a:cxn>
                <a:cxn ang="0">
                  <a:pos x="7" y="3"/>
                </a:cxn>
                <a:cxn ang="0">
                  <a:pos x="0" y="0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lnTo>
                    <a:pt x="88" y="51"/>
                  </a:lnTo>
                  <a:lnTo>
                    <a:pt x="81" y="45"/>
                  </a:lnTo>
                  <a:lnTo>
                    <a:pt x="74" y="41"/>
                  </a:lnTo>
                  <a:lnTo>
                    <a:pt x="70" y="37"/>
                  </a:lnTo>
                  <a:lnTo>
                    <a:pt x="62" y="34"/>
                  </a:lnTo>
                  <a:lnTo>
                    <a:pt x="55" y="29"/>
                  </a:lnTo>
                  <a:lnTo>
                    <a:pt x="48" y="26"/>
                  </a:lnTo>
                  <a:lnTo>
                    <a:pt x="40" y="22"/>
                  </a:lnTo>
                  <a:lnTo>
                    <a:pt x="33" y="18"/>
                  </a:lnTo>
                  <a:lnTo>
                    <a:pt x="27" y="15"/>
                  </a:lnTo>
                  <a:lnTo>
                    <a:pt x="21" y="10"/>
                  </a:lnTo>
                  <a:lnTo>
                    <a:pt x="14" y="7"/>
                  </a:lnTo>
                  <a:lnTo>
                    <a:pt x="7" y="3"/>
                  </a:lnTo>
                  <a:lnTo>
                    <a:pt x="0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20" name="Freeform 32"/>
            <p:cNvSpPr>
              <a:spLocks/>
            </p:cNvSpPr>
            <p:nvPr/>
          </p:nvSpPr>
          <p:spPr bwMode="auto">
            <a:xfrm>
              <a:off x="8940" y="4823"/>
              <a:ext cx="145" cy="1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11" y="10"/>
                </a:cxn>
                <a:cxn ang="0">
                  <a:pos x="16" y="14"/>
                </a:cxn>
                <a:cxn ang="0">
                  <a:pos x="23" y="17"/>
                </a:cxn>
                <a:cxn ang="0">
                  <a:pos x="29" y="21"/>
                </a:cxn>
                <a:cxn ang="0">
                  <a:pos x="36" y="27"/>
                </a:cxn>
                <a:cxn ang="0">
                  <a:pos x="43" y="32"/>
                </a:cxn>
                <a:cxn ang="0">
                  <a:pos x="48" y="35"/>
                </a:cxn>
                <a:cxn ang="0">
                  <a:pos x="55" y="39"/>
                </a:cxn>
                <a:cxn ang="0">
                  <a:pos x="59" y="43"/>
                </a:cxn>
                <a:cxn ang="0">
                  <a:pos x="67" y="48"/>
                </a:cxn>
                <a:cxn ang="0">
                  <a:pos x="74" y="54"/>
                </a:cxn>
                <a:cxn ang="0">
                  <a:pos x="78" y="58"/>
                </a:cxn>
                <a:cxn ang="0">
                  <a:pos x="86" y="62"/>
                </a:cxn>
                <a:cxn ang="0">
                  <a:pos x="91" y="68"/>
                </a:cxn>
                <a:cxn ang="0">
                  <a:pos x="99" y="72"/>
                </a:cxn>
                <a:cxn ang="0">
                  <a:pos x="103" y="77"/>
                </a:cxn>
                <a:cxn ang="0">
                  <a:pos x="110" y="83"/>
                </a:cxn>
                <a:cxn ang="0">
                  <a:pos x="115" y="87"/>
                </a:cxn>
                <a:cxn ang="0">
                  <a:pos x="122" y="94"/>
                </a:cxn>
                <a:cxn ang="0">
                  <a:pos x="128" y="99"/>
                </a:cxn>
                <a:cxn ang="0">
                  <a:pos x="132" y="104"/>
                </a:cxn>
                <a:cxn ang="0">
                  <a:pos x="139" y="109"/>
                </a:cxn>
                <a:cxn ang="0">
                  <a:pos x="144" y="116"/>
                </a:cxn>
                <a:cxn ang="0">
                  <a:pos x="148" y="121"/>
                </a:cxn>
                <a:cxn ang="0">
                  <a:pos x="156" y="125"/>
                </a:cxn>
                <a:cxn ang="0">
                  <a:pos x="161" y="132"/>
                </a:cxn>
                <a:cxn ang="0">
                  <a:pos x="163" y="138"/>
                </a:cxn>
                <a:cxn ang="0">
                  <a:pos x="170" y="145"/>
                </a:cxn>
                <a:cxn ang="0">
                  <a:pos x="176" y="150"/>
                </a:cxn>
                <a:cxn ang="0">
                  <a:pos x="180" y="157"/>
                </a:cxn>
                <a:cxn ang="0">
                  <a:pos x="185" y="161"/>
                </a:cxn>
                <a:cxn ang="0">
                  <a:pos x="195" y="173"/>
                </a:cxn>
                <a:cxn ang="0">
                  <a:pos x="206" y="186"/>
                </a:cxn>
                <a:cxn ang="0">
                  <a:pos x="217" y="198"/>
                </a:cxn>
                <a:cxn ang="0">
                  <a:pos x="225" y="212"/>
                </a:cxn>
                <a:cxn ang="0">
                  <a:pos x="236" y="224"/>
                </a:cxn>
                <a:cxn ang="0">
                  <a:pos x="243" y="238"/>
                </a:cxn>
                <a:cxn ang="0">
                  <a:pos x="253" y="253"/>
                </a:cxn>
                <a:cxn ang="0">
                  <a:pos x="260" y="268"/>
                </a:cxn>
                <a:cxn ang="0">
                  <a:pos x="269" y="282"/>
                </a:cxn>
                <a:cxn ang="0">
                  <a:pos x="276" y="300"/>
                </a:cxn>
                <a:cxn ang="0">
                  <a:pos x="284" y="313"/>
                </a:cxn>
                <a:cxn ang="0">
                  <a:pos x="291" y="330"/>
                </a:cxn>
              </a:cxnLst>
              <a:rect l="0" t="0" r="r" b="b"/>
              <a:pathLst>
                <a:path w="291" h="330">
                  <a:moveTo>
                    <a:pt x="0" y="0"/>
                  </a:moveTo>
                  <a:lnTo>
                    <a:pt x="4" y="5"/>
                  </a:lnTo>
                  <a:lnTo>
                    <a:pt x="11" y="10"/>
                  </a:lnTo>
                  <a:lnTo>
                    <a:pt x="16" y="14"/>
                  </a:lnTo>
                  <a:lnTo>
                    <a:pt x="23" y="17"/>
                  </a:lnTo>
                  <a:lnTo>
                    <a:pt x="29" y="21"/>
                  </a:lnTo>
                  <a:lnTo>
                    <a:pt x="36" y="27"/>
                  </a:lnTo>
                  <a:lnTo>
                    <a:pt x="43" y="32"/>
                  </a:lnTo>
                  <a:lnTo>
                    <a:pt x="48" y="35"/>
                  </a:lnTo>
                  <a:lnTo>
                    <a:pt x="55" y="39"/>
                  </a:lnTo>
                  <a:lnTo>
                    <a:pt x="59" y="43"/>
                  </a:lnTo>
                  <a:lnTo>
                    <a:pt x="67" y="48"/>
                  </a:lnTo>
                  <a:lnTo>
                    <a:pt x="74" y="54"/>
                  </a:lnTo>
                  <a:lnTo>
                    <a:pt x="78" y="58"/>
                  </a:lnTo>
                  <a:lnTo>
                    <a:pt x="86" y="62"/>
                  </a:lnTo>
                  <a:lnTo>
                    <a:pt x="91" y="68"/>
                  </a:lnTo>
                  <a:lnTo>
                    <a:pt x="99" y="72"/>
                  </a:lnTo>
                  <a:lnTo>
                    <a:pt x="103" y="77"/>
                  </a:lnTo>
                  <a:lnTo>
                    <a:pt x="110" y="83"/>
                  </a:lnTo>
                  <a:lnTo>
                    <a:pt x="115" y="87"/>
                  </a:lnTo>
                  <a:lnTo>
                    <a:pt x="122" y="94"/>
                  </a:lnTo>
                  <a:lnTo>
                    <a:pt x="128" y="99"/>
                  </a:lnTo>
                  <a:lnTo>
                    <a:pt x="132" y="104"/>
                  </a:lnTo>
                  <a:lnTo>
                    <a:pt x="139" y="109"/>
                  </a:lnTo>
                  <a:lnTo>
                    <a:pt x="144" y="116"/>
                  </a:lnTo>
                  <a:lnTo>
                    <a:pt x="148" y="121"/>
                  </a:lnTo>
                  <a:lnTo>
                    <a:pt x="156" y="125"/>
                  </a:lnTo>
                  <a:lnTo>
                    <a:pt x="161" y="132"/>
                  </a:lnTo>
                  <a:lnTo>
                    <a:pt x="163" y="138"/>
                  </a:lnTo>
                  <a:lnTo>
                    <a:pt x="170" y="145"/>
                  </a:lnTo>
                  <a:lnTo>
                    <a:pt x="176" y="150"/>
                  </a:lnTo>
                  <a:lnTo>
                    <a:pt x="180" y="157"/>
                  </a:lnTo>
                  <a:lnTo>
                    <a:pt x="185" y="161"/>
                  </a:lnTo>
                  <a:lnTo>
                    <a:pt x="195" y="173"/>
                  </a:lnTo>
                  <a:lnTo>
                    <a:pt x="206" y="186"/>
                  </a:lnTo>
                  <a:lnTo>
                    <a:pt x="217" y="198"/>
                  </a:lnTo>
                  <a:lnTo>
                    <a:pt x="225" y="212"/>
                  </a:lnTo>
                  <a:lnTo>
                    <a:pt x="236" y="224"/>
                  </a:lnTo>
                  <a:lnTo>
                    <a:pt x="243" y="238"/>
                  </a:lnTo>
                  <a:lnTo>
                    <a:pt x="253" y="253"/>
                  </a:lnTo>
                  <a:lnTo>
                    <a:pt x="260" y="268"/>
                  </a:lnTo>
                  <a:lnTo>
                    <a:pt x="269" y="282"/>
                  </a:lnTo>
                  <a:lnTo>
                    <a:pt x="276" y="300"/>
                  </a:lnTo>
                  <a:lnTo>
                    <a:pt x="284" y="313"/>
                  </a:lnTo>
                  <a:lnTo>
                    <a:pt x="291" y="33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21" name="Freeform 33"/>
            <p:cNvSpPr>
              <a:spLocks/>
            </p:cNvSpPr>
            <p:nvPr/>
          </p:nvSpPr>
          <p:spPr bwMode="auto">
            <a:xfrm>
              <a:off x="9085" y="4988"/>
              <a:ext cx="19" cy="1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5"/>
                </a:cxn>
                <a:cxn ang="0">
                  <a:pos x="12" y="29"/>
                </a:cxn>
                <a:cxn ang="0">
                  <a:pos x="17" y="45"/>
                </a:cxn>
                <a:cxn ang="0">
                  <a:pos x="22" y="63"/>
                </a:cxn>
                <a:cxn ang="0">
                  <a:pos x="25" y="82"/>
                </a:cxn>
                <a:cxn ang="0">
                  <a:pos x="26" y="99"/>
                </a:cxn>
                <a:cxn ang="0">
                  <a:pos x="32" y="118"/>
                </a:cxn>
                <a:cxn ang="0">
                  <a:pos x="33" y="137"/>
                </a:cxn>
                <a:cxn ang="0">
                  <a:pos x="36" y="155"/>
                </a:cxn>
                <a:cxn ang="0">
                  <a:pos x="36" y="174"/>
                </a:cxn>
                <a:cxn ang="0">
                  <a:pos x="38" y="193"/>
                </a:cxn>
                <a:cxn ang="0">
                  <a:pos x="38" y="213"/>
                </a:cxn>
                <a:cxn ang="0">
                  <a:pos x="36" y="232"/>
                </a:cxn>
              </a:cxnLst>
              <a:rect l="0" t="0" r="r" b="b"/>
              <a:pathLst>
                <a:path w="38" h="232">
                  <a:moveTo>
                    <a:pt x="0" y="0"/>
                  </a:moveTo>
                  <a:lnTo>
                    <a:pt x="4" y="15"/>
                  </a:lnTo>
                  <a:lnTo>
                    <a:pt x="12" y="29"/>
                  </a:lnTo>
                  <a:lnTo>
                    <a:pt x="17" y="45"/>
                  </a:lnTo>
                  <a:lnTo>
                    <a:pt x="22" y="63"/>
                  </a:lnTo>
                  <a:lnTo>
                    <a:pt x="25" y="82"/>
                  </a:lnTo>
                  <a:lnTo>
                    <a:pt x="26" y="99"/>
                  </a:lnTo>
                  <a:lnTo>
                    <a:pt x="32" y="118"/>
                  </a:lnTo>
                  <a:lnTo>
                    <a:pt x="33" y="137"/>
                  </a:lnTo>
                  <a:lnTo>
                    <a:pt x="36" y="155"/>
                  </a:lnTo>
                  <a:lnTo>
                    <a:pt x="36" y="174"/>
                  </a:lnTo>
                  <a:lnTo>
                    <a:pt x="38" y="193"/>
                  </a:lnTo>
                  <a:lnTo>
                    <a:pt x="38" y="213"/>
                  </a:lnTo>
                  <a:lnTo>
                    <a:pt x="36" y="232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22" name="Freeform 34"/>
            <p:cNvSpPr>
              <a:spLocks/>
            </p:cNvSpPr>
            <p:nvPr/>
          </p:nvSpPr>
          <p:spPr bwMode="auto">
            <a:xfrm>
              <a:off x="8665" y="4728"/>
              <a:ext cx="29" cy="5"/>
            </a:xfrm>
            <a:custGeom>
              <a:avLst/>
              <a:gdLst/>
              <a:ahLst/>
              <a:cxnLst>
                <a:cxn ang="0">
                  <a:pos x="57" y="9"/>
                </a:cxn>
                <a:cxn ang="0">
                  <a:pos x="52" y="9"/>
                </a:cxn>
                <a:cxn ang="0">
                  <a:pos x="49" y="8"/>
                </a:cxn>
                <a:cxn ang="0">
                  <a:pos x="45" y="8"/>
                </a:cxn>
                <a:cxn ang="0">
                  <a:pos x="41" y="8"/>
                </a:cxn>
                <a:cxn ang="0">
                  <a:pos x="35" y="8"/>
                </a:cxn>
                <a:cxn ang="0">
                  <a:pos x="33" y="5"/>
                </a:cxn>
                <a:cxn ang="0">
                  <a:pos x="27" y="5"/>
                </a:cxn>
                <a:cxn ang="0">
                  <a:pos x="23" y="5"/>
                </a:cxn>
                <a:cxn ang="0">
                  <a:pos x="20" y="2"/>
                </a:cxn>
                <a:cxn ang="0">
                  <a:pos x="16" y="2"/>
                </a:cxn>
                <a:cxn ang="0">
                  <a:pos x="11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57" h="9">
                  <a:moveTo>
                    <a:pt x="57" y="9"/>
                  </a:moveTo>
                  <a:lnTo>
                    <a:pt x="52" y="9"/>
                  </a:lnTo>
                  <a:lnTo>
                    <a:pt x="49" y="8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27" y="5"/>
                  </a:lnTo>
                  <a:lnTo>
                    <a:pt x="23" y="5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1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23" name="Freeform 35"/>
            <p:cNvSpPr>
              <a:spLocks/>
            </p:cNvSpPr>
            <p:nvPr/>
          </p:nvSpPr>
          <p:spPr bwMode="auto">
            <a:xfrm>
              <a:off x="8694" y="4733"/>
              <a:ext cx="198" cy="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13" y="3"/>
                </a:cxn>
                <a:cxn ang="0">
                  <a:pos x="17" y="3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9" y="6"/>
                </a:cxn>
                <a:cxn ang="0">
                  <a:pos x="33" y="7"/>
                </a:cxn>
                <a:cxn ang="0">
                  <a:pos x="36" y="7"/>
                </a:cxn>
                <a:cxn ang="0">
                  <a:pos x="40" y="7"/>
                </a:cxn>
                <a:cxn ang="0">
                  <a:pos x="46" y="10"/>
                </a:cxn>
                <a:cxn ang="0">
                  <a:pos x="48" y="10"/>
                </a:cxn>
                <a:cxn ang="0">
                  <a:pos x="51" y="10"/>
                </a:cxn>
                <a:cxn ang="0">
                  <a:pos x="55" y="13"/>
                </a:cxn>
                <a:cxn ang="0">
                  <a:pos x="61" y="13"/>
                </a:cxn>
                <a:cxn ang="0">
                  <a:pos x="62" y="15"/>
                </a:cxn>
                <a:cxn ang="0">
                  <a:pos x="68" y="15"/>
                </a:cxn>
                <a:cxn ang="0">
                  <a:pos x="72" y="15"/>
                </a:cxn>
                <a:cxn ang="0">
                  <a:pos x="75" y="18"/>
                </a:cxn>
                <a:cxn ang="0">
                  <a:pos x="80" y="18"/>
                </a:cxn>
                <a:cxn ang="0">
                  <a:pos x="84" y="18"/>
                </a:cxn>
                <a:cxn ang="0">
                  <a:pos x="87" y="20"/>
                </a:cxn>
                <a:cxn ang="0">
                  <a:pos x="91" y="20"/>
                </a:cxn>
                <a:cxn ang="0">
                  <a:pos x="96" y="22"/>
                </a:cxn>
                <a:cxn ang="0">
                  <a:pos x="99" y="22"/>
                </a:cxn>
                <a:cxn ang="0">
                  <a:pos x="103" y="25"/>
                </a:cxn>
                <a:cxn ang="0">
                  <a:pos x="109" y="25"/>
                </a:cxn>
                <a:cxn ang="0">
                  <a:pos x="110" y="25"/>
                </a:cxn>
                <a:cxn ang="0">
                  <a:pos x="116" y="26"/>
                </a:cxn>
                <a:cxn ang="0">
                  <a:pos x="120" y="26"/>
                </a:cxn>
                <a:cxn ang="0">
                  <a:pos x="123" y="29"/>
                </a:cxn>
                <a:cxn ang="0">
                  <a:pos x="128" y="29"/>
                </a:cxn>
                <a:cxn ang="0">
                  <a:pos x="135" y="32"/>
                </a:cxn>
                <a:cxn ang="0">
                  <a:pos x="145" y="34"/>
                </a:cxn>
                <a:cxn ang="0">
                  <a:pos x="151" y="36"/>
                </a:cxn>
                <a:cxn ang="0">
                  <a:pos x="158" y="39"/>
                </a:cxn>
                <a:cxn ang="0">
                  <a:pos x="166" y="41"/>
                </a:cxn>
                <a:cxn ang="0">
                  <a:pos x="176" y="44"/>
                </a:cxn>
                <a:cxn ang="0">
                  <a:pos x="183" y="47"/>
                </a:cxn>
                <a:cxn ang="0">
                  <a:pos x="190" y="48"/>
                </a:cxn>
                <a:cxn ang="0">
                  <a:pos x="198" y="51"/>
                </a:cxn>
                <a:cxn ang="0">
                  <a:pos x="209" y="54"/>
                </a:cxn>
                <a:cxn ang="0">
                  <a:pos x="221" y="58"/>
                </a:cxn>
                <a:cxn ang="0">
                  <a:pos x="235" y="61"/>
                </a:cxn>
                <a:cxn ang="0">
                  <a:pos x="249" y="66"/>
                </a:cxn>
                <a:cxn ang="0">
                  <a:pos x="260" y="70"/>
                </a:cxn>
                <a:cxn ang="0">
                  <a:pos x="275" y="76"/>
                </a:cxn>
                <a:cxn ang="0">
                  <a:pos x="286" y="80"/>
                </a:cxn>
                <a:cxn ang="0">
                  <a:pos x="298" y="85"/>
                </a:cxn>
                <a:cxn ang="0">
                  <a:pos x="311" y="89"/>
                </a:cxn>
                <a:cxn ang="0">
                  <a:pos x="326" y="95"/>
                </a:cxn>
                <a:cxn ang="0">
                  <a:pos x="337" y="99"/>
                </a:cxn>
                <a:cxn ang="0">
                  <a:pos x="349" y="103"/>
                </a:cxn>
                <a:cxn ang="0">
                  <a:pos x="359" y="111"/>
                </a:cxn>
                <a:cxn ang="0">
                  <a:pos x="371" y="117"/>
                </a:cxn>
                <a:cxn ang="0">
                  <a:pos x="383" y="121"/>
                </a:cxn>
                <a:cxn ang="0">
                  <a:pos x="396" y="128"/>
                </a:cxn>
              </a:cxnLst>
              <a:rect l="0" t="0" r="r" b="b"/>
              <a:pathLst>
                <a:path w="396" h="128">
                  <a:moveTo>
                    <a:pt x="0" y="0"/>
                  </a:moveTo>
                  <a:lnTo>
                    <a:pt x="5" y="0"/>
                  </a:lnTo>
                  <a:lnTo>
                    <a:pt x="7" y="3"/>
                  </a:lnTo>
                  <a:lnTo>
                    <a:pt x="13" y="3"/>
                  </a:lnTo>
                  <a:lnTo>
                    <a:pt x="17" y="3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9" y="6"/>
                  </a:lnTo>
                  <a:lnTo>
                    <a:pt x="33" y="7"/>
                  </a:lnTo>
                  <a:lnTo>
                    <a:pt x="36" y="7"/>
                  </a:lnTo>
                  <a:lnTo>
                    <a:pt x="40" y="7"/>
                  </a:lnTo>
                  <a:lnTo>
                    <a:pt x="46" y="10"/>
                  </a:lnTo>
                  <a:lnTo>
                    <a:pt x="48" y="10"/>
                  </a:lnTo>
                  <a:lnTo>
                    <a:pt x="51" y="10"/>
                  </a:lnTo>
                  <a:lnTo>
                    <a:pt x="55" y="13"/>
                  </a:lnTo>
                  <a:lnTo>
                    <a:pt x="61" y="13"/>
                  </a:lnTo>
                  <a:lnTo>
                    <a:pt x="62" y="15"/>
                  </a:lnTo>
                  <a:lnTo>
                    <a:pt x="68" y="15"/>
                  </a:lnTo>
                  <a:lnTo>
                    <a:pt x="72" y="15"/>
                  </a:lnTo>
                  <a:lnTo>
                    <a:pt x="75" y="18"/>
                  </a:lnTo>
                  <a:lnTo>
                    <a:pt x="80" y="18"/>
                  </a:lnTo>
                  <a:lnTo>
                    <a:pt x="84" y="18"/>
                  </a:lnTo>
                  <a:lnTo>
                    <a:pt x="87" y="20"/>
                  </a:lnTo>
                  <a:lnTo>
                    <a:pt x="91" y="20"/>
                  </a:lnTo>
                  <a:lnTo>
                    <a:pt x="96" y="22"/>
                  </a:lnTo>
                  <a:lnTo>
                    <a:pt x="99" y="22"/>
                  </a:lnTo>
                  <a:lnTo>
                    <a:pt x="103" y="25"/>
                  </a:lnTo>
                  <a:lnTo>
                    <a:pt x="109" y="25"/>
                  </a:lnTo>
                  <a:lnTo>
                    <a:pt x="110" y="25"/>
                  </a:lnTo>
                  <a:lnTo>
                    <a:pt x="116" y="26"/>
                  </a:lnTo>
                  <a:lnTo>
                    <a:pt x="120" y="26"/>
                  </a:lnTo>
                  <a:lnTo>
                    <a:pt x="123" y="29"/>
                  </a:lnTo>
                  <a:lnTo>
                    <a:pt x="128" y="29"/>
                  </a:lnTo>
                  <a:lnTo>
                    <a:pt x="135" y="32"/>
                  </a:lnTo>
                  <a:lnTo>
                    <a:pt x="145" y="34"/>
                  </a:lnTo>
                  <a:lnTo>
                    <a:pt x="151" y="36"/>
                  </a:lnTo>
                  <a:lnTo>
                    <a:pt x="158" y="39"/>
                  </a:lnTo>
                  <a:lnTo>
                    <a:pt x="166" y="41"/>
                  </a:lnTo>
                  <a:lnTo>
                    <a:pt x="176" y="44"/>
                  </a:lnTo>
                  <a:lnTo>
                    <a:pt x="183" y="47"/>
                  </a:lnTo>
                  <a:lnTo>
                    <a:pt x="190" y="48"/>
                  </a:lnTo>
                  <a:lnTo>
                    <a:pt x="198" y="51"/>
                  </a:lnTo>
                  <a:lnTo>
                    <a:pt x="209" y="54"/>
                  </a:lnTo>
                  <a:lnTo>
                    <a:pt x="221" y="58"/>
                  </a:lnTo>
                  <a:lnTo>
                    <a:pt x="235" y="61"/>
                  </a:lnTo>
                  <a:lnTo>
                    <a:pt x="249" y="66"/>
                  </a:lnTo>
                  <a:lnTo>
                    <a:pt x="260" y="70"/>
                  </a:lnTo>
                  <a:lnTo>
                    <a:pt x="275" y="76"/>
                  </a:lnTo>
                  <a:lnTo>
                    <a:pt x="286" y="80"/>
                  </a:lnTo>
                  <a:lnTo>
                    <a:pt x="298" y="85"/>
                  </a:lnTo>
                  <a:lnTo>
                    <a:pt x="311" y="89"/>
                  </a:lnTo>
                  <a:lnTo>
                    <a:pt x="326" y="95"/>
                  </a:lnTo>
                  <a:lnTo>
                    <a:pt x="337" y="99"/>
                  </a:lnTo>
                  <a:lnTo>
                    <a:pt x="349" y="103"/>
                  </a:lnTo>
                  <a:lnTo>
                    <a:pt x="359" y="111"/>
                  </a:lnTo>
                  <a:lnTo>
                    <a:pt x="371" y="117"/>
                  </a:lnTo>
                  <a:lnTo>
                    <a:pt x="383" y="121"/>
                  </a:lnTo>
                  <a:lnTo>
                    <a:pt x="396" y="128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24" name="Freeform 36"/>
            <p:cNvSpPr>
              <a:spLocks/>
            </p:cNvSpPr>
            <p:nvPr/>
          </p:nvSpPr>
          <p:spPr bwMode="auto">
            <a:xfrm>
              <a:off x="7932" y="4984"/>
              <a:ext cx="22" cy="120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6" y="15"/>
                </a:cxn>
                <a:cxn ang="0">
                  <a:pos x="32" y="32"/>
                </a:cxn>
                <a:cxn ang="0">
                  <a:pos x="24" y="48"/>
                </a:cxn>
                <a:cxn ang="0">
                  <a:pos x="20" y="66"/>
                </a:cxn>
                <a:cxn ang="0">
                  <a:pos x="14" y="82"/>
                </a:cxn>
                <a:cxn ang="0">
                  <a:pos x="13" y="99"/>
                </a:cxn>
                <a:cxn ang="0">
                  <a:pos x="7" y="115"/>
                </a:cxn>
                <a:cxn ang="0">
                  <a:pos x="6" y="133"/>
                </a:cxn>
                <a:cxn ang="0">
                  <a:pos x="3" y="151"/>
                </a:cxn>
                <a:cxn ang="0">
                  <a:pos x="0" y="166"/>
                </a:cxn>
                <a:cxn ang="0">
                  <a:pos x="0" y="185"/>
                </a:cxn>
                <a:cxn ang="0">
                  <a:pos x="0" y="202"/>
                </a:cxn>
                <a:cxn ang="0">
                  <a:pos x="0" y="221"/>
                </a:cxn>
                <a:cxn ang="0">
                  <a:pos x="0" y="239"/>
                </a:cxn>
              </a:cxnLst>
              <a:rect l="0" t="0" r="r" b="b"/>
              <a:pathLst>
                <a:path w="43" h="239">
                  <a:moveTo>
                    <a:pt x="43" y="0"/>
                  </a:moveTo>
                  <a:lnTo>
                    <a:pt x="36" y="15"/>
                  </a:lnTo>
                  <a:lnTo>
                    <a:pt x="32" y="32"/>
                  </a:lnTo>
                  <a:lnTo>
                    <a:pt x="24" y="48"/>
                  </a:lnTo>
                  <a:lnTo>
                    <a:pt x="20" y="66"/>
                  </a:lnTo>
                  <a:lnTo>
                    <a:pt x="14" y="82"/>
                  </a:lnTo>
                  <a:lnTo>
                    <a:pt x="13" y="99"/>
                  </a:lnTo>
                  <a:lnTo>
                    <a:pt x="7" y="115"/>
                  </a:lnTo>
                  <a:lnTo>
                    <a:pt x="6" y="133"/>
                  </a:lnTo>
                  <a:lnTo>
                    <a:pt x="3" y="151"/>
                  </a:lnTo>
                  <a:lnTo>
                    <a:pt x="0" y="166"/>
                  </a:lnTo>
                  <a:lnTo>
                    <a:pt x="0" y="185"/>
                  </a:lnTo>
                  <a:lnTo>
                    <a:pt x="0" y="202"/>
                  </a:lnTo>
                  <a:lnTo>
                    <a:pt x="0" y="221"/>
                  </a:lnTo>
                  <a:lnTo>
                    <a:pt x="0" y="239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25" name="Freeform 37"/>
            <p:cNvSpPr>
              <a:spLocks/>
            </p:cNvSpPr>
            <p:nvPr/>
          </p:nvSpPr>
          <p:spPr bwMode="auto">
            <a:xfrm>
              <a:off x="7809" y="5053"/>
              <a:ext cx="126" cy="193"/>
            </a:xfrm>
            <a:custGeom>
              <a:avLst/>
              <a:gdLst/>
              <a:ahLst/>
              <a:cxnLst>
                <a:cxn ang="0">
                  <a:pos x="242" y="10"/>
                </a:cxn>
                <a:cxn ang="0">
                  <a:pos x="254" y="0"/>
                </a:cxn>
                <a:cxn ang="0">
                  <a:pos x="242" y="10"/>
                </a:cxn>
                <a:cxn ang="0">
                  <a:pos x="229" y="17"/>
                </a:cxn>
                <a:cxn ang="0">
                  <a:pos x="217" y="25"/>
                </a:cxn>
                <a:cxn ang="0">
                  <a:pos x="205" y="35"/>
                </a:cxn>
                <a:cxn ang="0">
                  <a:pos x="195" y="44"/>
                </a:cxn>
                <a:cxn ang="0">
                  <a:pos x="184" y="54"/>
                </a:cxn>
                <a:cxn ang="0">
                  <a:pos x="173" y="63"/>
                </a:cxn>
                <a:cxn ang="0">
                  <a:pos x="166" y="76"/>
                </a:cxn>
                <a:cxn ang="0">
                  <a:pos x="155" y="84"/>
                </a:cxn>
                <a:cxn ang="0">
                  <a:pos x="144" y="95"/>
                </a:cxn>
                <a:cxn ang="0">
                  <a:pos x="136" y="105"/>
                </a:cxn>
                <a:cxn ang="0">
                  <a:pos x="128" y="116"/>
                </a:cxn>
                <a:cxn ang="0">
                  <a:pos x="118" y="125"/>
                </a:cxn>
                <a:cxn ang="0">
                  <a:pos x="108" y="135"/>
                </a:cxn>
                <a:cxn ang="0">
                  <a:pos x="102" y="147"/>
                </a:cxn>
                <a:cxn ang="0">
                  <a:pos x="95" y="157"/>
                </a:cxn>
                <a:cxn ang="0">
                  <a:pos x="89" y="164"/>
                </a:cxn>
                <a:cxn ang="0">
                  <a:pos x="85" y="169"/>
                </a:cxn>
                <a:cxn ang="0">
                  <a:pos x="80" y="175"/>
                </a:cxn>
                <a:cxn ang="0">
                  <a:pos x="74" y="179"/>
                </a:cxn>
                <a:cxn ang="0">
                  <a:pos x="73" y="186"/>
                </a:cxn>
                <a:cxn ang="0">
                  <a:pos x="67" y="191"/>
                </a:cxn>
                <a:cxn ang="0">
                  <a:pos x="66" y="198"/>
                </a:cxn>
                <a:cxn ang="0">
                  <a:pos x="60" y="205"/>
                </a:cxn>
                <a:cxn ang="0">
                  <a:pos x="58" y="210"/>
                </a:cxn>
                <a:cxn ang="0">
                  <a:pos x="53" y="217"/>
                </a:cxn>
                <a:cxn ang="0">
                  <a:pos x="51" y="223"/>
                </a:cxn>
                <a:cxn ang="0">
                  <a:pos x="45" y="230"/>
                </a:cxn>
                <a:cxn ang="0">
                  <a:pos x="44" y="237"/>
                </a:cxn>
                <a:cxn ang="0">
                  <a:pos x="41" y="242"/>
                </a:cxn>
                <a:cxn ang="0">
                  <a:pos x="37" y="249"/>
                </a:cxn>
                <a:cxn ang="0">
                  <a:pos x="34" y="256"/>
                </a:cxn>
                <a:cxn ang="0">
                  <a:pos x="32" y="261"/>
                </a:cxn>
                <a:cxn ang="0">
                  <a:pos x="29" y="268"/>
                </a:cxn>
                <a:cxn ang="0">
                  <a:pos x="26" y="275"/>
                </a:cxn>
                <a:cxn ang="0">
                  <a:pos x="25" y="282"/>
                </a:cxn>
                <a:cxn ang="0">
                  <a:pos x="22" y="287"/>
                </a:cxn>
                <a:cxn ang="0">
                  <a:pos x="19" y="294"/>
                </a:cxn>
                <a:cxn ang="0">
                  <a:pos x="18" y="301"/>
                </a:cxn>
                <a:cxn ang="0">
                  <a:pos x="15" y="309"/>
                </a:cxn>
                <a:cxn ang="0">
                  <a:pos x="15" y="313"/>
                </a:cxn>
                <a:cxn ang="0">
                  <a:pos x="12" y="320"/>
                </a:cxn>
                <a:cxn ang="0">
                  <a:pos x="12" y="326"/>
                </a:cxn>
                <a:cxn ang="0">
                  <a:pos x="10" y="333"/>
                </a:cxn>
                <a:cxn ang="0">
                  <a:pos x="7" y="338"/>
                </a:cxn>
                <a:cxn ang="0">
                  <a:pos x="7" y="345"/>
                </a:cxn>
                <a:cxn ang="0">
                  <a:pos x="5" y="352"/>
                </a:cxn>
                <a:cxn ang="0">
                  <a:pos x="5" y="360"/>
                </a:cxn>
                <a:cxn ang="0">
                  <a:pos x="3" y="367"/>
                </a:cxn>
                <a:cxn ang="0">
                  <a:pos x="3" y="371"/>
                </a:cxn>
                <a:cxn ang="0">
                  <a:pos x="3" y="379"/>
                </a:cxn>
                <a:cxn ang="0">
                  <a:pos x="0" y="386"/>
                </a:cxn>
              </a:cxnLst>
              <a:rect l="0" t="0" r="r" b="b"/>
              <a:pathLst>
                <a:path w="254" h="386">
                  <a:moveTo>
                    <a:pt x="242" y="10"/>
                  </a:moveTo>
                  <a:lnTo>
                    <a:pt x="254" y="0"/>
                  </a:lnTo>
                  <a:lnTo>
                    <a:pt x="242" y="10"/>
                  </a:lnTo>
                  <a:lnTo>
                    <a:pt x="229" y="17"/>
                  </a:lnTo>
                  <a:lnTo>
                    <a:pt x="217" y="25"/>
                  </a:lnTo>
                  <a:lnTo>
                    <a:pt x="205" y="35"/>
                  </a:lnTo>
                  <a:lnTo>
                    <a:pt x="195" y="44"/>
                  </a:lnTo>
                  <a:lnTo>
                    <a:pt x="184" y="54"/>
                  </a:lnTo>
                  <a:lnTo>
                    <a:pt x="173" y="63"/>
                  </a:lnTo>
                  <a:lnTo>
                    <a:pt x="166" y="76"/>
                  </a:lnTo>
                  <a:lnTo>
                    <a:pt x="155" y="84"/>
                  </a:lnTo>
                  <a:lnTo>
                    <a:pt x="144" y="95"/>
                  </a:lnTo>
                  <a:lnTo>
                    <a:pt x="136" y="105"/>
                  </a:lnTo>
                  <a:lnTo>
                    <a:pt x="128" y="116"/>
                  </a:lnTo>
                  <a:lnTo>
                    <a:pt x="118" y="125"/>
                  </a:lnTo>
                  <a:lnTo>
                    <a:pt x="108" y="135"/>
                  </a:lnTo>
                  <a:lnTo>
                    <a:pt x="102" y="147"/>
                  </a:lnTo>
                  <a:lnTo>
                    <a:pt x="95" y="157"/>
                  </a:lnTo>
                  <a:lnTo>
                    <a:pt x="89" y="164"/>
                  </a:lnTo>
                  <a:lnTo>
                    <a:pt x="85" y="169"/>
                  </a:lnTo>
                  <a:lnTo>
                    <a:pt x="80" y="175"/>
                  </a:lnTo>
                  <a:lnTo>
                    <a:pt x="74" y="179"/>
                  </a:lnTo>
                  <a:lnTo>
                    <a:pt x="73" y="186"/>
                  </a:lnTo>
                  <a:lnTo>
                    <a:pt x="67" y="191"/>
                  </a:lnTo>
                  <a:lnTo>
                    <a:pt x="66" y="198"/>
                  </a:lnTo>
                  <a:lnTo>
                    <a:pt x="60" y="205"/>
                  </a:lnTo>
                  <a:lnTo>
                    <a:pt x="58" y="210"/>
                  </a:lnTo>
                  <a:lnTo>
                    <a:pt x="53" y="217"/>
                  </a:lnTo>
                  <a:lnTo>
                    <a:pt x="51" y="223"/>
                  </a:lnTo>
                  <a:lnTo>
                    <a:pt x="45" y="230"/>
                  </a:lnTo>
                  <a:lnTo>
                    <a:pt x="44" y="237"/>
                  </a:lnTo>
                  <a:lnTo>
                    <a:pt x="41" y="242"/>
                  </a:lnTo>
                  <a:lnTo>
                    <a:pt x="37" y="249"/>
                  </a:lnTo>
                  <a:lnTo>
                    <a:pt x="34" y="256"/>
                  </a:lnTo>
                  <a:lnTo>
                    <a:pt x="32" y="261"/>
                  </a:lnTo>
                  <a:lnTo>
                    <a:pt x="29" y="268"/>
                  </a:lnTo>
                  <a:lnTo>
                    <a:pt x="26" y="275"/>
                  </a:lnTo>
                  <a:lnTo>
                    <a:pt x="25" y="282"/>
                  </a:lnTo>
                  <a:lnTo>
                    <a:pt x="22" y="287"/>
                  </a:lnTo>
                  <a:lnTo>
                    <a:pt x="19" y="294"/>
                  </a:lnTo>
                  <a:lnTo>
                    <a:pt x="18" y="301"/>
                  </a:lnTo>
                  <a:lnTo>
                    <a:pt x="15" y="309"/>
                  </a:lnTo>
                  <a:lnTo>
                    <a:pt x="15" y="313"/>
                  </a:lnTo>
                  <a:lnTo>
                    <a:pt x="12" y="320"/>
                  </a:lnTo>
                  <a:lnTo>
                    <a:pt x="12" y="326"/>
                  </a:lnTo>
                  <a:lnTo>
                    <a:pt x="10" y="333"/>
                  </a:lnTo>
                  <a:lnTo>
                    <a:pt x="7" y="338"/>
                  </a:lnTo>
                  <a:lnTo>
                    <a:pt x="7" y="345"/>
                  </a:lnTo>
                  <a:lnTo>
                    <a:pt x="5" y="352"/>
                  </a:lnTo>
                  <a:lnTo>
                    <a:pt x="5" y="360"/>
                  </a:lnTo>
                  <a:lnTo>
                    <a:pt x="3" y="367"/>
                  </a:lnTo>
                  <a:lnTo>
                    <a:pt x="3" y="371"/>
                  </a:lnTo>
                  <a:lnTo>
                    <a:pt x="3" y="379"/>
                  </a:lnTo>
                  <a:lnTo>
                    <a:pt x="0" y="386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26" name="Freeform 38"/>
            <p:cNvSpPr>
              <a:spLocks/>
            </p:cNvSpPr>
            <p:nvPr/>
          </p:nvSpPr>
          <p:spPr bwMode="auto">
            <a:xfrm>
              <a:off x="7807" y="5246"/>
              <a:ext cx="2" cy="14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7"/>
                </a:cxn>
                <a:cxn ang="0">
                  <a:pos x="3" y="14"/>
                </a:cxn>
                <a:cxn ang="0">
                  <a:pos x="3" y="22"/>
                </a:cxn>
                <a:cxn ang="0">
                  <a:pos x="3" y="26"/>
                </a:cxn>
                <a:cxn ang="0">
                  <a:pos x="0" y="33"/>
                </a:cxn>
                <a:cxn ang="0">
                  <a:pos x="0" y="39"/>
                </a:cxn>
                <a:cxn ang="0">
                  <a:pos x="0" y="41"/>
                </a:cxn>
                <a:cxn ang="0">
                  <a:pos x="0" y="229"/>
                </a:cxn>
                <a:cxn ang="0">
                  <a:pos x="0" y="280"/>
                </a:cxn>
              </a:cxnLst>
              <a:rect l="0" t="0" r="r" b="b"/>
              <a:pathLst>
                <a:path w="3" h="280">
                  <a:moveTo>
                    <a:pt x="3" y="0"/>
                  </a:moveTo>
                  <a:lnTo>
                    <a:pt x="3" y="7"/>
                  </a:lnTo>
                  <a:lnTo>
                    <a:pt x="3" y="14"/>
                  </a:lnTo>
                  <a:lnTo>
                    <a:pt x="3" y="22"/>
                  </a:lnTo>
                  <a:lnTo>
                    <a:pt x="3" y="26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0" y="229"/>
                  </a:lnTo>
                  <a:lnTo>
                    <a:pt x="0" y="28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27" name="Freeform 39"/>
            <p:cNvSpPr>
              <a:spLocks/>
            </p:cNvSpPr>
            <p:nvPr/>
          </p:nvSpPr>
          <p:spPr bwMode="auto">
            <a:xfrm>
              <a:off x="7807" y="5266"/>
              <a:ext cx="2" cy="21"/>
            </a:xfrm>
            <a:custGeom>
              <a:avLst/>
              <a:gdLst/>
              <a:ahLst/>
              <a:cxnLst>
                <a:cxn ang="0">
                  <a:pos x="3" y="40"/>
                </a:cxn>
                <a:cxn ang="0">
                  <a:pos x="3" y="39"/>
                </a:cxn>
                <a:cxn ang="0">
                  <a:pos x="3" y="33"/>
                </a:cxn>
                <a:cxn ang="0">
                  <a:pos x="3" y="32"/>
                </a:cxn>
                <a:cxn ang="0">
                  <a:pos x="3" y="26"/>
                </a:cxn>
                <a:cxn ang="0">
                  <a:pos x="3" y="24"/>
                </a:cxn>
                <a:cxn ang="0">
                  <a:pos x="3" y="21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3" h="40">
                  <a:moveTo>
                    <a:pt x="3" y="40"/>
                  </a:moveTo>
                  <a:lnTo>
                    <a:pt x="3" y="39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3" y="26"/>
                  </a:lnTo>
                  <a:lnTo>
                    <a:pt x="3" y="24"/>
                  </a:lnTo>
                  <a:lnTo>
                    <a:pt x="3" y="21"/>
                  </a:lnTo>
                  <a:lnTo>
                    <a:pt x="3" y="17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28" name="Line 40"/>
            <p:cNvSpPr>
              <a:spLocks noChangeShapeType="1"/>
            </p:cNvSpPr>
            <p:nvPr/>
          </p:nvSpPr>
          <p:spPr bwMode="auto">
            <a:xfrm flipV="1">
              <a:off x="7932" y="5087"/>
              <a:ext cx="1" cy="93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29" name="Line 41"/>
            <p:cNvSpPr>
              <a:spLocks noChangeShapeType="1"/>
            </p:cNvSpPr>
            <p:nvPr/>
          </p:nvSpPr>
          <p:spPr bwMode="auto">
            <a:xfrm>
              <a:off x="8029" y="5071"/>
              <a:ext cx="1" cy="46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30" name="Freeform 42"/>
            <p:cNvSpPr>
              <a:spLocks/>
            </p:cNvSpPr>
            <p:nvPr/>
          </p:nvSpPr>
          <p:spPr bwMode="auto">
            <a:xfrm>
              <a:off x="7954" y="4758"/>
              <a:ext cx="289" cy="226"/>
            </a:xfrm>
            <a:custGeom>
              <a:avLst/>
              <a:gdLst/>
              <a:ahLst/>
              <a:cxnLst>
                <a:cxn ang="0">
                  <a:pos x="0" y="453"/>
                </a:cxn>
                <a:cxn ang="0">
                  <a:pos x="8" y="438"/>
                </a:cxn>
                <a:cxn ang="0">
                  <a:pos x="15" y="422"/>
                </a:cxn>
                <a:cxn ang="0">
                  <a:pos x="22" y="408"/>
                </a:cxn>
                <a:cxn ang="0">
                  <a:pos x="27" y="393"/>
                </a:cxn>
                <a:cxn ang="0">
                  <a:pos x="37" y="379"/>
                </a:cxn>
                <a:cxn ang="0">
                  <a:pos x="47" y="364"/>
                </a:cxn>
                <a:cxn ang="0">
                  <a:pos x="54" y="350"/>
                </a:cxn>
                <a:cxn ang="0">
                  <a:pos x="63" y="335"/>
                </a:cxn>
                <a:cxn ang="0">
                  <a:pos x="73" y="323"/>
                </a:cxn>
                <a:cxn ang="0">
                  <a:pos x="83" y="310"/>
                </a:cxn>
                <a:cxn ang="0">
                  <a:pos x="95" y="299"/>
                </a:cxn>
                <a:cxn ang="0">
                  <a:pos x="104" y="287"/>
                </a:cxn>
                <a:cxn ang="0">
                  <a:pos x="114" y="275"/>
                </a:cxn>
                <a:cxn ang="0">
                  <a:pos x="126" y="262"/>
                </a:cxn>
                <a:cxn ang="0">
                  <a:pos x="136" y="251"/>
                </a:cxn>
                <a:cxn ang="0">
                  <a:pos x="147" y="240"/>
                </a:cxn>
                <a:cxn ang="0">
                  <a:pos x="159" y="229"/>
                </a:cxn>
                <a:cxn ang="0">
                  <a:pos x="172" y="220"/>
                </a:cxn>
                <a:cxn ang="0">
                  <a:pos x="181" y="207"/>
                </a:cxn>
                <a:cxn ang="0">
                  <a:pos x="194" y="198"/>
                </a:cxn>
                <a:cxn ang="0">
                  <a:pos x="206" y="188"/>
                </a:cxn>
                <a:cxn ang="0">
                  <a:pos x="217" y="178"/>
                </a:cxn>
                <a:cxn ang="0">
                  <a:pos x="229" y="169"/>
                </a:cxn>
                <a:cxn ang="0">
                  <a:pos x="242" y="162"/>
                </a:cxn>
                <a:cxn ang="0">
                  <a:pos x="257" y="154"/>
                </a:cxn>
                <a:cxn ang="0">
                  <a:pos x="268" y="144"/>
                </a:cxn>
                <a:cxn ang="0">
                  <a:pos x="280" y="135"/>
                </a:cxn>
                <a:cxn ang="0">
                  <a:pos x="294" y="128"/>
                </a:cxn>
                <a:cxn ang="0">
                  <a:pos x="306" y="118"/>
                </a:cxn>
                <a:cxn ang="0">
                  <a:pos x="321" y="111"/>
                </a:cxn>
                <a:cxn ang="0">
                  <a:pos x="334" y="103"/>
                </a:cxn>
                <a:cxn ang="0">
                  <a:pos x="345" y="96"/>
                </a:cxn>
                <a:cxn ang="0">
                  <a:pos x="360" y="89"/>
                </a:cxn>
                <a:cxn ang="0">
                  <a:pos x="375" y="82"/>
                </a:cxn>
                <a:cxn ang="0">
                  <a:pos x="389" y="74"/>
                </a:cxn>
                <a:cxn ang="0">
                  <a:pos x="404" y="67"/>
                </a:cxn>
                <a:cxn ang="0">
                  <a:pos x="418" y="60"/>
                </a:cxn>
                <a:cxn ang="0">
                  <a:pos x="431" y="52"/>
                </a:cxn>
                <a:cxn ang="0">
                  <a:pos x="446" y="48"/>
                </a:cxn>
                <a:cxn ang="0">
                  <a:pos x="460" y="41"/>
                </a:cxn>
                <a:cxn ang="0">
                  <a:pos x="475" y="36"/>
                </a:cxn>
                <a:cxn ang="0">
                  <a:pos x="488" y="29"/>
                </a:cxn>
                <a:cxn ang="0">
                  <a:pos x="501" y="25"/>
                </a:cxn>
                <a:cxn ang="0">
                  <a:pos x="519" y="17"/>
                </a:cxn>
                <a:cxn ang="0">
                  <a:pos x="533" y="12"/>
                </a:cxn>
                <a:cxn ang="0">
                  <a:pos x="548" y="10"/>
                </a:cxn>
                <a:cxn ang="0">
                  <a:pos x="564" y="4"/>
                </a:cxn>
                <a:cxn ang="0">
                  <a:pos x="578" y="0"/>
                </a:cxn>
              </a:cxnLst>
              <a:rect l="0" t="0" r="r" b="b"/>
              <a:pathLst>
                <a:path w="578" h="453">
                  <a:moveTo>
                    <a:pt x="0" y="453"/>
                  </a:moveTo>
                  <a:lnTo>
                    <a:pt x="8" y="438"/>
                  </a:lnTo>
                  <a:lnTo>
                    <a:pt x="15" y="422"/>
                  </a:lnTo>
                  <a:lnTo>
                    <a:pt x="22" y="408"/>
                  </a:lnTo>
                  <a:lnTo>
                    <a:pt x="27" y="393"/>
                  </a:lnTo>
                  <a:lnTo>
                    <a:pt x="37" y="379"/>
                  </a:lnTo>
                  <a:lnTo>
                    <a:pt x="47" y="364"/>
                  </a:lnTo>
                  <a:lnTo>
                    <a:pt x="54" y="350"/>
                  </a:lnTo>
                  <a:lnTo>
                    <a:pt x="63" y="335"/>
                  </a:lnTo>
                  <a:lnTo>
                    <a:pt x="73" y="323"/>
                  </a:lnTo>
                  <a:lnTo>
                    <a:pt x="83" y="310"/>
                  </a:lnTo>
                  <a:lnTo>
                    <a:pt x="95" y="299"/>
                  </a:lnTo>
                  <a:lnTo>
                    <a:pt x="104" y="287"/>
                  </a:lnTo>
                  <a:lnTo>
                    <a:pt x="114" y="275"/>
                  </a:lnTo>
                  <a:lnTo>
                    <a:pt x="126" y="262"/>
                  </a:lnTo>
                  <a:lnTo>
                    <a:pt x="136" y="251"/>
                  </a:lnTo>
                  <a:lnTo>
                    <a:pt x="147" y="240"/>
                  </a:lnTo>
                  <a:lnTo>
                    <a:pt x="159" y="229"/>
                  </a:lnTo>
                  <a:lnTo>
                    <a:pt x="172" y="220"/>
                  </a:lnTo>
                  <a:lnTo>
                    <a:pt x="181" y="207"/>
                  </a:lnTo>
                  <a:lnTo>
                    <a:pt x="194" y="198"/>
                  </a:lnTo>
                  <a:lnTo>
                    <a:pt x="206" y="188"/>
                  </a:lnTo>
                  <a:lnTo>
                    <a:pt x="217" y="178"/>
                  </a:lnTo>
                  <a:lnTo>
                    <a:pt x="229" y="169"/>
                  </a:lnTo>
                  <a:lnTo>
                    <a:pt x="242" y="162"/>
                  </a:lnTo>
                  <a:lnTo>
                    <a:pt x="257" y="154"/>
                  </a:lnTo>
                  <a:lnTo>
                    <a:pt x="268" y="144"/>
                  </a:lnTo>
                  <a:lnTo>
                    <a:pt x="280" y="135"/>
                  </a:lnTo>
                  <a:lnTo>
                    <a:pt x="294" y="128"/>
                  </a:lnTo>
                  <a:lnTo>
                    <a:pt x="306" y="118"/>
                  </a:lnTo>
                  <a:lnTo>
                    <a:pt x="321" y="111"/>
                  </a:lnTo>
                  <a:lnTo>
                    <a:pt x="334" y="103"/>
                  </a:lnTo>
                  <a:lnTo>
                    <a:pt x="345" y="96"/>
                  </a:lnTo>
                  <a:lnTo>
                    <a:pt x="360" y="89"/>
                  </a:lnTo>
                  <a:lnTo>
                    <a:pt x="375" y="82"/>
                  </a:lnTo>
                  <a:lnTo>
                    <a:pt x="389" y="74"/>
                  </a:lnTo>
                  <a:lnTo>
                    <a:pt x="404" y="67"/>
                  </a:lnTo>
                  <a:lnTo>
                    <a:pt x="418" y="60"/>
                  </a:lnTo>
                  <a:lnTo>
                    <a:pt x="431" y="52"/>
                  </a:lnTo>
                  <a:lnTo>
                    <a:pt x="446" y="48"/>
                  </a:lnTo>
                  <a:lnTo>
                    <a:pt x="460" y="41"/>
                  </a:lnTo>
                  <a:lnTo>
                    <a:pt x="475" y="36"/>
                  </a:lnTo>
                  <a:lnTo>
                    <a:pt x="488" y="29"/>
                  </a:lnTo>
                  <a:lnTo>
                    <a:pt x="501" y="25"/>
                  </a:lnTo>
                  <a:lnTo>
                    <a:pt x="519" y="17"/>
                  </a:lnTo>
                  <a:lnTo>
                    <a:pt x="533" y="12"/>
                  </a:lnTo>
                  <a:lnTo>
                    <a:pt x="548" y="10"/>
                  </a:lnTo>
                  <a:lnTo>
                    <a:pt x="564" y="4"/>
                  </a:lnTo>
                  <a:lnTo>
                    <a:pt x="578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31" name="Freeform 43"/>
            <p:cNvSpPr>
              <a:spLocks/>
            </p:cNvSpPr>
            <p:nvPr/>
          </p:nvSpPr>
          <p:spPr bwMode="auto">
            <a:xfrm>
              <a:off x="8243" y="4728"/>
              <a:ext cx="131" cy="3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8" y="56"/>
                </a:cxn>
                <a:cxn ang="0">
                  <a:pos x="32" y="50"/>
                </a:cxn>
                <a:cxn ang="0">
                  <a:pos x="59" y="43"/>
                </a:cxn>
                <a:cxn ang="0">
                  <a:pos x="88" y="34"/>
                </a:cxn>
                <a:cxn ang="0">
                  <a:pos x="117" y="27"/>
                </a:cxn>
                <a:cxn ang="0">
                  <a:pos x="146" y="22"/>
                </a:cxn>
                <a:cxn ang="0">
                  <a:pos x="175" y="15"/>
                </a:cxn>
                <a:cxn ang="0">
                  <a:pos x="201" y="9"/>
                </a:cxn>
                <a:cxn ang="0">
                  <a:pos x="261" y="0"/>
                </a:cxn>
              </a:cxnLst>
              <a:rect l="0" t="0" r="r" b="b"/>
              <a:pathLst>
                <a:path w="261" h="60">
                  <a:moveTo>
                    <a:pt x="0" y="60"/>
                  </a:moveTo>
                  <a:lnTo>
                    <a:pt x="18" y="56"/>
                  </a:lnTo>
                  <a:lnTo>
                    <a:pt x="32" y="50"/>
                  </a:lnTo>
                  <a:lnTo>
                    <a:pt x="59" y="43"/>
                  </a:lnTo>
                  <a:lnTo>
                    <a:pt x="88" y="34"/>
                  </a:lnTo>
                  <a:lnTo>
                    <a:pt x="117" y="27"/>
                  </a:lnTo>
                  <a:lnTo>
                    <a:pt x="146" y="22"/>
                  </a:lnTo>
                  <a:lnTo>
                    <a:pt x="175" y="15"/>
                  </a:lnTo>
                  <a:lnTo>
                    <a:pt x="201" y="9"/>
                  </a:lnTo>
                  <a:lnTo>
                    <a:pt x="261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32" name="Freeform 44"/>
            <p:cNvSpPr>
              <a:spLocks/>
            </p:cNvSpPr>
            <p:nvPr/>
          </p:nvSpPr>
          <p:spPr bwMode="auto">
            <a:xfrm>
              <a:off x="8473" y="5713"/>
              <a:ext cx="92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1" y="22"/>
                </a:cxn>
                <a:cxn ang="0">
                  <a:pos x="12" y="33"/>
                </a:cxn>
                <a:cxn ang="0">
                  <a:pos x="26" y="44"/>
                </a:cxn>
                <a:cxn ang="0">
                  <a:pos x="44" y="51"/>
                </a:cxn>
                <a:cxn ang="0">
                  <a:pos x="67" y="55"/>
                </a:cxn>
                <a:cxn ang="0">
                  <a:pos x="92" y="58"/>
                </a:cxn>
                <a:cxn ang="0">
                  <a:pos x="115" y="55"/>
                </a:cxn>
                <a:cxn ang="0">
                  <a:pos x="137" y="51"/>
                </a:cxn>
                <a:cxn ang="0">
                  <a:pos x="156" y="44"/>
                </a:cxn>
                <a:cxn ang="0">
                  <a:pos x="170" y="33"/>
                </a:cxn>
                <a:cxn ang="0">
                  <a:pos x="181" y="22"/>
                </a:cxn>
                <a:cxn ang="0">
                  <a:pos x="185" y="10"/>
                </a:cxn>
                <a:cxn ang="0">
                  <a:pos x="185" y="0"/>
                </a:cxn>
              </a:cxnLst>
              <a:rect l="0" t="0" r="r" b="b"/>
              <a:pathLst>
                <a:path w="185" h="58">
                  <a:moveTo>
                    <a:pt x="0" y="0"/>
                  </a:moveTo>
                  <a:lnTo>
                    <a:pt x="0" y="10"/>
                  </a:lnTo>
                  <a:lnTo>
                    <a:pt x="1" y="22"/>
                  </a:lnTo>
                  <a:lnTo>
                    <a:pt x="12" y="33"/>
                  </a:lnTo>
                  <a:lnTo>
                    <a:pt x="26" y="44"/>
                  </a:lnTo>
                  <a:lnTo>
                    <a:pt x="44" y="51"/>
                  </a:lnTo>
                  <a:lnTo>
                    <a:pt x="67" y="55"/>
                  </a:lnTo>
                  <a:lnTo>
                    <a:pt x="92" y="58"/>
                  </a:lnTo>
                  <a:lnTo>
                    <a:pt x="115" y="55"/>
                  </a:lnTo>
                  <a:lnTo>
                    <a:pt x="137" y="51"/>
                  </a:lnTo>
                  <a:lnTo>
                    <a:pt x="156" y="44"/>
                  </a:lnTo>
                  <a:lnTo>
                    <a:pt x="170" y="33"/>
                  </a:lnTo>
                  <a:lnTo>
                    <a:pt x="181" y="22"/>
                  </a:lnTo>
                  <a:lnTo>
                    <a:pt x="185" y="10"/>
                  </a:lnTo>
                  <a:lnTo>
                    <a:pt x="185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33" name="Freeform 45"/>
            <p:cNvSpPr>
              <a:spLocks/>
            </p:cNvSpPr>
            <p:nvPr/>
          </p:nvSpPr>
          <p:spPr bwMode="auto">
            <a:xfrm>
              <a:off x="8501" y="5713"/>
              <a:ext cx="33" cy="2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43" y="3"/>
                </a:cxn>
                <a:cxn ang="0">
                  <a:pos x="22" y="3"/>
                </a:cxn>
                <a:cxn ang="0">
                  <a:pos x="0" y="0"/>
                </a:cxn>
              </a:cxnLst>
              <a:rect l="0" t="0" r="r" b="b"/>
              <a:pathLst>
                <a:path w="65" h="3">
                  <a:moveTo>
                    <a:pt x="65" y="0"/>
                  </a:moveTo>
                  <a:lnTo>
                    <a:pt x="43" y="3"/>
                  </a:lnTo>
                  <a:lnTo>
                    <a:pt x="22" y="3"/>
                  </a:lnTo>
                  <a:lnTo>
                    <a:pt x="0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34" name="Line 46"/>
            <p:cNvSpPr>
              <a:spLocks noChangeShapeType="1"/>
            </p:cNvSpPr>
            <p:nvPr/>
          </p:nvSpPr>
          <p:spPr bwMode="auto">
            <a:xfrm flipV="1">
              <a:off x="9230" y="5266"/>
              <a:ext cx="1" cy="94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35" name="Line 47"/>
            <p:cNvSpPr>
              <a:spLocks noChangeShapeType="1"/>
            </p:cNvSpPr>
            <p:nvPr/>
          </p:nvSpPr>
          <p:spPr bwMode="auto">
            <a:xfrm flipV="1">
              <a:off x="9104" y="5087"/>
              <a:ext cx="1" cy="93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36" name="Freeform 48"/>
            <p:cNvSpPr>
              <a:spLocks/>
            </p:cNvSpPr>
            <p:nvPr/>
          </p:nvSpPr>
          <p:spPr bwMode="auto">
            <a:xfrm>
              <a:off x="8738" y="4983"/>
              <a:ext cx="102" cy="76"/>
            </a:xfrm>
            <a:custGeom>
              <a:avLst/>
              <a:gdLst/>
              <a:ahLst/>
              <a:cxnLst>
                <a:cxn ang="0">
                  <a:pos x="204" y="153"/>
                </a:cxn>
                <a:cxn ang="0">
                  <a:pos x="182" y="130"/>
                </a:cxn>
                <a:cxn ang="0">
                  <a:pos x="159" y="109"/>
                </a:cxn>
                <a:cxn ang="0">
                  <a:pos x="136" y="89"/>
                </a:cxn>
                <a:cxn ang="0">
                  <a:pos x="110" y="69"/>
                </a:cxn>
                <a:cxn ang="0">
                  <a:pos x="83" y="50"/>
                </a:cxn>
                <a:cxn ang="0">
                  <a:pos x="57" y="32"/>
                </a:cxn>
                <a:cxn ang="0">
                  <a:pos x="28" y="16"/>
                </a:cxn>
                <a:cxn ang="0">
                  <a:pos x="0" y="0"/>
                </a:cxn>
              </a:cxnLst>
              <a:rect l="0" t="0" r="r" b="b"/>
              <a:pathLst>
                <a:path w="204" h="153">
                  <a:moveTo>
                    <a:pt x="204" y="153"/>
                  </a:moveTo>
                  <a:lnTo>
                    <a:pt x="182" y="130"/>
                  </a:lnTo>
                  <a:lnTo>
                    <a:pt x="159" y="109"/>
                  </a:lnTo>
                  <a:lnTo>
                    <a:pt x="136" y="89"/>
                  </a:lnTo>
                  <a:lnTo>
                    <a:pt x="110" y="69"/>
                  </a:lnTo>
                  <a:lnTo>
                    <a:pt x="83" y="50"/>
                  </a:lnTo>
                  <a:lnTo>
                    <a:pt x="57" y="32"/>
                  </a:lnTo>
                  <a:lnTo>
                    <a:pt x="28" y="16"/>
                  </a:lnTo>
                  <a:lnTo>
                    <a:pt x="0" y="0"/>
                  </a:lnTo>
                </a:path>
              </a:pathLst>
            </a:custGeom>
            <a:noFill/>
            <a:ln w="508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37" name="Freeform 49"/>
            <p:cNvSpPr>
              <a:spLocks/>
            </p:cNvSpPr>
            <p:nvPr/>
          </p:nvSpPr>
          <p:spPr bwMode="auto">
            <a:xfrm>
              <a:off x="8738" y="4974"/>
              <a:ext cx="9" cy="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2" y="18"/>
                </a:cxn>
                <a:cxn ang="0">
                  <a:pos x="5" y="15"/>
                </a:cxn>
                <a:cxn ang="0">
                  <a:pos x="6" y="12"/>
                </a:cxn>
                <a:cxn ang="0">
                  <a:pos x="9" y="9"/>
                </a:cxn>
                <a:cxn ang="0">
                  <a:pos x="12" y="7"/>
                </a:cxn>
                <a:cxn ang="0">
                  <a:pos x="14" y="4"/>
                </a:cxn>
                <a:cxn ang="0">
                  <a:pos x="16" y="2"/>
                </a:cxn>
                <a:cxn ang="0">
                  <a:pos x="18" y="0"/>
                </a:cxn>
              </a:cxnLst>
              <a:rect l="0" t="0" r="r" b="b"/>
              <a:pathLst>
                <a:path w="18" h="19">
                  <a:moveTo>
                    <a:pt x="0" y="19"/>
                  </a:moveTo>
                  <a:lnTo>
                    <a:pt x="2" y="18"/>
                  </a:lnTo>
                  <a:lnTo>
                    <a:pt x="5" y="15"/>
                  </a:lnTo>
                  <a:lnTo>
                    <a:pt x="6" y="12"/>
                  </a:lnTo>
                  <a:lnTo>
                    <a:pt x="9" y="9"/>
                  </a:lnTo>
                  <a:lnTo>
                    <a:pt x="12" y="7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8" y="0"/>
                  </a:lnTo>
                </a:path>
              </a:pathLst>
            </a:custGeom>
            <a:noFill/>
            <a:ln w="508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38" name="Freeform 50"/>
            <p:cNvSpPr>
              <a:spLocks/>
            </p:cNvSpPr>
            <p:nvPr/>
          </p:nvSpPr>
          <p:spPr bwMode="auto">
            <a:xfrm>
              <a:off x="8672" y="4904"/>
              <a:ext cx="75" cy="70"/>
            </a:xfrm>
            <a:custGeom>
              <a:avLst/>
              <a:gdLst/>
              <a:ahLst/>
              <a:cxnLst>
                <a:cxn ang="0">
                  <a:pos x="150" y="140"/>
                </a:cxn>
                <a:cxn ang="0">
                  <a:pos x="132" y="121"/>
                </a:cxn>
                <a:cxn ang="0">
                  <a:pos x="115" y="102"/>
                </a:cxn>
                <a:cxn ang="0">
                  <a:pos x="96" y="85"/>
                </a:cxn>
                <a:cxn ang="0">
                  <a:pos x="77" y="67"/>
                </a:cxn>
                <a:cxn ang="0">
                  <a:pos x="58" y="50"/>
                </a:cxn>
                <a:cxn ang="0">
                  <a:pos x="39" y="32"/>
                </a:cxn>
                <a:cxn ang="0">
                  <a:pos x="20" y="16"/>
                </a:cxn>
                <a:cxn ang="0">
                  <a:pos x="0" y="0"/>
                </a:cxn>
              </a:cxnLst>
              <a:rect l="0" t="0" r="r" b="b"/>
              <a:pathLst>
                <a:path w="150" h="140">
                  <a:moveTo>
                    <a:pt x="150" y="140"/>
                  </a:moveTo>
                  <a:lnTo>
                    <a:pt x="132" y="121"/>
                  </a:lnTo>
                  <a:lnTo>
                    <a:pt x="115" y="102"/>
                  </a:lnTo>
                  <a:lnTo>
                    <a:pt x="96" y="85"/>
                  </a:lnTo>
                  <a:lnTo>
                    <a:pt x="77" y="67"/>
                  </a:lnTo>
                  <a:lnTo>
                    <a:pt x="58" y="50"/>
                  </a:lnTo>
                  <a:lnTo>
                    <a:pt x="39" y="32"/>
                  </a:lnTo>
                  <a:lnTo>
                    <a:pt x="20" y="16"/>
                  </a:lnTo>
                  <a:lnTo>
                    <a:pt x="0" y="0"/>
                  </a:lnTo>
                </a:path>
              </a:pathLst>
            </a:custGeom>
            <a:noFill/>
            <a:ln w="508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39" name="Freeform 51"/>
            <p:cNvSpPr>
              <a:spLocks/>
            </p:cNvSpPr>
            <p:nvPr/>
          </p:nvSpPr>
          <p:spPr bwMode="auto">
            <a:xfrm>
              <a:off x="8672" y="4872"/>
              <a:ext cx="36" cy="32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9" y="54"/>
                </a:cxn>
                <a:cxn ang="0">
                  <a:pos x="17" y="45"/>
                </a:cxn>
                <a:cxn ang="0">
                  <a:pos x="28" y="36"/>
                </a:cxn>
                <a:cxn ang="0">
                  <a:pos x="36" y="29"/>
                </a:cxn>
                <a:cxn ang="0">
                  <a:pos x="45" y="20"/>
                </a:cxn>
                <a:cxn ang="0">
                  <a:pos x="54" y="13"/>
                </a:cxn>
                <a:cxn ang="0">
                  <a:pos x="63" y="7"/>
                </a:cxn>
                <a:cxn ang="0">
                  <a:pos x="73" y="0"/>
                </a:cxn>
              </a:cxnLst>
              <a:rect l="0" t="0" r="r" b="b"/>
              <a:pathLst>
                <a:path w="73" h="62">
                  <a:moveTo>
                    <a:pt x="0" y="62"/>
                  </a:moveTo>
                  <a:lnTo>
                    <a:pt x="9" y="54"/>
                  </a:lnTo>
                  <a:lnTo>
                    <a:pt x="17" y="45"/>
                  </a:lnTo>
                  <a:lnTo>
                    <a:pt x="28" y="36"/>
                  </a:lnTo>
                  <a:lnTo>
                    <a:pt x="36" y="29"/>
                  </a:lnTo>
                  <a:lnTo>
                    <a:pt x="45" y="20"/>
                  </a:lnTo>
                  <a:lnTo>
                    <a:pt x="54" y="13"/>
                  </a:lnTo>
                  <a:lnTo>
                    <a:pt x="63" y="7"/>
                  </a:lnTo>
                  <a:lnTo>
                    <a:pt x="73" y="0"/>
                  </a:lnTo>
                </a:path>
              </a:pathLst>
            </a:custGeom>
            <a:noFill/>
            <a:ln w="508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40" name="Freeform 52"/>
            <p:cNvSpPr>
              <a:spLocks/>
            </p:cNvSpPr>
            <p:nvPr/>
          </p:nvSpPr>
          <p:spPr bwMode="auto">
            <a:xfrm>
              <a:off x="8708" y="4872"/>
              <a:ext cx="75" cy="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16"/>
                </a:cxn>
                <a:cxn ang="0">
                  <a:pos x="39" y="32"/>
                </a:cxn>
                <a:cxn ang="0">
                  <a:pos x="58" y="49"/>
                </a:cxn>
                <a:cxn ang="0">
                  <a:pos x="77" y="67"/>
                </a:cxn>
                <a:cxn ang="0">
                  <a:pos x="96" y="84"/>
                </a:cxn>
                <a:cxn ang="0">
                  <a:pos x="115" y="102"/>
                </a:cxn>
                <a:cxn ang="0">
                  <a:pos x="132" y="121"/>
                </a:cxn>
                <a:cxn ang="0">
                  <a:pos x="150" y="139"/>
                </a:cxn>
              </a:cxnLst>
              <a:rect l="0" t="0" r="r" b="b"/>
              <a:pathLst>
                <a:path w="150" h="139">
                  <a:moveTo>
                    <a:pt x="0" y="0"/>
                  </a:moveTo>
                  <a:lnTo>
                    <a:pt x="19" y="16"/>
                  </a:lnTo>
                  <a:lnTo>
                    <a:pt x="39" y="32"/>
                  </a:lnTo>
                  <a:lnTo>
                    <a:pt x="58" y="49"/>
                  </a:lnTo>
                  <a:lnTo>
                    <a:pt x="77" y="67"/>
                  </a:lnTo>
                  <a:lnTo>
                    <a:pt x="96" y="84"/>
                  </a:lnTo>
                  <a:lnTo>
                    <a:pt x="115" y="102"/>
                  </a:lnTo>
                  <a:lnTo>
                    <a:pt x="132" y="121"/>
                  </a:lnTo>
                  <a:lnTo>
                    <a:pt x="150" y="139"/>
                  </a:lnTo>
                </a:path>
              </a:pathLst>
            </a:custGeom>
            <a:noFill/>
            <a:ln w="508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41" name="Freeform 53"/>
            <p:cNvSpPr>
              <a:spLocks/>
            </p:cNvSpPr>
            <p:nvPr/>
          </p:nvSpPr>
          <p:spPr bwMode="auto">
            <a:xfrm>
              <a:off x="8783" y="4936"/>
              <a:ext cx="9" cy="6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" y="10"/>
                </a:cxn>
                <a:cxn ang="0">
                  <a:pos x="4" y="9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11" y="4"/>
                </a:cxn>
                <a:cxn ang="0">
                  <a:pos x="13" y="3"/>
                </a:cxn>
                <a:cxn ang="0">
                  <a:pos x="16" y="1"/>
                </a:cxn>
                <a:cxn ang="0">
                  <a:pos x="17" y="0"/>
                </a:cxn>
              </a:cxnLst>
              <a:rect l="0" t="0" r="r" b="b"/>
              <a:pathLst>
                <a:path w="17" h="11">
                  <a:moveTo>
                    <a:pt x="0" y="11"/>
                  </a:moveTo>
                  <a:lnTo>
                    <a:pt x="1" y="10"/>
                  </a:lnTo>
                  <a:lnTo>
                    <a:pt x="4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11" y="4"/>
                  </a:lnTo>
                  <a:lnTo>
                    <a:pt x="13" y="3"/>
                  </a:lnTo>
                  <a:lnTo>
                    <a:pt x="16" y="1"/>
                  </a:lnTo>
                  <a:lnTo>
                    <a:pt x="17" y="0"/>
                  </a:lnTo>
                </a:path>
              </a:pathLst>
            </a:custGeom>
            <a:noFill/>
            <a:ln w="508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42" name="Freeform 54"/>
            <p:cNvSpPr>
              <a:spLocks/>
            </p:cNvSpPr>
            <p:nvPr/>
          </p:nvSpPr>
          <p:spPr bwMode="auto">
            <a:xfrm>
              <a:off x="8792" y="4936"/>
              <a:ext cx="48" cy="1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29"/>
                </a:cxn>
                <a:cxn ang="0">
                  <a:pos x="28" y="58"/>
                </a:cxn>
                <a:cxn ang="0">
                  <a:pos x="39" y="87"/>
                </a:cxn>
                <a:cxn ang="0">
                  <a:pos x="53" y="118"/>
                </a:cxn>
                <a:cxn ang="0">
                  <a:pos x="64" y="150"/>
                </a:cxn>
                <a:cxn ang="0">
                  <a:pos x="76" y="180"/>
                </a:cxn>
                <a:cxn ang="0">
                  <a:pos x="86" y="212"/>
                </a:cxn>
                <a:cxn ang="0">
                  <a:pos x="96" y="246"/>
                </a:cxn>
              </a:cxnLst>
              <a:rect l="0" t="0" r="r" b="b"/>
              <a:pathLst>
                <a:path w="96" h="246">
                  <a:moveTo>
                    <a:pt x="0" y="0"/>
                  </a:moveTo>
                  <a:lnTo>
                    <a:pt x="15" y="29"/>
                  </a:lnTo>
                  <a:lnTo>
                    <a:pt x="28" y="58"/>
                  </a:lnTo>
                  <a:lnTo>
                    <a:pt x="39" y="87"/>
                  </a:lnTo>
                  <a:lnTo>
                    <a:pt x="53" y="118"/>
                  </a:lnTo>
                  <a:lnTo>
                    <a:pt x="64" y="150"/>
                  </a:lnTo>
                  <a:lnTo>
                    <a:pt x="76" y="180"/>
                  </a:lnTo>
                  <a:lnTo>
                    <a:pt x="86" y="212"/>
                  </a:lnTo>
                  <a:lnTo>
                    <a:pt x="96" y="246"/>
                  </a:lnTo>
                </a:path>
              </a:pathLst>
            </a:custGeom>
            <a:noFill/>
            <a:ln w="508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z="1400" b="1" smtClean="0"/>
              <a:pPr/>
              <a:t>28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0569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512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44475"/>
            <a:ext cx="5410200" cy="1066800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+mn-lt"/>
              </a:rPr>
              <a:t>Trouble Shooting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7772400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/>
              <a:t>Nozzles</a:t>
            </a:r>
          </a:p>
          <a:p>
            <a:pPr lvl="2"/>
            <a:r>
              <a:rPr lang="en-GB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Gap </a:t>
            </a:r>
            <a: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across the nozzle is very controlled to ±0.01mm (0.0003</a:t>
            </a:r>
            <a:r>
              <a:rPr lang="en-GB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”)</a:t>
            </a:r>
          </a:p>
          <a:p>
            <a:pPr lvl="2"/>
            <a:endParaRPr lang="en-GB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en-GB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Check </a:t>
            </a:r>
            <a: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for scratches or ridges on </a:t>
            </a:r>
            <a:r>
              <a:rPr lang="en-GB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top</a:t>
            </a:r>
          </a:p>
          <a:p>
            <a:pPr lvl="2"/>
            <a:endParaRPr lang="en-GB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Seated properly in </a:t>
            </a:r>
            <a:r>
              <a:rPr lang="en-GB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holder</a:t>
            </a:r>
          </a:p>
          <a:p>
            <a:pPr lvl="2"/>
            <a:endParaRPr lang="en-GB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Abrasion or signs of wear on </a:t>
            </a:r>
            <a:r>
              <a:rPr lang="en-GB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sides</a:t>
            </a:r>
          </a:p>
          <a:p>
            <a:pPr lvl="2"/>
            <a:endParaRPr lang="en-GB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Debris (cottonseed, corn, etc.)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458344" y="609600"/>
            <a:ext cx="1004887" cy="1676400"/>
            <a:chOff x="9937" y="8187"/>
            <a:chExt cx="307" cy="528"/>
          </a:xfrm>
        </p:grpSpPr>
        <p:sp>
          <p:nvSpPr>
            <p:cNvPr id="61445" name="Line 5"/>
            <p:cNvSpPr>
              <a:spLocks noChangeShapeType="1"/>
            </p:cNvSpPr>
            <p:nvPr/>
          </p:nvSpPr>
          <p:spPr bwMode="auto">
            <a:xfrm flipV="1">
              <a:off x="10190" y="8511"/>
              <a:ext cx="1" cy="158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46" name="Line 6"/>
            <p:cNvSpPr>
              <a:spLocks noChangeShapeType="1"/>
            </p:cNvSpPr>
            <p:nvPr/>
          </p:nvSpPr>
          <p:spPr bwMode="auto">
            <a:xfrm>
              <a:off x="10003" y="8533"/>
              <a:ext cx="1" cy="136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47" name="Line 7"/>
            <p:cNvSpPr>
              <a:spLocks noChangeShapeType="1"/>
            </p:cNvSpPr>
            <p:nvPr/>
          </p:nvSpPr>
          <p:spPr bwMode="auto">
            <a:xfrm flipH="1" flipV="1">
              <a:off x="10231" y="8212"/>
              <a:ext cx="13" cy="242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48" name="Freeform 8"/>
            <p:cNvSpPr>
              <a:spLocks/>
            </p:cNvSpPr>
            <p:nvPr/>
          </p:nvSpPr>
          <p:spPr bwMode="auto">
            <a:xfrm>
              <a:off x="10124" y="8290"/>
              <a:ext cx="19" cy="4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7"/>
                </a:cxn>
                <a:cxn ang="0">
                  <a:pos x="10" y="7"/>
                </a:cxn>
                <a:cxn ang="0">
                  <a:pos x="16" y="7"/>
                </a:cxn>
                <a:cxn ang="0">
                  <a:pos x="22" y="7"/>
                </a:cxn>
                <a:cxn ang="0">
                  <a:pos x="28" y="6"/>
                </a:cxn>
                <a:cxn ang="0">
                  <a:pos x="32" y="4"/>
                </a:cxn>
                <a:cxn ang="0">
                  <a:pos x="36" y="3"/>
                </a:cxn>
                <a:cxn ang="0">
                  <a:pos x="39" y="0"/>
                </a:cxn>
              </a:cxnLst>
              <a:rect l="0" t="0" r="r" b="b"/>
              <a:pathLst>
                <a:path w="39" h="7">
                  <a:moveTo>
                    <a:pt x="0" y="6"/>
                  </a:moveTo>
                  <a:lnTo>
                    <a:pt x="4" y="7"/>
                  </a:lnTo>
                  <a:lnTo>
                    <a:pt x="10" y="7"/>
                  </a:lnTo>
                  <a:lnTo>
                    <a:pt x="16" y="7"/>
                  </a:lnTo>
                  <a:lnTo>
                    <a:pt x="22" y="7"/>
                  </a:lnTo>
                  <a:lnTo>
                    <a:pt x="28" y="6"/>
                  </a:lnTo>
                  <a:lnTo>
                    <a:pt x="32" y="4"/>
                  </a:lnTo>
                  <a:lnTo>
                    <a:pt x="36" y="3"/>
                  </a:lnTo>
                  <a:lnTo>
                    <a:pt x="39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49" name="Freeform 9"/>
            <p:cNvSpPr>
              <a:spLocks/>
            </p:cNvSpPr>
            <p:nvPr/>
          </p:nvSpPr>
          <p:spPr bwMode="auto">
            <a:xfrm>
              <a:off x="10116" y="8550"/>
              <a:ext cx="20" cy="4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38" y="1"/>
                </a:cxn>
                <a:cxn ang="0">
                  <a:pos x="34" y="4"/>
                </a:cxn>
                <a:cxn ang="0">
                  <a:pos x="29" y="6"/>
                </a:cxn>
                <a:cxn ang="0">
                  <a:pos x="23" y="6"/>
                </a:cxn>
                <a:cxn ang="0">
                  <a:pos x="18" y="7"/>
                </a:cxn>
                <a:cxn ang="0">
                  <a:pos x="12" y="7"/>
                </a:cxn>
                <a:cxn ang="0">
                  <a:pos x="6" y="6"/>
                </a:cxn>
                <a:cxn ang="0">
                  <a:pos x="0" y="4"/>
                </a:cxn>
              </a:cxnLst>
              <a:rect l="0" t="0" r="r" b="b"/>
              <a:pathLst>
                <a:path w="41" h="7">
                  <a:moveTo>
                    <a:pt x="41" y="0"/>
                  </a:moveTo>
                  <a:lnTo>
                    <a:pt x="38" y="1"/>
                  </a:lnTo>
                  <a:lnTo>
                    <a:pt x="34" y="4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8" y="7"/>
                  </a:lnTo>
                  <a:lnTo>
                    <a:pt x="12" y="7"/>
                  </a:lnTo>
                  <a:lnTo>
                    <a:pt x="6" y="6"/>
                  </a:lnTo>
                  <a:lnTo>
                    <a:pt x="0" y="4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50" name="Freeform 10"/>
            <p:cNvSpPr>
              <a:spLocks/>
            </p:cNvSpPr>
            <p:nvPr/>
          </p:nvSpPr>
          <p:spPr bwMode="auto">
            <a:xfrm>
              <a:off x="10150" y="8232"/>
              <a:ext cx="35" cy="31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9" y="54"/>
                </a:cxn>
                <a:cxn ang="0">
                  <a:pos x="19" y="47"/>
                </a:cxn>
                <a:cxn ang="0">
                  <a:pos x="28" y="39"/>
                </a:cxn>
                <a:cxn ang="0">
                  <a:pos x="36" y="31"/>
                </a:cxn>
                <a:cxn ang="0">
                  <a:pos x="45" y="23"/>
                </a:cxn>
                <a:cxn ang="0">
                  <a:pos x="54" y="16"/>
                </a:cxn>
                <a:cxn ang="0">
                  <a:pos x="61" y="9"/>
                </a:cxn>
                <a:cxn ang="0">
                  <a:pos x="70" y="0"/>
                </a:cxn>
              </a:cxnLst>
              <a:rect l="0" t="0" r="r" b="b"/>
              <a:pathLst>
                <a:path w="70" h="61">
                  <a:moveTo>
                    <a:pt x="0" y="61"/>
                  </a:moveTo>
                  <a:lnTo>
                    <a:pt x="9" y="54"/>
                  </a:lnTo>
                  <a:lnTo>
                    <a:pt x="19" y="47"/>
                  </a:lnTo>
                  <a:lnTo>
                    <a:pt x="28" y="39"/>
                  </a:lnTo>
                  <a:lnTo>
                    <a:pt x="36" y="31"/>
                  </a:lnTo>
                  <a:lnTo>
                    <a:pt x="45" y="23"/>
                  </a:lnTo>
                  <a:lnTo>
                    <a:pt x="54" y="16"/>
                  </a:lnTo>
                  <a:lnTo>
                    <a:pt x="61" y="9"/>
                  </a:lnTo>
                  <a:lnTo>
                    <a:pt x="70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51" name="Freeform 11"/>
            <p:cNvSpPr>
              <a:spLocks/>
            </p:cNvSpPr>
            <p:nvPr/>
          </p:nvSpPr>
          <p:spPr bwMode="auto">
            <a:xfrm>
              <a:off x="10187" y="8202"/>
              <a:ext cx="24" cy="29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7" y="51"/>
                </a:cxn>
                <a:cxn ang="0">
                  <a:pos x="13" y="43"/>
                </a:cxn>
                <a:cxn ang="0">
                  <a:pos x="19" y="36"/>
                </a:cxn>
                <a:cxn ang="0">
                  <a:pos x="26" y="29"/>
                </a:cxn>
                <a:cxn ang="0">
                  <a:pos x="30" y="22"/>
                </a:cxn>
                <a:cxn ang="0">
                  <a:pos x="36" y="14"/>
                </a:cxn>
                <a:cxn ang="0">
                  <a:pos x="42" y="7"/>
                </a:cxn>
                <a:cxn ang="0">
                  <a:pos x="48" y="0"/>
                </a:cxn>
              </a:cxnLst>
              <a:rect l="0" t="0" r="r" b="b"/>
              <a:pathLst>
                <a:path w="48" h="58">
                  <a:moveTo>
                    <a:pt x="0" y="58"/>
                  </a:moveTo>
                  <a:lnTo>
                    <a:pt x="7" y="51"/>
                  </a:lnTo>
                  <a:lnTo>
                    <a:pt x="13" y="43"/>
                  </a:lnTo>
                  <a:lnTo>
                    <a:pt x="19" y="36"/>
                  </a:lnTo>
                  <a:lnTo>
                    <a:pt x="26" y="29"/>
                  </a:lnTo>
                  <a:lnTo>
                    <a:pt x="30" y="22"/>
                  </a:lnTo>
                  <a:lnTo>
                    <a:pt x="36" y="14"/>
                  </a:lnTo>
                  <a:lnTo>
                    <a:pt x="42" y="7"/>
                  </a:lnTo>
                  <a:lnTo>
                    <a:pt x="48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52" name="Freeform 12"/>
            <p:cNvSpPr>
              <a:spLocks/>
            </p:cNvSpPr>
            <p:nvPr/>
          </p:nvSpPr>
          <p:spPr bwMode="auto">
            <a:xfrm>
              <a:off x="10223" y="8206"/>
              <a:ext cx="8" cy="10"/>
            </a:xfrm>
            <a:custGeom>
              <a:avLst/>
              <a:gdLst/>
              <a:ahLst/>
              <a:cxnLst>
                <a:cxn ang="0">
                  <a:pos x="11" y="20"/>
                </a:cxn>
                <a:cxn ang="0">
                  <a:pos x="13" y="17"/>
                </a:cxn>
                <a:cxn ang="0">
                  <a:pos x="14" y="14"/>
                </a:cxn>
                <a:cxn ang="0">
                  <a:pos x="14" y="11"/>
                </a:cxn>
                <a:cxn ang="0">
                  <a:pos x="14" y="8"/>
                </a:cxn>
                <a:cxn ang="0">
                  <a:pos x="11" y="5"/>
                </a:cxn>
                <a:cxn ang="0">
                  <a:pos x="8" y="2"/>
                </a:cxn>
                <a:cxn ang="0">
                  <a:pos x="5" y="1"/>
                </a:cxn>
                <a:cxn ang="0">
                  <a:pos x="0" y="0"/>
                </a:cxn>
              </a:cxnLst>
              <a:rect l="0" t="0" r="r" b="b"/>
              <a:pathLst>
                <a:path w="14" h="20">
                  <a:moveTo>
                    <a:pt x="11" y="20"/>
                  </a:moveTo>
                  <a:lnTo>
                    <a:pt x="13" y="17"/>
                  </a:lnTo>
                  <a:lnTo>
                    <a:pt x="14" y="14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1" y="5"/>
                  </a:lnTo>
                  <a:lnTo>
                    <a:pt x="8" y="2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53" name="Freeform 13"/>
            <p:cNvSpPr>
              <a:spLocks/>
            </p:cNvSpPr>
            <p:nvPr/>
          </p:nvSpPr>
          <p:spPr bwMode="auto">
            <a:xfrm>
              <a:off x="10110" y="8265"/>
              <a:ext cx="38" cy="24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0" y="44"/>
                </a:cxn>
                <a:cxn ang="0">
                  <a:pos x="19" y="38"/>
                </a:cxn>
                <a:cxn ang="0">
                  <a:pos x="29" y="32"/>
                </a:cxn>
                <a:cxn ang="0">
                  <a:pos x="39" y="25"/>
                </a:cxn>
                <a:cxn ang="0">
                  <a:pos x="48" y="19"/>
                </a:cxn>
                <a:cxn ang="0">
                  <a:pos x="57" y="13"/>
                </a:cxn>
                <a:cxn ang="0">
                  <a:pos x="65" y="7"/>
                </a:cxn>
                <a:cxn ang="0">
                  <a:pos x="74" y="0"/>
                </a:cxn>
              </a:cxnLst>
              <a:rect l="0" t="0" r="r" b="b"/>
              <a:pathLst>
                <a:path w="74" h="50">
                  <a:moveTo>
                    <a:pt x="0" y="50"/>
                  </a:moveTo>
                  <a:lnTo>
                    <a:pt x="10" y="44"/>
                  </a:lnTo>
                  <a:lnTo>
                    <a:pt x="19" y="38"/>
                  </a:lnTo>
                  <a:lnTo>
                    <a:pt x="29" y="32"/>
                  </a:lnTo>
                  <a:lnTo>
                    <a:pt x="39" y="25"/>
                  </a:lnTo>
                  <a:lnTo>
                    <a:pt x="48" y="19"/>
                  </a:lnTo>
                  <a:lnTo>
                    <a:pt x="57" y="13"/>
                  </a:lnTo>
                  <a:lnTo>
                    <a:pt x="65" y="7"/>
                  </a:lnTo>
                  <a:lnTo>
                    <a:pt x="74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54" name="Freeform 14"/>
            <p:cNvSpPr>
              <a:spLocks/>
            </p:cNvSpPr>
            <p:nvPr/>
          </p:nvSpPr>
          <p:spPr bwMode="auto">
            <a:xfrm>
              <a:off x="10149" y="8262"/>
              <a:ext cx="2" cy="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55" name="Freeform 15"/>
            <p:cNvSpPr>
              <a:spLocks/>
            </p:cNvSpPr>
            <p:nvPr/>
          </p:nvSpPr>
          <p:spPr bwMode="auto">
            <a:xfrm>
              <a:off x="10012" y="8214"/>
              <a:ext cx="2" cy="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56" name="Freeform 16"/>
            <p:cNvSpPr>
              <a:spLocks/>
            </p:cNvSpPr>
            <p:nvPr/>
          </p:nvSpPr>
          <p:spPr bwMode="auto">
            <a:xfrm>
              <a:off x="10186" y="8230"/>
              <a:ext cx="2" cy="3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57" name="Freeform 17"/>
            <p:cNvSpPr>
              <a:spLocks/>
            </p:cNvSpPr>
            <p:nvPr/>
          </p:nvSpPr>
          <p:spPr bwMode="auto">
            <a:xfrm>
              <a:off x="9987" y="8515"/>
              <a:ext cx="98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12"/>
                </a:cxn>
                <a:cxn ang="0">
                  <a:pos x="40" y="22"/>
                </a:cxn>
                <a:cxn ang="0">
                  <a:pos x="62" y="32"/>
                </a:cxn>
                <a:cxn ang="0">
                  <a:pos x="86" y="39"/>
                </a:cxn>
                <a:cxn ang="0">
                  <a:pos x="112" y="47"/>
                </a:cxn>
                <a:cxn ang="0">
                  <a:pos x="140" y="51"/>
                </a:cxn>
                <a:cxn ang="0">
                  <a:pos x="168" y="55"/>
                </a:cxn>
                <a:cxn ang="0">
                  <a:pos x="197" y="57"/>
                </a:cxn>
              </a:cxnLst>
              <a:rect l="0" t="0" r="r" b="b"/>
              <a:pathLst>
                <a:path w="197" h="57">
                  <a:moveTo>
                    <a:pt x="0" y="0"/>
                  </a:moveTo>
                  <a:lnTo>
                    <a:pt x="19" y="12"/>
                  </a:lnTo>
                  <a:lnTo>
                    <a:pt x="40" y="22"/>
                  </a:lnTo>
                  <a:lnTo>
                    <a:pt x="62" y="32"/>
                  </a:lnTo>
                  <a:lnTo>
                    <a:pt x="86" y="39"/>
                  </a:lnTo>
                  <a:lnTo>
                    <a:pt x="112" y="47"/>
                  </a:lnTo>
                  <a:lnTo>
                    <a:pt x="140" y="51"/>
                  </a:lnTo>
                  <a:lnTo>
                    <a:pt x="168" y="55"/>
                  </a:lnTo>
                  <a:lnTo>
                    <a:pt x="197" y="57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58" name="Freeform 18"/>
            <p:cNvSpPr>
              <a:spLocks/>
            </p:cNvSpPr>
            <p:nvPr/>
          </p:nvSpPr>
          <p:spPr bwMode="auto">
            <a:xfrm>
              <a:off x="9974" y="8511"/>
              <a:ext cx="137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6"/>
                </a:cxn>
                <a:cxn ang="0">
                  <a:pos x="26" y="23"/>
                </a:cxn>
                <a:cxn ang="0">
                  <a:pos x="51" y="39"/>
                </a:cxn>
                <a:cxn ang="0">
                  <a:pos x="81" y="52"/>
                </a:cxn>
                <a:cxn ang="0">
                  <a:pos x="115" y="64"/>
                </a:cxn>
                <a:cxn ang="0">
                  <a:pos x="152" y="71"/>
                </a:cxn>
                <a:cxn ang="0">
                  <a:pos x="190" y="77"/>
                </a:cxn>
                <a:cxn ang="0">
                  <a:pos x="231" y="80"/>
                </a:cxn>
                <a:cxn ang="0">
                  <a:pos x="272" y="80"/>
                </a:cxn>
                <a:cxn ang="0">
                  <a:pos x="273" y="80"/>
                </a:cxn>
              </a:cxnLst>
              <a:rect l="0" t="0" r="r" b="b"/>
              <a:pathLst>
                <a:path w="273" h="80">
                  <a:moveTo>
                    <a:pt x="0" y="0"/>
                  </a:moveTo>
                  <a:lnTo>
                    <a:pt x="5" y="6"/>
                  </a:lnTo>
                  <a:lnTo>
                    <a:pt x="26" y="23"/>
                  </a:lnTo>
                  <a:lnTo>
                    <a:pt x="51" y="39"/>
                  </a:lnTo>
                  <a:lnTo>
                    <a:pt x="81" y="52"/>
                  </a:lnTo>
                  <a:lnTo>
                    <a:pt x="115" y="64"/>
                  </a:lnTo>
                  <a:lnTo>
                    <a:pt x="152" y="71"/>
                  </a:lnTo>
                  <a:lnTo>
                    <a:pt x="190" y="77"/>
                  </a:lnTo>
                  <a:lnTo>
                    <a:pt x="231" y="80"/>
                  </a:lnTo>
                  <a:lnTo>
                    <a:pt x="272" y="80"/>
                  </a:lnTo>
                  <a:lnTo>
                    <a:pt x="273" y="8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59" name="Freeform 19"/>
            <p:cNvSpPr>
              <a:spLocks/>
            </p:cNvSpPr>
            <p:nvPr/>
          </p:nvSpPr>
          <p:spPr bwMode="auto">
            <a:xfrm>
              <a:off x="10242" y="8454"/>
              <a:ext cx="2" cy="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1"/>
                </a:cxn>
                <a:cxn ang="0">
                  <a:pos x="3" y="4"/>
                </a:cxn>
                <a:cxn ang="0">
                  <a:pos x="0" y="7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lnTo>
                    <a:pt x="5" y="1"/>
                  </a:lnTo>
                  <a:lnTo>
                    <a:pt x="3" y="4"/>
                  </a:lnTo>
                  <a:lnTo>
                    <a:pt x="0" y="7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60" name="Freeform 20"/>
            <p:cNvSpPr>
              <a:spLocks/>
            </p:cNvSpPr>
            <p:nvPr/>
          </p:nvSpPr>
          <p:spPr bwMode="auto">
            <a:xfrm>
              <a:off x="10003" y="8669"/>
              <a:ext cx="187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4" y="18"/>
                </a:cxn>
                <a:cxn ang="0">
                  <a:pos x="13" y="34"/>
                </a:cxn>
                <a:cxn ang="0">
                  <a:pos x="29" y="50"/>
                </a:cxn>
                <a:cxn ang="0">
                  <a:pos x="48" y="63"/>
                </a:cxn>
                <a:cxn ang="0">
                  <a:pos x="73" y="73"/>
                </a:cxn>
                <a:cxn ang="0">
                  <a:pos x="100" y="83"/>
                </a:cxn>
                <a:cxn ang="0">
                  <a:pos x="131" y="89"/>
                </a:cxn>
                <a:cxn ang="0">
                  <a:pos x="164" y="92"/>
                </a:cxn>
                <a:cxn ang="0">
                  <a:pos x="198" y="94"/>
                </a:cxn>
                <a:cxn ang="0">
                  <a:pos x="230" y="91"/>
                </a:cxn>
                <a:cxn ang="0">
                  <a:pos x="262" y="85"/>
                </a:cxn>
                <a:cxn ang="0">
                  <a:pos x="291" y="78"/>
                </a:cxn>
                <a:cxn ang="0">
                  <a:pos x="317" y="66"/>
                </a:cxn>
                <a:cxn ang="0">
                  <a:pos x="338" y="54"/>
                </a:cxn>
                <a:cxn ang="0">
                  <a:pos x="355" y="40"/>
                </a:cxn>
                <a:cxn ang="0">
                  <a:pos x="365" y="24"/>
                </a:cxn>
                <a:cxn ang="0">
                  <a:pos x="371" y="8"/>
                </a:cxn>
                <a:cxn ang="0">
                  <a:pos x="373" y="0"/>
                </a:cxn>
              </a:cxnLst>
              <a:rect l="0" t="0" r="r" b="b"/>
              <a:pathLst>
                <a:path w="373" h="94">
                  <a:moveTo>
                    <a:pt x="0" y="0"/>
                  </a:moveTo>
                  <a:lnTo>
                    <a:pt x="0" y="2"/>
                  </a:lnTo>
                  <a:lnTo>
                    <a:pt x="4" y="18"/>
                  </a:lnTo>
                  <a:lnTo>
                    <a:pt x="13" y="34"/>
                  </a:lnTo>
                  <a:lnTo>
                    <a:pt x="29" y="50"/>
                  </a:lnTo>
                  <a:lnTo>
                    <a:pt x="48" y="63"/>
                  </a:lnTo>
                  <a:lnTo>
                    <a:pt x="73" y="73"/>
                  </a:lnTo>
                  <a:lnTo>
                    <a:pt x="100" y="83"/>
                  </a:lnTo>
                  <a:lnTo>
                    <a:pt x="131" y="89"/>
                  </a:lnTo>
                  <a:lnTo>
                    <a:pt x="164" y="92"/>
                  </a:lnTo>
                  <a:lnTo>
                    <a:pt x="198" y="94"/>
                  </a:lnTo>
                  <a:lnTo>
                    <a:pt x="230" y="91"/>
                  </a:lnTo>
                  <a:lnTo>
                    <a:pt x="262" y="85"/>
                  </a:lnTo>
                  <a:lnTo>
                    <a:pt x="291" y="78"/>
                  </a:lnTo>
                  <a:lnTo>
                    <a:pt x="317" y="66"/>
                  </a:lnTo>
                  <a:lnTo>
                    <a:pt x="338" y="54"/>
                  </a:lnTo>
                  <a:lnTo>
                    <a:pt x="355" y="40"/>
                  </a:lnTo>
                  <a:lnTo>
                    <a:pt x="365" y="24"/>
                  </a:lnTo>
                  <a:lnTo>
                    <a:pt x="371" y="8"/>
                  </a:lnTo>
                  <a:lnTo>
                    <a:pt x="373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61" name="Line 21"/>
            <p:cNvSpPr>
              <a:spLocks noChangeShapeType="1"/>
            </p:cNvSpPr>
            <p:nvPr/>
          </p:nvSpPr>
          <p:spPr bwMode="auto">
            <a:xfrm flipV="1">
              <a:off x="10009" y="8193"/>
              <a:ext cx="1" cy="5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62" name="Line 22"/>
            <p:cNvSpPr>
              <a:spLocks noChangeShapeType="1"/>
            </p:cNvSpPr>
            <p:nvPr/>
          </p:nvSpPr>
          <p:spPr bwMode="auto">
            <a:xfrm flipV="1">
              <a:off x="10025" y="8189"/>
              <a:ext cx="1" cy="4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63" name="Line 23"/>
            <p:cNvSpPr>
              <a:spLocks noChangeShapeType="1"/>
            </p:cNvSpPr>
            <p:nvPr/>
          </p:nvSpPr>
          <p:spPr bwMode="auto">
            <a:xfrm flipV="1">
              <a:off x="10001" y="8191"/>
              <a:ext cx="21" cy="19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64" name="Line 24"/>
            <p:cNvSpPr>
              <a:spLocks noChangeShapeType="1"/>
            </p:cNvSpPr>
            <p:nvPr/>
          </p:nvSpPr>
          <p:spPr bwMode="auto">
            <a:xfrm flipH="1" flipV="1">
              <a:off x="10017" y="8187"/>
              <a:ext cx="8" cy="2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65" name="Line 25"/>
            <p:cNvSpPr>
              <a:spLocks noChangeShapeType="1"/>
            </p:cNvSpPr>
            <p:nvPr/>
          </p:nvSpPr>
          <p:spPr bwMode="auto">
            <a:xfrm flipV="1">
              <a:off x="10009" y="8187"/>
              <a:ext cx="8" cy="6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66" name="Line 26"/>
            <p:cNvSpPr>
              <a:spLocks noChangeShapeType="1"/>
            </p:cNvSpPr>
            <p:nvPr/>
          </p:nvSpPr>
          <p:spPr bwMode="auto">
            <a:xfrm>
              <a:off x="10009" y="8193"/>
              <a:ext cx="5" cy="2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67" name="Line 27"/>
            <p:cNvSpPr>
              <a:spLocks noChangeShapeType="1"/>
            </p:cNvSpPr>
            <p:nvPr/>
          </p:nvSpPr>
          <p:spPr bwMode="auto">
            <a:xfrm flipV="1">
              <a:off x="10006" y="8195"/>
              <a:ext cx="8" cy="6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68" name="Line 28"/>
            <p:cNvSpPr>
              <a:spLocks noChangeShapeType="1"/>
            </p:cNvSpPr>
            <p:nvPr/>
          </p:nvSpPr>
          <p:spPr bwMode="auto">
            <a:xfrm flipH="1" flipV="1">
              <a:off x="10001" y="8200"/>
              <a:ext cx="5" cy="1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69" name="Line 29"/>
            <p:cNvSpPr>
              <a:spLocks noChangeShapeType="1"/>
            </p:cNvSpPr>
            <p:nvPr/>
          </p:nvSpPr>
          <p:spPr bwMode="auto">
            <a:xfrm flipV="1">
              <a:off x="9992" y="8200"/>
              <a:ext cx="9" cy="8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70" name="Line 30"/>
            <p:cNvSpPr>
              <a:spLocks noChangeShapeType="1"/>
            </p:cNvSpPr>
            <p:nvPr/>
          </p:nvSpPr>
          <p:spPr bwMode="auto">
            <a:xfrm flipH="1" flipV="1">
              <a:off x="10025" y="8193"/>
              <a:ext cx="5" cy="2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71" name="Line 31"/>
            <p:cNvSpPr>
              <a:spLocks noChangeShapeType="1"/>
            </p:cNvSpPr>
            <p:nvPr/>
          </p:nvSpPr>
          <p:spPr bwMode="auto">
            <a:xfrm flipV="1">
              <a:off x="9937" y="8460"/>
              <a:ext cx="19" cy="40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72" name="Line 32"/>
            <p:cNvSpPr>
              <a:spLocks noChangeShapeType="1"/>
            </p:cNvSpPr>
            <p:nvPr/>
          </p:nvSpPr>
          <p:spPr bwMode="auto">
            <a:xfrm flipH="1" flipV="1">
              <a:off x="9937" y="8500"/>
              <a:ext cx="50" cy="15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73" name="Line 33"/>
            <p:cNvSpPr>
              <a:spLocks noChangeShapeType="1"/>
            </p:cNvSpPr>
            <p:nvPr/>
          </p:nvSpPr>
          <p:spPr bwMode="auto">
            <a:xfrm flipH="1" flipV="1">
              <a:off x="9987" y="8515"/>
              <a:ext cx="91" cy="26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74" name="Line 34"/>
            <p:cNvSpPr>
              <a:spLocks noChangeShapeType="1"/>
            </p:cNvSpPr>
            <p:nvPr/>
          </p:nvSpPr>
          <p:spPr bwMode="auto">
            <a:xfrm flipH="1" flipV="1">
              <a:off x="9992" y="8208"/>
              <a:ext cx="22" cy="6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75" name="Line 35"/>
            <p:cNvSpPr>
              <a:spLocks noChangeShapeType="1"/>
            </p:cNvSpPr>
            <p:nvPr/>
          </p:nvSpPr>
          <p:spPr bwMode="auto">
            <a:xfrm flipV="1">
              <a:off x="9991" y="8210"/>
              <a:ext cx="1" cy="95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76" name="Line 36"/>
            <p:cNvSpPr>
              <a:spLocks noChangeShapeType="1"/>
            </p:cNvSpPr>
            <p:nvPr/>
          </p:nvSpPr>
          <p:spPr bwMode="auto">
            <a:xfrm flipH="1">
              <a:off x="10009" y="8196"/>
              <a:ext cx="22" cy="19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77" name="Line 37"/>
            <p:cNvSpPr>
              <a:spLocks noChangeShapeType="1"/>
            </p:cNvSpPr>
            <p:nvPr/>
          </p:nvSpPr>
          <p:spPr bwMode="auto">
            <a:xfrm flipV="1">
              <a:off x="10138" y="8546"/>
              <a:ext cx="11" cy="3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78" name="Line 38"/>
            <p:cNvSpPr>
              <a:spLocks noChangeShapeType="1"/>
            </p:cNvSpPr>
            <p:nvPr/>
          </p:nvSpPr>
          <p:spPr bwMode="auto">
            <a:xfrm flipH="1">
              <a:off x="10043" y="8203"/>
              <a:ext cx="1" cy="16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79" name="Line 39"/>
            <p:cNvSpPr>
              <a:spLocks noChangeShapeType="1"/>
            </p:cNvSpPr>
            <p:nvPr/>
          </p:nvSpPr>
          <p:spPr bwMode="auto">
            <a:xfrm flipH="1" flipV="1">
              <a:off x="10035" y="8199"/>
              <a:ext cx="142" cy="41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80" name="Line 40"/>
            <p:cNvSpPr>
              <a:spLocks noChangeShapeType="1"/>
            </p:cNvSpPr>
            <p:nvPr/>
          </p:nvSpPr>
          <p:spPr bwMode="auto">
            <a:xfrm flipH="1">
              <a:off x="9956" y="8315"/>
              <a:ext cx="33" cy="145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81" name="Line 41"/>
            <p:cNvSpPr>
              <a:spLocks noChangeShapeType="1"/>
            </p:cNvSpPr>
            <p:nvPr/>
          </p:nvSpPr>
          <p:spPr bwMode="auto">
            <a:xfrm flipH="1" flipV="1">
              <a:off x="9956" y="8460"/>
              <a:ext cx="128" cy="37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82" name="Line 42"/>
            <p:cNvSpPr>
              <a:spLocks noChangeShapeType="1"/>
            </p:cNvSpPr>
            <p:nvPr/>
          </p:nvSpPr>
          <p:spPr bwMode="auto">
            <a:xfrm>
              <a:off x="10184" y="8508"/>
              <a:ext cx="1" cy="1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83" name="Line 43"/>
            <p:cNvSpPr>
              <a:spLocks noChangeShapeType="1"/>
            </p:cNvSpPr>
            <p:nvPr/>
          </p:nvSpPr>
          <p:spPr bwMode="auto">
            <a:xfrm flipV="1">
              <a:off x="10184" y="8259"/>
              <a:ext cx="1" cy="249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84" name="Line 44"/>
            <p:cNvSpPr>
              <a:spLocks noChangeShapeType="1"/>
            </p:cNvSpPr>
            <p:nvPr/>
          </p:nvSpPr>
          <p:spPr bwMode="auto">
            <a:xfrm flipV="1">
              <a:off x="10184" y="8499"/>
              <a:ext cx="11" cy="9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85" name="Line 45"/>
            <p:cNvSpPr>
              <a:spLocks noChangeShapeType="1"/>
            </p:cNvSpPr>
            <p:nvPr/>
          </p:nvSpPr>
          <p:spPr bwMode="auto">
            <a:xfrm flipV="1">
              <a:off x="10195" y="8249"/>
              <a:ext cx="1" cy="250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86" name="Line 46"/>
            <p:cNvSpPr>
              <a:spLocks noChangeShapeType="1"/>
            </p:cNvSpPr>
            <p:nvPr/>
          </p:nvSpPr>
          <p:spPr bwMode="auto">
            <a:xfrm flipH="1" flipV="1">
              <a:off x="10017" y="8212"/>
              <a:ext cx="141" cy="41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87" name="Line 47"/>
            <p:cNvSpPr>
              <a:spLocks noChangeShapeType="1"/>
            </p:cNvSpPr>
            <p:nvPr/>
          </p:nvSpPr>
          <p:spPr bwMode="auto">
            <a:xfrm flipV="1">
              <a:off x="9989" y="8215"/>
              <a:ext cx="23" cy="100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88" name="Line 48"/>
            <p:cNvSpPr>
              <a:spLocks noChangeShapeType="1"/>
            </p:cNvSpPr>
            <p:nvPr/>
          </p:nvSpPr>
          <p:spPr bwMode="auto">
            <a:xfrm flipH="1" flipV="1">
              <a:off x="9989" y="8315"/>
              <a:ext cx="114" cy="33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89" name="Line 49"/>
            <p:cNvSpPr>
              <a:spLocks noChangeShapeType="1"/>
            </p:cNvSpPr>
            <p:nvPr/>
          </p:nvSpPr>
          <p:spPr bwMode="auto">
            <a:xfrm flipH="1" flipV="1">
              <a:off x="10181" y="8258"/>
              <a:ext cx="3" cy="1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90" name="Line 50"/>
            <p:cNvSpPr>
              <a:spLocks noChangeShapeType="1"/>
            </p:cNvSpPr>
            <p:nvPr/>
          </p:nvSpPr>
          <p:spPr bwMode="auto">
            <a:xfrm flipH="1">
              <a:off x="10184" y="8249"/>
              <a:ext cx="11" cy="10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91" name="Line 51"/>
            <p:cNvSpPr>
              <a:spLocks noChangeShapeType="1"/>
            </p:cNvSpPr>
            <p:nvPr/>
          </p:nvSpPr>
          <p:spPr bwMode="auto">
            <a:xfrm flipH="1" flipV="1">
              <a:off x="10191" y="8249"/>
              <a:ext cx="4" cy="1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92" name="Line 52"/>
            <p:cNvSpPr>
              <a:spLocks noChangeShapeType="1"/>
            </p:cNvSpPr>
            <p:nvPr/>
          </p:nvSpPr>
          <p:spPr bwMode="auto">
            <a:xfrm>
              <a:off x="10211" y="8202"/>
              <a:ext cx="12" cy="4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93" name="Line 53"/>
            <p:cNvSpPr>
              <a:spLocks noChangeShapeType="1"/>
            </p:cNvSpPr>
            <p:nvPr/>
          </p:nvSpPr>
          <p:spPr bwMode="auto">
            <a:xfrm flipV="1">
              <a:off x="10186" y="8231"/>
              <a:ext cx="2" cy="2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94" name="Line 54"/>
            <p:cNvSpPr>
              <a:spLocks noChangeShapeType="1"/>
            </p:cNvSpPr>
            <p:nvPr/>
          </p:nvSpPr>
          <p:spPr bwMode="auto">
            <a:xfrm flipH="1" flipV="1">
              <a:off x="10185" y="8232"/>
              <a:ext cx="1" cy="1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95" name="Line 55"/>
            <p:cNvSpPr>
              <a:spLocks noChangeShapeType="1"/>
            </p:cNvSpPr>
            <p:nvPr/>
          </p:nvSpPr>
          <p:spPr bwMode="auto">
            <a:xfrm flipV="1">
              <a:off x="10149" y="8263"/>
              <a:ext cx="2" cy="2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96" name="Line 56"/>
            <p:cNvSpPr>
              <a:spLocks noChangeShapeType="1"/>
            </p:cNvSpPr>
            <p:nvPr/>
          </p:nvSpPr>
          <p:spPr bwMode="auto">
            <a:xfrm flipH="1" flipV="1">
              <a:off x="10148" y="8265"/>
              <a:ext cx="1" cy="1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97" name="Line 57"/>
            <p:cNvSpPr>
              <a:spLocks noChangeShapeType="1"/>
            </p:cNvSpPr>
            <p:nvPr/>
          </p:nvSpPr>
          <p:spPr bwMode="auto">
            <a:xfrm flipH="1">
              <a:off x="10143" y="8258"/>
              <a:ext cx="38" cy="32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98" name="Line 58"/>
            <p:cNvSpPr>
              <a:spLocks noChangeShapeType="1"/>
            </p:cNvSpPr>
            <p:nvPr/>
          </p:nvSpPr>
          <p:spPr bwMode="auto">
            <a:xfrm flipV="1">
              <a:off x="10136" y="8538"/>
              <a:ext cx="13" cy="12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99" name="Line 59"/>
            <p:cNvSpPr>
              <a:spLocks noChangeShapeType="1"/>
            </p:cNvSpPr>
            <p:nvPr/>
          </p:nvSpPr>
          <p:spPr bwMode="auto">
            <a:xfrm flipV="1">
              <a:off x="10149" y="8538"/>
              <a:ext cx="1" cy="8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500" name="Line 60"/>
            <p:cNvSpPr>
              <a:spLocks noChangeShapeType="1"/>
            </p:cNvSpPr>
            <p:nvPr/>
          </p:nvSpPr>
          <p:spPr bwMode="auto">
            <a:xfrm flipH="1">
              <a:off x="10149" y="8476"/>
              <a:ext cx="80" cy="70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501" name="Line 61"/>
            <p:cNvSpPr>
              <a:spLocks noChangeShapeType="1"/>
            </p:cNvSpPr>
            <p:nvPr/>
          </p:nvSpPr>
          <p:spPr bwMode="auto">
            <a:xfrm flipV="1">
              <a:off x="10229" y="8469"/>
              <a:ext cx="1" cy="7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502" name="Line 62"/>
            <p:cNvSpPr>
              <a:spLocks noChangeShapeType="1"/>
            </p:cNvSpPr>
            <p:nvPr/>
          </p:nvSpPr>
          <p:spPr bwMode="auto">
            <a:xfrm flipV="1">
              <a:off x="10229" y="8458"/>
              <a:ext cx="13" cy="11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503" name="Line 63"/>
            <p:cNvSpPr>
              <a:spLocks noChangeShapeType="1"/>
            </p:cNvSpPr>
            <p:nvPr/>
          </p:nvSpPr>
          <p:spPr bwMode="auto">
            <a:xfrm flipH="1">
              <a:off x="10191" y="8216"/>
              <a:ext cx="38" cy="33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504" name="Line 64"/>
            <p:cNvSpPr>
              <a:spLocks noChangeShapeType="1"/>
            </p:cNvSpPr>
            <p:nvPr/>
          </p:nvSpPr>
          <p:spPr bwMode="auto">
            <a:xfrm>
              <a:off x="10181" y="8258"/>
              <a:ext cx="3" cy="250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505" name="Line 65"/>
            <p:cNvSpPr>
              <a:spLocks noChangeShapeType="1"/>
            </p:cNvSpPr>
            <p:nvPr/>
          </p:nvSpPr>
          <p:spPr bwMode="auto">
            <a:xfrm>
              <a:off x="10085" y="8543"/>
              <a:ext cx="31" cy="9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506" name="Line 66"/>
            <p:cNvSpPr>
              <a:spLocks noChangeShapeType="1"/>
            </p:cNvSpPr>
            <p:nvPr/>
          </p:nvSpPr>
          <p:spPr bwMode="auto">
            <a:xfrm>
              <a:off x="10110" y="8289"/>
              <a:ext cx="14" cy="4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507" name="Line 67"/>
            <p:cNvSpPr>
              <a:spLocks noChangeShapeType="1"/>
            </p:cNvSpPr>
            <p:nvPr/>
          </p:nvSpPr>
          <p:spPr bwMode="auto">
            <a:xfrm flipH="1">
              <a:off x="10078" y="8289"/>
              <a:ext cx="32" cy="252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508" name="Line 68"/>
            <p:cNvSpPr>
              <a:spLocks noChangeShapeType="1"/>
            </p:cNvSpPr>
            <p:nvPr/>
          </p:nvSpPr>
          <p:spPr bwMode="auto">
            <a:xfrm>
              <a:off x="10078" y="8541"/>
              <a:ext cx="7" cy="2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509" name="Line 69"/>
            <p:cNvSpPr>
              <a:spLocks noChangeShapeType="1"/>
            </p:cNvSpPr>
            <p:nvPr/>
          </p:nvSpPr>
          <p:spPr bwMode="auto">
            <a:xfrm flipH="1">
              <a:off x="10136" y="8290"/>
              <a:ext cx="7" cy="260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z="1400" b="1" smtClean="0"/>
              <a:pPr/>
              <a:t>29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717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336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96964" cy="1447800"/>
          </a:xfrm>
        </p:spPr>
        <p:txBody>
          <a:bodyPr>
            <a:normAutofit/>
          </a:bodyPr>
          <a:lstStyle/>
          <a:p>
            <a:r>
              <a:rPr lang="en-GB" sz="3600" b="1" dirty="0"/>
              <a:t>Some </a:t>
            </a:r>
            <a:r>
              <a:rPr lang="en-GB" sz="3600" b="1" dirty="0" smtClean="0"/>
              <a:t>Terminology for Tru-Test Meters</a:t>
            </a:r>
            <a:endParaRPr lang="en-GB" sz="3600" b="1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8844" y="1460134"/>
            <a:ext cx="4142358" cy="42672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 </a:t>
            </a:r>
            <a:r>
              <a:rPr lang="en-GB" sz="2200" b="1" dirty="0" smtClean="0">
                <a:solidFill>
                  <a:schemeClr val="bg2">
                    <a:lumMod val="75000"/>
                  </a:schemeClr>
                </a:solidFill>
              </a:rPr>
              <a:t>Sleeve</a:t>
            </a:r>
            <a:endParaRPr lang="en-GB" sz="2200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en-GB" sz="2200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GB" sz="2200" b="1" dirty="0">
                <a:solidFill>
                  <a:schemeClr val="bg2">
                    <a:lumMod val="75000"/>
                  </a:schemeClr>
                </a:solidFill>
              </a:rPr>
              <a:t>    Nozzle</a:t>
            </a:r>
          </a:p>
          <a:p>
            <a:endParaRPr lang="en-GB" sz="2200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GB" sz="2200" b="1" dirty="0">
                <a:solidFill>
                  <a:schemeClr val="bg2">
                    <a:lumMod val="75000"/>
                  </a:schemeClr>
                </a:solidFill>
              </a:rPr>
              <a:t>   </a:t>
            </a:r>
            <a:r>
              <a:rPr lang="en-GB" sz="2200" b="1" dirty="0" smtClean="0">
                <a:solidFill>
                  <a:schemeClr val="bg2">
                    <a:lumMod val="75000"/>
                  </a:schemeClr>
                </a:solidFill>
              </a:rPr>
              <a:t> Cover/Cap</a:t>
            </a:r>
            <a:endParaRPr lang="en-GB" sz="2200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en-GB" sz="2200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GB" sz="2200" b="1" dirty="0">
                <a:solidFill>
                  <a:schemeClr val="bg2">
                    <a:lumMod val="75000"/>
                  </a:schemeClr>
                </a:solidFill>
              </a:rPr>
              <a:t>    </a:t>
            </a:r>
            <a:r>
              <a:rPr lang="en-GB" sz="2200" b="1" dirty="0" smtClean="0">
                <a:solidFill>
                  <a:schemeClr val="bg2">
                    <a:lumMod val="75000"/>
                  </a:schemeClr>
                </a:solidFill>
              </a:rPr>
              <a:t>Body </a:t>
            </a:r>
            <a:r>
              <a:rPr lang="en-GB" sz="2200" b="1" dirty="0">
                <a:solidFill>
                  <a:schemeClr val="bg2">
                    <a:lumMod val="75000"/>
                  </a:schemeClr>
                </a:solidFill>
              </a:rPr>
              <a:t>&amp; Flask Top</a:t>
            </a:r>
          </a:p>
          <a:p>
            <a:endParaRPr lang="en-GB" sz="2200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GB" sz="2200" b="1" dirty="0">
                <a:solidFill>
                  <a:schemeClr val="bg2">
                    <a:lumMod val="75000"/>
                  </a:schemeClr>
                </a:solidFill>
              </a:rPr>
              <a:t>    Lower Valve &amp; Housing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286000" y="1315798"/>
            <a:ext cx="914400" cy="838200"/>
            <a:chOff x="5828" y="7069"/>
            <a:chExt cx="729" cy="617"/>
          </a:xfrm>
        </p:grpSpPr>
        <p:sp>
          <p:nvSpPr>
            <p:cNvPr id="42006" name="Freeform 22"/>
            <p:cNvSpPr>
              <a:spLocks/>
            </p:cNvSpPr>
            <p:nvPr/>
          </p:nvSpPr>
          <p:spPr bwMode="auto">
            <a:xfrm>
              <a:off x="5866" y="7069"/>
              <a:ext cx="690" cy="396"/>
            </a:xfrm>
            <a:custGeom>
              <a:avLst/>
              <a:gdLst/>
              <a:ahLst/>
              <a:cxnLst>
                <a:cxn ang="0">
                  <a:pos x="29" y="615"/>
                </a:cxn>
                <a:cxn ang="0">
                  <a:pos x="109" y="670"/>
                </a:cxn>
                <a:cxn ang="0">
                  <a:pos x="205" y="714"/>
                </a:cxn>
                <a:cxn ang="0">
                  <a:pos x="316" y="749"/>
                </a:cxn>
                <a:cxn ang="0">
                  <a:pos x="438" y="774"/>
                </a:cxn>
                <a:cxn ang="0">
                  <a:pos x="566" y="788"/>
                </a:cxn>
                <a:cxn ang="0">
                  <a:pos x="699" y="791"/>
                </a:cxn>
                <a:cxn ang="0">
                  <a:pos x="828" y="781"/>
                </a:cxn>
                <a:cxn ang="0">
                  <a:pos x="952" y="759"/>
                </a:cxn>
                <a:cxn ang="0">
                  <a:pos x="1067" y="726"/>
                </a:cxn>
                <a:cxn ang="0">
                  <a:pos x="1169" y="685"/>
                </a:cxn>
                <a:cxn ang="0">
                  <a:pos x="1258" y="629"/>
                </a:cxn>
                <a:cxn ang="0">
                  <a:pos x="1328" y="567"/>
                </a:cxn>
                <a:cxn ang="0">
                  <a:pos x="1366" y="498"/>
                </a:cxn>
                <a:cxn ang="0">
                  <a:pos x="1380" y="427"/>
                </a:cxn>
                <a:cxn ang="0">
                  <a:pos x="1380" y="376"/>
                </a:cxn>
                <a:cxn ang="0">
                  <a:pos x="1379" y="347"/>
                </a:cxn>
                <a:cxn ang="0">
                  <a:pos x="1373" y="321"/>
                </a:cxn>
                <a:cxn ang="0">
                  <a:pos x="1364" y="294"/>
                </a:cxn>
                <a:cxn ang="0">
                  <a:pos x="1353" y="268"/>
                </a:cxn>
                <a:cxn ang="0">
                  <a:pos x="1335" y="243"/>
                </a:cxn>
                <a:cxn ang="0">
                  <a:pos x="1316" y="219"/>
                </a:cxn>
                <a:cxn ang="0">
                  <a:pos x="1294" y="198"/>
                </a:cxn>
                <a:cxn ang="0">
                  <a:pos x="1270" y="174"/>
                </a:cxn>
                <a:cxn ang="0">
                  <a:pos x="1240" y="155"/>
                </a:cxn>
                <a:cxn ang="0">
                  <a:pos x="1213" y="133"/>
                </a:cxn>
                <a:cxn ang="0">
                  <a:pos x="1181" y="114"/>
                </a:cxn>
                <a:cxn ang="0">
                  <a:pos x="1147" y="99"/>
                </a:cxn>
                <a:cxn ang="0">
                  <a:pos x="1111" y="82"/>
                </a:cxn>
                <a:cxn ang="0">
                  <a:pos x="1070" y="67"/>
                </a:cxn>
                <a:cxn ang="0">
                  <a:pos x="1034" y="56"/>
                </a:cxn>
                <a:cxn ang="0">
                  <a:pos x="990" y="41"/>
                </a:cxn>
                <a:cxn ang="0">
                  <a:pos x="948" y="31"/>
                </a:cxn>
                <a:cxn ang="0">
                  <a:pos x="904" y="22"/>
                </a:cxn>
                <a:cxn ang="0">
                  <a:pos x="858" y="15"/>
                </a:cxn>
                <a:cxn ang="0">
                  <a:pos x="812" y="8"/>
                </a:cxn>
                <a:cxn ang="0">
                  <a:pos x="764" y="5"/>
                </a:cxn>
                <a:cxn ang="0">
                  <a:pos x="718" y="0"/>
                </a:cxn>
                <a:cxn ang="0">
                  <a:pos x="670" y="0"/>
                </a:cxn>
                <a:cxn ang="0">
                  <a:pos x="622" y="0"/>
                </a:cxn>
                <a:cxn ang="0">
                  <a:pos x="552" y="3"/>
                </a:cxn>
              </a:cxnLst>
              <a:rect l="0" t="0" r="r" b="b"/>
              <a:pathLst>
                <a:path w="1380" h="791">
                  <a:moveTo>
                    <a:pt x="0" y="586"/>
                  </a:moveTo>
                  <a:lnTo>
                    <a:pt x="29" y="615"/>
                  </a:lnTo>
                  <a:lnTo>
                    <a:pt x="68" y="644"/>
                  </a:lnTo>
                  <a:lnTo>
                    <a:pt x="109" y="670"/>
                  </a:lnTo>
                  <a:lnTo>
                    <a:pt x="154" y="694"/>
                  </a:lnTo>
                  <a:lnTo>
                    <a:pt x="205" y="714"/>
                  </a:lnTo>
                  <a:lnTo>
                    <a:pt x="258" y="733"/>
                  </a:lnTo>
                  <a:lnTo>
                    <a:pt x="316" y="749"/>
                  </a:lnTo>
                  <a:lnTo>
                    <a:pt x="376" y="763"/>
                  </a:lnTo>
                  <a:lnTo>
                    <a:pt x="438" y="774"/>
                  </a:lnTo>
                  <a:lnTo>
                    <a:pt x="501" y="784"/>
                  </a:lnTo>
                  <a:lnTo>
                    <a:pt x="566" y="788"/>
                  </a:lnTo>
                  <a:lnTo>
                    <a:pt x="632" y="791"/>
                  </a:lnTo>
                  <a:lnTo>
                    <a:pt x="699" y="791"/>
                  </a:lnTo>
                  <a:lnTo>
                    <a:pt x="761" y="788"/>
                  </a:lnTo>
                  <a:lnTo>
                    <a:pt x="828" y="781"/>
                  </a:lnTo>
                  <a:lnTo>
                    <a:pt x="891" y="771"/>
                  </a:lnTo>
                  <a:lnTo>
                    <a:pt x="952" y="759"/>
                  </a:lnTo>
                  <a:lnTo>
                    <a:pt x="1012" y="745"/>
                  </a:lnTo>
                  <a:lnTo>
                    <a:pt x="1067" y="726"/>
                  </a:lnTo>
                  <a:lnTo>
                    <a:pt x="1121" y="707"/>
                  </a:lnTo>
                  <a:lnTo>
                    <a:pt x="1169" y="685"/>
                  </a:lnTo>
                  <a:lnTo>
                    <a:pt x="1214" y="659"/>
                  </a:lnTo>
                  <a:lnTo>
                    <a:pt x="1258" y="629"/>
                  </a:lnTo>
                  <a:lnTo>
                    <a:pt x="1296" y="597"/>
                  </a:lnTo>
                  <a:lnTo>
                    <a:pt x="1328" y="567"/>
                  </a:lnTo>
                  <a:lnTo>
                    <a:pt x="1353" y="533"/>
                  </a:lnTo>
                  <a:lnTo>
                    <a:pt x="1366" y="498"/>
                  </a:lnTo>
                  <a:lnTo>
                    <a:pt x="1379" y="463"/>
                  </a:lnTo>
                  <a:lnTo>
                    <a:pt x="1380" y="427"/>
                  </a:lnTo>
                  <a:lnTo>
                    <a:pt x="1380" y="380"/>
                  </a:lnTo>
                  <a:lnTo>
                    <a:pt x="1380" y="376"/>
                  </a:lnTo>
                  <a:lnTo>
                    <a:pt x="1380" y="361"/>
                  </a:lnTo>
                  <a:lnTo>
                    <a:pt x="1379" y="347"/>
                  </a:lnTo>
                  <a:lnTo>
                    <a:pt x="1376" y="335"/>
                  </a:lnTo>
                  <a:lnTo>
                    <a:pt x="1373" y="321"/>
                  </a:lnTo>
                  <a:lnTo>
                    <a:pt x="1369" y="306"/>
                  </a:lnTo>
                  <a:lnTo>
                    <a:pt x="1364" y="294"/>
                  </a:lnTo>
                  <a:lnTo>
                    <a:pt x="1357" y="280"/>
                  </a:lnTo>
                  <a:lnTo>
                    <a:pt x="1353" y="268"/>
                  </a:lnTo>
                  <a:lnTo>
                    <a:pt x="1345" y="255"/>
                  </a:lnTo>
                  <a:lnTo>
                    <a:pt x="1335" y="243"/>
                  </a:lnTo>
                  <a:lnTo>
                    <a:pt x="1325" y="232"/>
                  </a:lnTo>
                  <a:lnTo>
                    <a:pt x="1316" y="219"/>
                  </a:lnTo>
                  <a:lnTo>
                    <a:pt x="1306" y="207"/>
                  </a:lnTo>
                  <a:lnTo>
                    <a:pt x="1294" y="198"/>
                  </a:lnTo>
                  <a:lnTo>
                    <a:pt x="1283" y="185"/>
                  </a:lnTo>
                  <a:lnTo>
                    <a:pt x="1270" y="174"/>
                  </a:lnTo>
                  <a:lnTo>
                    <a:pt x="1255" y="163"/>
                  </a:lnTo>
                  <a:lnTo>
                    <a:pt x="1240" y="155"/>
                  </a:lnTo>
                  <a:lnTo>
                    <a:pt x="1226" y="143"/>
                  </a:lnTo>
                  <a:lnTo>
                    <a:pt x="1213" y="133"/>
                  </a:lnTo>
                  <a:lnTo>
                    <a:pt x="1198" y="123"/>
                  </a:lnTo>
                  <a:lnTo>
                    <a:pt x="1181" y="114"/>
                  </a:lnTo>
                  <a:lnTo>
                    <a:pt x="1163" y="107"/>
                  </a:lnTo>
                  <a:lnTo>
                    <a:pt x="1147" y="99"/>
                  </a:lnTo>
                  <a:lnTo>
                    <a:pt x="1128" y="92"/>
                  </a:lnTo>
                  <a:lnTo>
                    <a:pt x="1111" y="82"/>
                  </a:lnTo>
                  <a:lnTo>
                    <a:pt x="1092" y="75"/>
                  </a:lnTo>
                  <a:lnTo>
                    <a:pt x="1070" y="67"/>
                  </a:lnTo>
                  <a:lnTo>
                    <a:pt x="1053" y="60"/>
                  </a:lnTo>
                  <a:lnTo>
                    <a:pt x="1034" y="56"/>
                  </a:lnTo>
                  <a:lnTo>
                    <a:pt x="1012" y="48"/>
                  </a:lnTo>
                  <a:lnTo>
                    <a:pt x="990" y="41"/>
                  </a:lnTo>
                  <a:lnTo>
                    <a:pt x="968" y="37"/>
                  </a:lnTo>
                  <a:lnTo>
                    <a:pt x="948" y="31"/>
                  </a:lnTo>
                  <a:lnTo>
                    <a:pt x="926" y="26"/>
                  </a:lnTo>
                  <a:lnTo>
                    <a:pt x="904" y="22"/>
                  </a:lnTo>
                  <a:lnTo>
                    <a:pt x="882" y="16"/>
                  </a:lnTo>
                  <a:lnTo>
                    <a:pt x="858" y="15"/>
                  </a:lnTo>
                  <a:lnTo>
                    <a:pt x="834" y="12"/>
                  </a:lnTo>
                  <a:lnTo>
                    <a:pt x="812" y="8"/>
                  </a:lnTo>
                  <a:lnTo>
                    <a:pt x="788" y="5"/>
                  </a:lnTo>
                  <a:lnTo>
                    <a:pt x="764" y="5"/>
                  </a:lnTo>
                  <a:lnTo>
                    <a:pt x="743" y="3"/>
                  </a:lnTo>
                  <a:lnTo>
                    <a:pt x="718" y="0"/>
                  </a:lnTo>
                  <a:lnTo>
                    <a:pt x="695" y="0"/>
                  </a:lnTo>
                  <a:lnTo>
                    <a:pt x="670" y="0"/>
                  </a:lnTo>
                  <a:lnTo>
                    <a:pt x="646" y="0"/>
                  </a:lnTo>
                  <a:lnTo>
                    <a:pt x="622" y="0"/>
                  </a:lnTo>
                  <a:lnTo>
                    <a:pt x="600" y="0"/>
                  </a:lnTo>
                  <a:lnTo>
                    <a:pt x="552" y="3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07" name="Freeform 23"/>
            <p:cNvSpPr>
              <a:spLocks/>
            </p:cNvSpPr>
            <p:nvPr/>
          </p:nvSpPr>
          <p:spPr bwMode="auto">
            <a:xfrm>
              <a:off x="5828" y="7071"/>
              <a:ext cx="313" cy="291"/>
            </a:xfrm>
            <a:custGeom>
              <a:avLst/>
              <a:gdLst/>
              <a:ahLst/>
              <a:cxnLst>
                <a:cxn ang="0">
                  <a:pos x="626" y="0"/>
                </a:cxn>
                <a:cxn ang="0">
                  <a:pos x="578" y="5"/>
                </a:cxn>
                <a:cxn ang="0">
                  <a:pos x="533" y="9"/>
                </a:cxn>
                <a:cxn ang="0">
                  <a:pos x="486" y="19"/>
                </a:cxn>
                <a:cxn ang="0">
                  <a:pos x="442" y="26"/>
                </a:cxn>
                <a:cxn ang="0">
                  <a:pos x="400" y="38"/>
                </a:cxn>
                <a:cxn ang="0">
                  <a:pos x="358" y="50"/>
                </a:cxn>
                <a:cxn ang="0">
                  <a:pos x="317" y="63"/>
                </a:cxn>
                <a:cxn ang="0">
                  <a:pos x="279" y="77"/>
                </a:cxn>
                <a:cxn ang="0">
                  <a:pos x="240" y="93"/>
                </a:cxn>
                <a:cxn ang="0">
                  <a:pos x="209" y="108"/>
                </a:cxn>
                <a:cxn ang="0">
                  <a:pos x="176" y="127"/>
                </a:cxn>
                <a:cxn ang="0">
                  <a:pos x="144" y="146"/>
                </a:cxn>
                <a:cxn ang="0">
                  <a:pos x="118" y="168"/>
                </a:cxn>
                <a:cxn ang="0">
                  <a:pos x="91" y="189"/>
                </a:cxn>
                <a:cxn ang="0">
                  <a:pos x="73" y="214"/>
                </a:cxn>
                <a:cxn ang="0">
                  <a:pos x="51" y="238"/>
                </a:cxn>
                <a:cxn ang="0">
                  <a:pos x="33" y="259"/>
                </a:cxn>
                <a:cxn ang="0">
                  <a:pos x="22" y="286"/>
                </a:cxn>
                <a:cxn ang="0">
                  <a:pos x="4" y="335"/>
                </a:cxn>
                <a:cxn ang="0">
                  <a:pos x="0" y="388"/>
                </a:cxn>
                <a:cxn ang="0">
                  <a:pos x="0" y="377"/>
                </a:cxn>
                <a:cxn ang="0">
                  <a:pos x="0" y="424"/>
                </a:cxn>
                <a:cxn ang="0">
                  <a:pos x="3" y="457"/>
                </a:cxn>
                <a:cxn ang="0">
                  <a:pos x="11" y="491"/>
                </a:cxn>
                <a:cxn ang="0">
                  <a:pos x="26" y="523"/>
                </a:cxn>
                <a:cxn ang="0">
                  <a:pos x="48" y="551"/>
                </a:cxn>
                <a:cxn ang="0">
                  <a:pos x="74" y="583"/>
                </a:cxn>
              </a:cxnLst>
              <a:rect l="0" t="0" r="r" b="b"/>
              <a:pathLst>
                <a:path w="626" h="583">
                  <a:moveTo>
                    <a:pt x="626" y="0"/>
                  </a:moveTo>
                  <a:lnTo>
                    <a:pt x="578" y="5"/>
                  </a:lnTo>
                  <a:lnTo>
                    <a:pt x="533" y="9"/>
                  </a:lnTo>
                  <a:lnTo>
                    <a:pt x="486" y="19"/>
                  </a:lnTo>
                  <a:lnTo>
                    <a:pt x="442" y="26"/>
                  </a:lnTo>
                  <a:lnTo>
                    <a:pt x="400" y="38"/>
                  </a:lnTo>
                  <a:lnTo>
                    <a:pt x="358" y="50"/>
                  </a:lnTo>
                  <a:lnTo>
                    <a:pt x="317" y="63"/>
                  </a:lnTo>
                  <a:lnTo>
                    <a:pt x="279" y="77"/>
                  </a:lnTo>
                  <a:lnTo>
                    <a:pt x="240" y="93"/>
                  </a:lnTo>
                  <a:lnTo>
                    <a:pt x="209" y="108"/>
                  </a:lnTo>
                  <a:lnTo>
                    <a:pt x="176" y="127"/>
                  </a:lnTo>
                  <a:lnTo>
                    <a:pt x="144" y="146"/>
                  </a:lnTo>
                  <a:lnTo>
                    <a:pt x="118" y="168"/>
                  </a:lnTo>
                  <a:lnTo>
                    <a:pt x="91" y="189"/>
                  </a:lnTo>
                  <a:lnTo>
                    <a:pt x="73" y="214"/>
                  </a:lnTo>
                  <a:lnTo>
                    <a:pt x="51" y="238"/>
                  </a:lnTo>
                  <a:lnTo>
                    <a:pt x="33" y="259"/>
                  </a:lnTo>
                  <a:lnTo>
                    <a:pt x="22" y="286"/>
                  </a:lnTo>
                  <a:lnTo>
                    <a:pt x="4" y="335"/>
                  </a:lnTo>
                  <a:lnTo>
                    <a:pt x="0" y="388"/>
                  </a:lnTo>
                  <a:lnTo>
                    <a:pt x="0" y="377"/>
                  </a:lnTo>
                  <a:lnTo>
                    <a:pt x="0" y="424"/>
                  </a:lnTo>
                  <a:lnTo>
                    <a:pt x="3" y="457"/>
                  </a:lnTo>
                  <a:lnTo>
                    <a:pt x="11" y="491"/>
                  </a:lnTo>
                  <a:lnTo>
                    <a:pt x="26" y="523"/>
                  </a:lnTo>
                  <a:lnTo>
                    <a:pt x="48" y="551"/>
                  </a:lnTo>
                  <a:lnTo>
                    <a:pt x="74" y="583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08" name="Freeform 24"/>
            <p:cNvSpPr>
              <a:spLocks/>
            </p:cNvSpPr>
            <p:nvPr/>
          </p:nvSpPr>
          <p:spPr bwMode="auto">
            <a:xfrm>
              <a:off x="6067" y="7368"/>
              <a:ext cx="14" cy="2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3" y="18"/>
                </a:cxn>
                <a:cxn ang="0">
                  <a:pos x="5" y="37"/>
                </a:cxn>
                <a:cxn ang="0">
                  <a:pos x="0" y="56"/>
                </a:cxn>
              </a:cxnLst>
              <a:rect l="0" t="0" r="r" b="b"/>
              <a:pathLst>
                <a:path w="28" h="56">
                  <a:moveTo>
                    <a:pt x="28" y="0"/>
                  </a:moveTo>
                  <a:lnTo>
                    <a:pt x="13" y="18"/>
                  </a:lnTo>
                  <a:lnTo>
                    <a:pt x="5" y="37"/>
                  </a:lnTo>
                  <a:lnTo>
                    <a:pt x="0" y="56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09" name="Freeform 25"/>
            <p:cNvSpPr>
              <a:spLocks/>
            </p:cNvSpPr>
            <p:nvPr/>
          </p:nvSpPr>
          <p:spPr bwMode="auto">
            <a:xfrm>
              <a:off x="6106" y="7353"/>
              <a:ext cx="173" cy="50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0" y="99"/>
                </a:cxn>
                <a:cxn ang="0">
                  <a:pos x="0" y="83"/>
                </a:cxn>
                <a:cxn ang="0">
                  <a:pos x="6" y="63"/>
                </a:cxn>
                <a:cxn ang="0">
                  <a:pos x="19" y="48"/>
                </a:cxn>
                <a:cxn ang="0">
                  <a:pos x="38" y="35"/>
                </a:cxn>
                <a:cxn ang="0">
                  <a:pos x="63" y="21"/>
                </a:cxn>
                <a:cxn ang="0">
                  <a:pos x="91" y="10"/>
                </a:cxn>
                <a:cxn ang="0">
                  <a:pos x="126" y="3"/>
                </a:cxn>
                <a:cxn ang="0">
                  <a:pos x="156" y="0"/>
                </a:cxn>
                <a:cxn ang="0">
                  <a:pos x="190" y="0"/>
                </a:cxn>
                <a:cxn ang="0">
                  <a:pos x="226" y="3"/>
                </a:cxn>
                <a:cxn ang="0">
                  <a:pos x="258" y="10"/>
                </a:cxn>
                <a:cxn ang="0">
                  <a:pos x="284" y="21"/>
                </a:cxn>
                <a:cxn ang="0">
                  <a:pos x="308" y="35"/>
                </a:cxn>
                <a:cxn ang="0">
                  <a:pos x="328" y="48"/>
                </a:cxn>
                <a:cxn ang="0">
                  <a:pos x="341" y="63"/>
                </a:cxn>
                <a:cxn ang="0">
                  <a:pos x="347" y="83"/>
                </a:cxn>
                <a:cxn ang="0">
                  <a:pos x="347" y="99"/>
                </a:cxn>
              </a:cxnLst>
              <a:rect l="0" t="0" r="r" b="b"/>
              <a:pathLst>
                <a:path w="347" h="99">
                  <a:moveTo>
                    <a:pt x="0" y="83"/>
                  </a:moveTo>
                  <a:lnTo>
                    <a:pt x="0" y="99"/>
                  </a:lnTo>
                  <a:lnTo>
                    <a:pt x="0" y="83"/>
                  </a:lnTo>
                  <a:lnTo>
                    <a:pt x="6" y="63"/>
                  </a:lnTo>
                  <a:lnTo>
                    <a:pt x="19" y="48"/>
                  </a:lnTo>
                  <a:lnTo>
                    <a:pt x="38" y="35"/>
                  </a:lnTo>
                  <a:lnTo>
                    <a:pt x="63" y="21"/>
                  </a:lnTo>
                  <a:lnTo>
                    <a:pt x="91" y="10"/>
                  </a:lnTo>
                  <a:lnTo>
                    <a:pt x="126" y="3"/>
                  </a:lnTo>
                  <a:lnTo>
                    <a:pt x="156" y="0"/>
                  </a:lnTo>
                  <a:lnTo>
                    <a:pt x="190" y="0"/>
                  </a:lnTo>
                  <a:lnTo>
                    <a:pt x="226" y="3"/>
                  </a:lnTo>
                  <a:lnTo>
                    <a:pt x="258" y="10"/>
                  </a:lnTo>
                  <a:lnTo>
                    <a:pt x="284" y="21"/>
                  </a:lnTo>
                  <a:lnTo>
                    <a:pt x="308" y="35"/>
                  </a:lnTo>
                  <a:lnTo>
                    <a:pt x="328" y="48"/>
                  </a:lnTo>
                  <a:lnTo>
                    <a:pt x="341" y="63"/>
                  </a:lnTo>
                  <a:lnTo>
                    <a:pt x="347" y="83"/>
                  </a:lnTo>
                  <a:lnTo>
                    <a:pt x="347" y="99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10" name="Freeform 26"/>
            <p:cNvSpPr>
              <a:spLocks/>
            </p:cNvSpPr>
            <p:nvPr/>
          </p:nvSpPr>
          <p:spPr bwMode="auto">
            <a:xfrm>
              <a:off x="6081" y="7334"/>
              <a:ext cx="237" cy="61"/>
            </a:xfrm>
            <a:custGeom>
              <a:avLst/>
              <a:gdLst/>
              <a:ahLst/>
              <a:cxnLst>
                <a:cxn ang="0">
                  <a:pos x="475" y="123"/>
                </a:cxn>
                <a:cxn ang="0">
                  <a:pos x="473" y="104"/>
                </a:cxn>
                <a:cxn ang="0">
                  <a:pos x="460" y="85"/>
                </a:cxn>
                <a:cxn ang="0">
                  <a:pos x="447" y="66"/>
                </a:cxn>
                <a:cxn ang="0">
                  <a:pos x="425" y="51"/>
                </a:cxn>
                <a:cxn ang="0">
                  <a:pos x="397" y="34"/>
                </a:cxn>
                <a:cxn ang="0">
                  <a:pos x="370" y="22"/>
                </a:cxn>
                <a:cxn ang="0">
                  <a:pos x="333" y="15"/>
                </a:cxn>
                <a:cxn ang="0">
                  <a:pos x="300" y="8"/>
                </a:cxn>
                <a:cxn ang="0">
                  <a:pos x="261" y="3"/>
                </a:cxn>
                <a:cxn ang="0">
                  <a:pos x="223" y="0"/>
                </a:cxn>
                <a:cxn ang="0">
                  <a:pos x="183" y="3"/>
                </a:cxn>
                <a:cxn ang="0">
                  <a:pos x="147" y="8"/>
                </a:cxn>
                <a:cxn ang="0">
                  <a:pos x="112" y="15"/>
                </a:cxn>
                <a:cxn ang="0">
                  <a:pos x="77" y="22"/>
                </a:cxn>
                <a:cxn ang="0">
                  <a:pos x="47" y="37"/>
                </a:cxn>
                <a:cxn ang="0">
                  <a:pos x="22" y="51"/>
                </a:cxn>
                <a:cxn ang="0">
                  <a:pos x="0" y="67"/>
                </a:cxn>
              </a:cxnLst>
              <a:rect l="0" t="0" r="r" b="b"/>
              <a:pathLst>
                <a:path w="475" h="123">
                  <a:moveTo>
                    <a:pt x="475" y="123"/>
                  </a:moveTo>
                  <a:lnTo>
                    <a:pt x="473" y="104"/>
                  </a:lnTo>
                  <a:lnTo>
                    <a:pt x="460" y="85"/>
                  </a:lnTo>
                  <a:lnTo>
                    <a:pt x="447" y="66"/>
                  </a:lnTo>
                  <a:lnTo>
                    <a:pt x="425" y="51"/>
                  </a:lnTo>
                  <a:lnTo>
                    <a:pt x="397" y="34"/>
                  </a:lnTo>
                  <a:lnTo>
                    <a:pt x="370" y="22"/>
                  </a:lnTo>
                  <a:lnTo>
                    <a:pt x="333" y="15"/>
                  </a:lnTo>
                  <a:lnTo>
                    <a:pt x="300" y="8"/>
                  </a:lnTo>
                  <a:lnTo>
                    <a:pt x="261" y="3"/>
                  </a:lnTo>
                  <a:lnTo>
                    <a:pt x="223" y="0"/>
                  </a:lnTo>
                  <a:lnTo>
                    <a:pt x="183" y="3"/>
                  </a:lnTo>
                  <a:lnTo>
                    <a:pt x="147" y="8"/>
                  </a:lnTo>
                  <a:lnTo>
                    <a:pt x="112" y="15"/>
                  </a:lnTo>
                  <a:lnTo>
                    <a:pt x="77" y="22"/>
                  </a:lnTo>
                  <a:lnTo>
                    <a:pt x="47" y="37"/>
                  </a:lnTo>
                  <a:lnTo>
                    <a:pt x="22" y="51"/>
                  </a:lnTo>
                  <a:lnTo>
                    <a:pt x="0" y="67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11" name="Freeform 27"/>
            <p:cNvSpPr>
              <a:spLocks/>
            </p:cNvSpPr>
            <p:nvPr/>
          </p:nvSpPr>
          <p:spPr bwMode="auto">
            <a:xfrm>
              <a:off x="5939" y="7345"/>
              <a:ext cx="133" cy="52"/>
            </a:xfrm>
            <a:custGeom>
              <a:avLst/>
              <a:gdLst/>
              <a:ahLst/>
              <a:cxnLst>
                <a:cxn ang="0">
                  <a:pos x="265" y="104"/>
                </a:cxn>
                <a:cxn ang="0">
                  <a:pos x="256" y="101"/>
                </a:cxn>
                <a:cxn ang="0">
                  <a:pos x="246" y="99"/>
                </a:cxn>
                <a:cxn ang="0">
                  <a:pos x="236" y="96"/>
                </a:cxn>
                <a:cxn ang="0">
                  <a:pos x="227" y="93"/>
                </a:cxn>
                <a:cxn ang="0">
                  <a:pos x="217" y="92"/>
                </a:cxn>
                <a:cxn ang="0">
                  <a:pos x="207" y="89"/>
                </a:cxn>
                <a:cxn ang="0">
                  <a:pos x="198" y="86"/>
                </a:cxn>
                <a:cxn ang="0">
                  <a:pos x="188" y="85"/>
                </a:cxn>
                <a:cxn ang="0">
                  <a:pos x="179" y="82"/>
                </a:cxn>
                <a:cxn ang="0">
                  <a:pos x="169" y="79"/>
                </a:cxn>
                <a:cxn ang="0">
                  <a:pos x="159" y="77"/>
                </a:cxn>
                <a:cxn ang="0">
                  <a:pos x="154" y="72"/>
                </a:cxn>
                <a:cxn ang="0">
                  <a:pos x="144" y="70"/>
                </a:cxn>
                <a:cxn ang="0">
                  <a:pos x="135" y="67"/>
                </a:cxn>
                <a:cxn ang="0">
                  <a:pos x="125" y="63"/>
                </a:cxn>
                <a:cxn ang="0">
                  <a:pos x="118" y="60"/>
                </a:cxn>
                <a:cxn ang="0">
                  <a:pos x="109" y="59"/>
                </a:cxn>
                <a:cxn ang="0">
                  <a:pos x="102" y="53"/>
                </a:cxn>
                <a:cxn ang="0">
                  <a:pos x="92" y="51"/>
                </a:cxn>
                <a:cxn ang="0">
                  <a:pos x="85" y="45"/>
                </a:cxn>
                <a:cxn ang="0">
                  <a:pos x="77" y="44"/>
                </a:cxn>
                <a:cxn ang="0">
                  <a:pos x="67" y="38"/>
                </a:cxn>
                <a:cxn ang="0">
                  <a:pos x="61" y="37"/>
                </a:cxn>
                <a:cxn ang="0">
                  <a:pos x="54" y="31"/>
                </a:cxn>
                <a:cxn ang="0">
                  <a:pos x="47" y="29"/>
                </a:cxn>
                <a:cxn ang="0">
                  <a:pos x="39" y="24"/>
                </a:cxn>
                <a:cxn ang="0">
                  <a:pos x="32" y="22"/>
                </a:cxn>
                <a:cxn ang="0">
                  <a:pos x="25" y="16"/>
                </a:cxn>
                <a:cxn ang="0">
                  <a:pos x="18" y="12"/>
                </a:cxn>
                <a:cxn ang="0">
                  <a:pos x="10" y="9"/>
                </a:cxn>
                <a:cxn ang="0">
                  <a:pos x="4" y="5"/>
                </a:cxn>
                <a:cxn ang="0">
                  <a:pos x="0" y="0"/>
                </a:cxn>
              </a:cxnLst>
              <a:rect l="0" t="0" r="r" b="b"/>
              <a:pathLst>
                <a:path w="265" h="104">
                  <a:moveTo>
                    <a:pt x="265" y="104"/>
                  </a:moveTo>
                  <a:lnTo>
                    <a:pt x="256" y="101"/>
                  </a:lnTo>
                  <a:lnTo>
                    <a:pt x="246" y="99"/>
                  </a:lnTo>
                  <a:lnTo>
                    <a:pt x="236" y="96"/>
                  </a:lnTo>
                  <a:lnTo>
                    <a:pt x="227" y="93"/>
                  </a:lnTo>
                  <a:lnTo>
                    <a:pt x="217" y="92"/>
                  </a:lnTo>
                  <a:lnTo>
                    <a:pt x="207" y="89"/>
                  </a:lnTo>
                  <a:lnTo>
                    <a:pt x="198" y="86"/>
                  </a:lnTo>
                  <a:lnTo>
                    <a:pt x="188" y="85"/>
                  </a:lnTo>
                  <a:lnTo>
                    <a:pt x="179" y="82"/>
                  </a:lnTo>
                  <a:lnTo>
                    <a:pt x="169" y="79"/>
                  </a:lnTo>
                  <a:lnTo>
                    <a:pt x="159" y="77"/>
                  </a:lnTo>
                  <a:lnTo>
                    <a:pt x="154" y="72"/>
                  </a:lnTo>
                  <a:lnTo>
                    <a:pt x="144" y="70"/>
                  </a:lnTo>
                  <a:lnTo>
                    <a:pt x="135" y="67"/>
                  </a:lnTo>
                  <a:lnTo>
                    <a:pt x="125" y="63"/>
                  </a:lnTo>
                  <a:lnTo>
                    <a:pt x="118" y="60"/>
                  </a:lnTo>
                  <a:lnTo>
                    <a:pt x="109" y="59"/>
                  </a:lnTo>
                  <a:lnTo>
                    <a:pt x="102" y="53"/>
                  </a:lnTo>
                  <a:lnTo>
                    <a:pt x="92" y="51"/>
                  </a:lnTo>
                  <a:lnTo>
                    <a:pt x="85" y="45"/>
                  </a:lnTo>
                  <a:lnTo>
                    <a:pt x="77" y="44"/>
                  </a:lnTo>
                  <a:lnTo>
                    <a:pt x="67" y="38"/>
                  </a:lnTo>
                  <a:lnTo>
                    <a:pt x="61" y="37"/>
                  </a:lnTo>
                  <a:lnTo>
                    <a:pt x="54" y="31"/>
                  </a:lnTo>
                  <a:lnTo>
                    <a:pt x="47" y="29"/>
                  </a:lnTo>
                  <a:lnTo>
                    <a:pt x="39" y="24"/>
                  </a:lnTo>
                  <a:lnTo>
                    <a:pt x="32" y="22"/>
                  </a:lnTo>
                  <a:lnTo>
                    <a:pt x="25" y="16"/>
                  </a:lnTo>
                  <a:lnTo>
                    <a:pt x="18" y="12"/>
                  </a:lnTo>
                  <a:lnTo>
                    <a:pt x="10" y="9"/>
                  </a:lnTo>
                  <a:lnTo>
                    <a:pt x="4" y="5"/>
                  </a:lnTo>
                  <a:lnTo>
                    <a:pt x="0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12" name="Freeform 28"/>
            <p:cNvSpPr>
              <a:spLocks/>
            </p:cNvSpPr>
            <p:nvPr/>
          </p:nvSpPr>
          <p:spPr bwMode="auto">
            <a:xfrm>
              <a:off x="6072" y="7345"/>
              <a:ext cx="375" cy="64"/>
            </a:xfrm>
            <a:custGeom>
              <a:avLst/>
              <a:gdLst/>
              <a:ahLst/>
              <a:cxnLst>
                <a:cxn ang="0">
                  <a:pos x="12" y="107"/>
                </a:cxn>
                <a:cxn ang="0">
                  <a:pos x="32" y="108"/>
                </a:cxn>
                <a:cxn ang="0">
                  <a:pos x="51" y="114"/>
                </a:cxn>
                <a:cxn ang="0">
                  <a:pos x="70" y="115"/>
                </a:cxn>
                <a:cxn ang="0">
                  <a:pos x="92" y="118"/>
                </a:cxn>
                <a:cxn ang="0">
                  <a:pos x="114" y="121"/>
                </a:cxn>
                <a:cxn ang="0">
                  <a:pos x="135" y="123"/>
                </a:cxn>
                <a:cxn ang="0">
                  <a:pos x="169" y="126"/>
                </a:cxn>
                <a:cxn ang="0">
                  <a:pos x="210" y="128"/>
                </a:cxn>
                <a:cxn ang="0">
                  <a:pos x="253" y="128"/>
                </a:cxn>
                <a:cxn ang="0">
                  <a:pos x="297" y="126"/>
                </a:cxn>
                <a:cxn ang="0">
                  <a:pos x="339" y="123"/>
                </a:cxn>
                <a:cxn ang="0">
                  <a:pos x="382" y="121"/>
                </a:cxn>
                <a:cxn ang="0">
                  <a:pos x="422" y="114"/>
                </a:cxn>
                <a:cxn ang="0">
                  <a:pos x="466" y="108"/>
                </a:cxn>
                <a:cxn ang="0">
                  <a:pos x="501" y="99"/>
                </a:cxn>
                <a:cxn ang="0">
                  <a:pos x="542" y="89"/>
                </a:cxn>
                <a:cxn ang="0">
                  <a:pos x="578" y="79"/>
                </a:cxn>
                <a:cxn ang="0">
                  <a:pos x="641" y="59"/>
                </a:cxn>
                <a:cxn ang="0">
                  <a:pos x="695" y="31"/>
                </a:cxn>
                <a:cxn ang="0">
                  <a:pos x="699" y="31"/>
                </a:cxn>
                <a:cxn ang="0">
                  <a:pos x="702" y="29"/>
                </a:cxn>
                <a:cxn ang="0">
                  <a:pos x="706" y="26"/>
                </a:cxn>
                <a:cxn ang="0">
                  <a:pos x="711" y="24"/>
                </a:cxn>
                <a:cxn ang="0">
                  <a:pos x="713" y="22"/>
                </a:cxn>
                <a:cxn ang="0">
                  <a:pos x="718" y="22"/>
                </a:cxn>
                <a:cxn ang="0">
                  <a:pos x="721" y="19"/>
                </a:cxn>
                <a:cxn ang="0">
                  <a:pos x="724" y="16"/>
                </a:cxn>
                <a:cxn ang="0">
                  <a:pos x="728" y="15"/>
                </a:cxn>
                <a:cxn ang="0">
                  <a:pos x="731" y="12"/>
                </a:cxn>
                <a:cxn ang="0">
                  <a:pos x="735" y="9"/>
                </a:cxn>
                <a:cxn ang="0">
                  <a:pos x="738" y="9"/>
                </a:cxn>
                <a:cxn ang="0">
                  <a:pos x="743" y="8"/>
                </a:cxn>
                <a:cxn ang="0">
                  <a:pos x="744" y="5"/>
                </a:cxn>
                <a:cxn ang="0">
                  <a:pos x="747" y="2"/>
                </a:cxn>
                <a:cxn ang="0">
                  <a:pos x="751" y="0"/>
                </a:cxn>
              </a:cxnLst>
              <a:rect l="0" t="0" r="r" b="b"/>
              <a:pathLst>
                <a:path w="751" h="128">
                  <a:moveTo>
                    <a:pt x="0" y="104"/>
                  </a:moveTo>
                  <a:lnTo>
                    <a:pt x="12" y="107"/>
                  </a:lnTo>
                  <a:lnTo>
                    <a:pt x="22" y="108"/>
                  </a:lnTo>
                  <a:lnTo>
                    <a:pt x="32" y="108"/>
                  </a:lnTo>
                  <a:lnTo>
                    <a:pt x="41" y="111"/>
                  </a:lnTo>
                  <a:lnTo>
                    <a:pt x="51" y="114"/>
                  </a:lnTo>
                  <a:lnTo>
                    <a:pt x="61" y="114"/>
                  </a:lnTo>
                  <a:lnTo>
                    <a:pt x="70" y="115"/>
                  </a:lnTo>
                  <a:lnTo>
                    <a:pt x="82" y="118"/>
                  </a:lnTo>
                  <a:lnTo>
                    <a:pt x="92" y="118"/>
                  </a:lnTo>
                  <a:lnTo>
                    <a:pt x="103" y="121"/>
                  </a:lnTo>
                  <a:lnTo>
                    <a:pt x="114" y="121"/>
                  </a:lnTo>
                  <a:lnTo>
                    <a:pt x="125" y="123"/>
                  </a:lnTo>
                  <a:lnTo>
                    <a:pt x="135" y="123"/>
                  </a:lnTo>
                  <a:lnTo>
                    <a:pt x="147" y="123"/>
                  </a:lnTo>
                  <a:lnTo>
                    <a:pt x="169" y="126"/>
                  </a:lnTo>
                  <a:lnTo>
                    <a:pt x="191" y="126"/>
                  </a:lnTo>
                  <a:lnTo>
                    <a:pt x="210" y="128"/>
                  </a:lnTo>
                  <a:lnTo>
                    <a:pt x="232" y="128"/>
                  </a:lnTo>
                  <a:lnTo>
                    <a:pt x="253" y="128"/>
                  </a:lnTo>
                  <a:lnTo>
                    <a:pt x="275" y="128"/>
                  </a:lnTo>
                  <a:lnTo>
                    <a:pt x="297" y="126"/>
                  </a:lnTo>
                  <a:lnTo>
                    <a:pt x="319" y="126"/>
                  </a:lnTo>
                  <a:lnTo>
                    <a:pt x="339" y="123"/>
                  </a:lnTo>
                  <a:lnTo>
                    <a:pt x="360" y="123"/>
                  </a:lnTo>
                  <a:lnTo>
                    <a:pt x="382" y="121"/>
                  </a:lnTo>
                  <a:lnTo>
                    <a:pt x="403" y="118"/>
                  </a:lnTo>
                  <a:lnTo>
                    <a:pt x="422" y="114"/>
                  </a:lnTo>
                  <a:lnTo>
                    <a:pt x="444" y="111"/>
                  </a:lnTo>
                  <a:lnTo>
                    <a:pt x="466" y="108"/>
                  </a:lnTo>
                  <a:lnTo>
                    <a:pt x="485" y="104"/>
                  </a:lnTo>
                  <a:lnTo>
                    <a:pt x="501" y="99"/>
                  </a:lnTo>
                  <a:lnTo>
                    <a:pt x="523" y="93"/>
                  </a:lnTo>
                  <a:lnTo>
                    <a:pt x="542" y="89"/>
                  </a:lnTo>
                  <a:lnTo>
                    <a:pt x="562" y="85"/>
                  </a:lnTo>
                  <a:lnTo>
                    <a:pt x="578" y="79"/>
                  </a:lnTo>
                  <a:lnTo>
                    <a:pt x="612" y="67"/>
                  </a:lnTo>
                  <a:lnTo>
                    <a:pt x="641" y="59"/>
                  </a:lnTo>
                  <a:lnTo>
                    <a:pt x="668" y="45"/>
                  </a:lnTo>
                  <a:lnTo>
                    <a:pt x="695" y="31"/>
                  </a:lnTo>
                  <a:lnTo>
                    <a:pt x="696" y="31"/>
                  </a:lnTo>
                  <a:lnTo>
                    <a:pt x="699" y="31"/>
                  </a:lnTo>
                  <a:lnTo>
                    <a:pt x="702" y="29"/>
                  </a:lnTo>
                  <a:lnTo>
                    <a:pt x="702" y="29"/>
                  </a:lnTo>
                  <a:lnTo>
                    <a:pt x="703" y="26"/>
                  </a:lnTo>
                  <a:lnTo>
                    <a:pt x="706" y="26"/>
                  </a:lnTo>
                  <a:lnTo>
                    <a:pt x="709" y="26"/>
                  </a:lnTo>
                  <a:lnTo>
                    <a:pt x="711" y="24"/>
                  </a:lnTo>
                  <a:lnTo>
                    <a:pt x="711" y="24"/>
                  </a:lnTo>
                  <a:lnTo>
                    <a:pt x="713" y="22"/>
                  </a:lnTo>
                  <a:lnTo>
                    <a:pt x="716" y="22"/>
                  </a:lnTo>
                  <a:lnTo>
                    <a:pt x="718" y="22"/>
                  </a:lnTo>
                  <a:lnTo>
                    <a:pt x="718" y="19"/>
                  </a:lnTo>
                  <a:lnTo>
                    <a:pt x="721" y="19"/>
                  </a:lnTo>
                  <a:lnTo>
                    <a:pt x="724" y="16"/>
                  </a:lnTo>
                  <a:lnTo>
                    <a:pt x="724" y="16"/>
                  </a:lnTo>
                  <a:lnTo>
                    <a:pt x="725" y="15"/>
                  </a:lnTo>
                  <a:lnTo>
                    <a:pt x="728" y="15"/>
                  </a:lnTo>
                  <a:lnTo>
                    <a:pt x="731" y="15"/>
                  </a:lnTo>
                  <a:lnTo>
                    <a:pt x="731" y="12"/>
                  </a:lnTo>
                  <a:lnTo>
                    <a:pt x="732" y="12"/>
                  </a:lnTo>
                  <a:lnTo>
                    <a:pt x="735" y="9"/>
                  </a:lnTo>
                  <a:lnTo>
                    <a:pt x="735" y="9"/>
                  </a:lnTo>
                  <a:lnTo>
                    <a:pt x="738" y="9"/>
                  </a:lnTo>
                  <a:lnTo>
                    <a:pt x="740" y="8"/>
                  </a:lnTo>
                  <a:lnTo>
                    <a:pt x="743" y="8"/>
                  </a:lnTo>
                  <a:lnTo>
                    <a:pt x="743" y="5"/>
                  </a:lnTo>
                  <a:lnTo>
                    <a:pt x="744" y="5"/>
                  </a:lnTo>
                  <a:lnTo>
                    <a:pt x="747" y="2"/>
                  </a:lnTo>
                  <a:lnTo>
                    <a:pt x="747" y="2"/>
                  </a:lnTo>
                  <a:lnTo>
                    <a:pt x="750" y="2"/>
                  </a:lnTo>
                  <a:lnTo>
                    <a:pt x="751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13" name="Line 29"/>
            <p:cNvSpPr>
              <a:spLocks noChangeShapeType="1"/>
            </p:cNvSpPr>
            <p:nvPr/>
          </p:nvSpPr>
          <p:spPr bwMode="auto">
            <a:xfrm flipV="1">
              <a:off x="6556" y="7257"/>
              <a:ext cx="1" cy="7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14" name="Freeform 30"/>
            <p:cNvSpPr>
              <a:spLocks/>
            </p:cNvSpPr>
            <p:nvPr/>
          </p:nvSpPr>
          <p:spPr bwMode="auto">
            <a:xfrm>
              <a:off x="6032" y="7443"/>
              <a:ext cx="323" cy="55"/>
            </a:xfrm>
            <a:custGeom>
              <a:avLst/>
              <a:gdLst/>
              <a:ahLst/>
              <a:cxnLst>
                <a:cxn ang="0">
                  <a:pos x="645" y="0"/>
                </a:cxn>
                <a:cxn ang="0">
                  <a:pos x="549" y="58"/>
                </a:cxn>
                <a:cxn ang="0">
                  <a:pos x="532" y="68"/>
                </a:cxn>
                <a:cxn ang="0">
                  <a:pos x="501" y="80"/>
                </a:cxn>
                <a:cxn ang="0">
                  <a:pos x="468" y="92"/>
                </a:cxn>
                <a:cxn ang="0">
                  <a:pos x="428" y="102"/>
                </a:cxn>
                <a:cxn ang="0">
                  <a:pos x="392" y="105"/>
                </a:cxn>
                <a:cxn ang="0">
                  <a:pos x="351" y="109"/>
                </a:cxn>
                <a:cxn ang="0">
                  <a:pos x="308" y="109"/>
                </a:cxn>
                <a:cxn ang="0">
                  <a:pos x="270" y="106"/>
                </a:cxn>
                <a:cxn ang="0">
                  <a:pos x="229" y="105"/>
                </a:cxn>
                <a:cxn ang="0">
                  <a:pos x="190" y="97"/>
                </a:cxn>
                <a:cxn ang="0">
                  <a:pos x="153" y="87"/>
                </a:cxn>
                <a:cxn ang="0">
                  <a:pos x="123" y="73"/>
                </a:cxn>
                <a:cxn ang="0">
                  <a:pos x="94" y="58"/>
                </a:cxn>
                <a:cxn ang="0">
                  <a:pos x="0" y="3"/>
                </a:cxn>
              </a:cxnLst>
              <a:rect l="0" t="0" r="r" b="b"/>
              <a:pathLst>
                <a:path w="645" h="109">
                  <a:moveTo>
                    <a:pt x="645" y="0"/>
                  </a:moveTo>
                  <a:lnTo>
                    <a:pt x="549" y="58"/>
                  </a:lnTo>
                  <a:lnTo>
                    <a:pt x="532" y="68"/>
                  </a:lnTo>
                  <a:lnTo>
                    <a:pt x="501" y="80"/>
                  </a:lnTo>
                  <a:lnTo>
                    <a:pt x="468" y="92"/>
                  </a:lnTo>
                  <a:lnTo>
                    <a:pt x="428" y="102"/>
                  </a:lnTo>
                  <a:lnTo>
                    <a:pt x="392" y="105"/>
                  </a:lnTo>
                  <a:lnTo>
                    <a:pt x="351" y="109"/>
                  </a:lnTo>
                  <a:lnTo>
                    <a:pt x="308" y="109"/>
                  </a:lnTo>
                  <a:lnTo>
                    <a:pt x="270" y="106"/>
                  </a:lnTo>
                  <a:lnTo>
                    <a:pt x="229" y="105"/>
                  </a:lnTo>
                  <a:lnTo>
                    <a:pt x="190" y="97"/>
                  </a:lnTo>
                  <a:lnTo>
                    <a:pt x="153" y="87"/>
                  </a:lnTo>
                  <a:lnTo>
                    <a:pt x="123" y="73"/>
                  </a:lnTo>
                  <a:lnTo>
                    <a:pt x="94" y="58"/>
                  </a:lnTo>
                  <a:lnTo>
                    <a:pt x="0" y="3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15" name="Freeform 31"/>
            <p:cNvSpPr>
              <a:spLocks/>
            </p:cNvSpPr>
            <p:nvPr/>
          </p:nvSpPr>
          <p:spPr bwMode="auto">
            <a:xfrm>
              <a:off x="6044" y="7452"/>
              <a:ext cx="296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2"/>
                </a:cxn>
                <a:cxn ang="0">
                  <a:pos x="24" y="41"/>
                </a:cxn>
                <a:cxn ang="0">
                  <a:pos x="43" y="60"/>
                </a:cxn>
                <a:cxn ang="0">
                  <a:pos x="67" y="78"/>
                </a:cxn>
                <a:cxn ang="0">
                  <a:pos x="96" y="89"/>
                </a:cxn>
                <a:cxn ang="0">
                  <a:pos x="128" y="104"/>
                </a:cxn>
                <a:cxn ang="0">
                  <a:pos x="164" y="114"/>
                </a:cxn>
                <a:cxn ang="0">
                  <a:pos x="202" y="121"/>
                </a:cxn>
                <a:cxn ang="0">
                  <a:pos x="243" y="129"/>
                </a:cxn>
                <a:cxn ang="0">
                  <a:pos x="282" y="130"/>
                </a:cxn>
                <a:cxn ang="0">
                  <a:pos x="326" y="129"/>
                </a:cxn>
                <a:cxn ang="0">
                  <a:pos x="367" y="126"/>
                </a:cxn>
                <a:cxn ang="0">
                  <a:pos x="404" y="118"/>
                </a:cxn>
                <a:cxn ang="0">
                  <a:pos x="444" y="111"/>
                </a:cxn>
                <a:cxn ang="0">
                  <a:pos x="477" y="99"/>
                </a:cxn>
                <a:cxn ang="0">
                  <a:pos x="508" y="88"/>
                </a:cxn>
                <a:cxn ang="0">
                  <a:pos x="541" y="67"/>
                </a:cxn>
                <a:cxn ang="0">
                  <a:pos x="563" y="48"/>
                </a:cxn>
                <a:cxn ang="0">
                  <a:pos x="584" y="25"/>
                </a:cxn>
                <a:cxn ang="0">
                  <a:pos x="592" y="3"/>
                </a:cxn>
              </a:cxnLst>
              <a:rect l="0" t="0" r="r" b="b"/>
              <a:pathLst>
                <a:path w="592" h="130">
                  <a:moveTo>
                    <a:pt x="0" y="0"/>
                  </a:moveTo>
                  <a:lnTo>
                    <a:pt x="10" y="22"/>
                  </a:lnTo>
                  <a:lnTo>
                    <a:pt x="24" y="41"/>
                  </a:lnTo>
                  <a:lnTo>
                    <a:pt x="43" y="60"/>
                  </a:lnTo>
                  <a:lnTo>
                    <a:pt x="67" y="78"/>
                  </a:lnTo>
                  <a:lnTo>
                    <a:pt x="96" y="89"/>
                  </a:lnTo>
                  <a:lnTo>
                    <a:pt x="128" y="104"/>
                  </a:lnTo>
                  <a:lnTo>
                    <a:pt x="164" y="114"/>
                  </a:lnTo>
                  <a:lnTo>
                    <a:pt x="202" y="121"/>
                  </a:lnTo>
                  <a:lnTo>
                    <a:pt x="243" y="129"/>
                  </a:lnTo>
                  <a:lnTo>
                    <a:pt x="282" y="130"/>
                  </a:lnTo>
                  <a:lnTo>
                    <a:pt x="326" y="129"/>
                  </a:lnTo>
                  <a:lnTo>
                    <a:pt x="367" y="126"/>
                  </a:lnTo>
                  <a:lnTo>
                    <a:pt x="404" y="118"/>
                  </a:lnTo>
                  <a:lnTo>
                    <a:pt x="444" y="111"/>
                  </a:lnTo>
                  <a:lnTo>
                    <a:pt x="477" y="99"/>
                  </a:lnTo>
                  <a:lnTo>
                    <a:pt x="508" y="88"/>
                  </a:lnTo>
                  <a:lnTo>
                    <a:pt x="541" y="67"/>
                  </a:lnTo>
                  <a:lnTo>
                    <a:pt x="563" y="48"/>
                  </a:lnTo>
                  <a:lnTo>
                    <a:pt x="584" y="25"/>
                  </a:lnTo>
                  <a:lnTo>
                    <a:pt x="592" y="3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16" name="Freeform 32"/>
            <p:cNvSpPr>
              <a:spLocks/>
            </p:cNvSpPr>
            <p:nvPr/>
          </p:nvSpPr>
          <p:spPr bwMode="auto">
            <a:xfrm>
              <a:off x="6085" y="7450"/>
              <a:ext cx="260" cy="236"/>
            </a:xfrm>
            <a:custGeom>
              <a:avLst/>
              <a:gdLst/>
              <a:ahLst/>
              <a:cxnLst>
                <a:cxn ang="0">
                  <a:pos x="521" y="0"/>
                </a:cxn>
                <a:cxn ang="0">
                  <a:pos x="514" y="22"/>
                </a:cxn>
                <a:cxn ang="0">
                  <a:pos x="503" y="41"/>
                </a:cxn>
                <a:cxn ang="0">
                  <a:pos x="482" y="60"/>
                </a:cxn>
                <a:cxn ang="0">
                  <a:pos x="460" y="79"/>
                </a:cxn>
                <a:cxn ang="0">
                  <a:pos x="434" y="92"/>
                </a:cxn>
                <a:cxn ang="0">
                  <a:pos x="434" y="92"/>
                </a:cxn>
                <a:cxn ang="0">
                  <a:pos x="401" y="106"/>
                </a:cxn>
                <a:cxn ang="0">
                  <a:pos x="363" y="118"/>
                </a:cxn>
                <a:cxn ang="0">
                  <a:pos x="321" y="127"/>
                </a:cxn>
                <a:cxn ang="0">
                  <a:pos x="283" y="134"/>
                </a:cxn>
                <a:cxn ang="0">
                  <a:pos x="238" y="137"/>
                </a:cxn>
                <a:cxn ang="0">
                  <a:pos x="194" y="137"/>
                </a:cxn>
                <a:cxn ang="0">
                  <a:pos x="153" y="134"/>
                </a:cxn>
                <a:cxn ang="0">
                  <a:pos x="109" y="127"/>
                </a:cxn>
                <a:cxn ang="0">
                  <a:pos x="69" y="118"/>
                </a:cxn>
                <a:cxn ang="0">
                  <a:pos x="32" y="106"/>
                </a:cxn>
                <a:cxn ang="0">
                  <a:pos x="0" y="92"/>
                </a:cxn>
                <a:cxn ang="0">
                  <a:pos x="0" y="472"/>
                </a:cxn>
                <a:cxn ang="0">
                  <a:pos x="0" y="92"/>
                </a:cxn>
                <a:cxn ang="0">
                  <a:pos x="0" y="472"/>
                </a:cxn>
              </a:cxnLst>
              <a:rect l="0" t="0" r="r" b="b"/>
              <a:pathLst>
                <a:path w="521" h="472">
                  <a:moveTo>
                    <a:pt x="521" y="0"/>
                  </a:moveTo>
                  <a:lnTo>
                    <a:pt x="514" y="22"/>
                  </a:lnTo>
                  <a:lnTo>
                    <a:pt x="503" y="41"/>
                  </a:lnTo>
                  <a:lnTo>
                    <a:pt x="482" y="60"/>
                  </a:lnTo>
                  <a:lnTo>
                    <a:pt x="460" y="79"/>
                  </a:lnTo>
                  <a:lnTo>
                    <a:pt x="434" y="92"/>
                  </a:lnTo>
                  <a:lnTo>
                    <a:pt x="434" y="92"/>
                  </a:lnTo>
                  <a:lnTo>
                    <a:pt x="401" y="106"/>
                  </a:lnTo>
                  <a:lnTo>
                    <a:pt x="363" y="118"/>
                  </a:lnTo>
                  <a:lnTo>
                    <a:pt x="321" y="127"/>
                  </a:lnTo>
                  <a:lnTo>
                    <a:pt x="283" y="134"/>
                  </a:lnTo>
                  <a:lnTo>
                    <a:pt x="238" y="137"/>
                  </a:lnTo>
                  <a:lnTo>
                    <a:pt x="194" y="137"/>
                  </a:lnTo>
                  <a:lnTo>
                    <a:pt x="153" y="134"/>
                  </a:lnTo>
                  <a:lnTo>
                    <a:pt x="109" y="127"/>
                  </a:lnTo>
                  <a:lnTo>
                    <a:pt x="69" y="118"/>
                  </a:lnTo>
                  <a:lnTo>
                    <a:pt x="32" y="106"/>
                  </a:lnTo>
                  <a:lnTo>
                    <a:pt x="0" y="92"/>
                  </a:lnTo>
                  <a:lnTo>
                    <a:pt x="0" y="472"/>
                  </a:lnTo>
                  <a:lnTo>
                    <a:pt x="0" y="92"/>
                  </a:lnTo>
                  <a:lnTo>
                    <a:pt x="0" y="472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17" name="Line 33"/>
            <p:cNvSpPr>
              <a:spLocks noChangeShapeType="1"/>
            </p:cNvSpPr>
            <p:nvPr/>
          </p:nvSpPr>
          <p:spPr bwMode="auto">
            <a:xfrm flipH="1" flipV="1">
              <a:off x="6039" y="7450"/>
              <a:ext cx="1" cy="231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18" name="Freeform 34"/>
            <p:cNvSpPr>
              <a:spLocks/>
            </p:cNvSpPr>
            <p:nvPr/>
          </p:nvSpPr>
          <p:spPr bwMode="auto">
            <a:xfrm>
              <a:off x="6039" y="7450"/>
              <a:ext cx="46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2"/>
                </a:cxn>
                <a:cxn ang="0">
                  <a:pos x="20" y="41"/>
                </a:cxn>
                <a:cxn ang="0">
                  <a:pos x="38" y="60"/>
                </a:cxn>
                <a:cxn ang="0">
                  <a:pos x="63" y="79"/>
                </a:cxn>
                <a:cxn ang="0">
                  <a:pos x="90" y="92"/>
                </a:cxn>
                <a:cxn ang="0">
                  <a:pos x="90" y="92"/>
                </a:cxn>
              </a:cxnLst>
              <a:rect l="0" t="0" r="r" b="b"/>
              <a:pathLst>
                <a:path w="90" h="92">
                  <a:moveTo>
                    <a:pt x="0" y="0"/>
                  </a:moveTo>
                  <a:lnTo>
                    <a:pt x="6" y="22"/>
                  </a:lnTo>
                  <a:lnTo>
                    <a:pt x="20" y="41"/>
                  </a:lnTo>
                  <a:lnTo>
                    <a:pt x="38" y="60"/>
                  </a:lnTo>
                  <a:lnTo>
                    <a:pt x="63" y="79"/>
                  </a:lnTo>
                  <a:lnTo>
                    <a:pt x="90" y="92"/>
                  </a:lnTo>
                  <a:lnTo>
                    <a:pt x="90" y="92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19" name="Line 35"/>
            <p:cNvSpPr>
              <a:spLocks noChangeShapeType="1"/>
            </p:cNvSpPr>
            <p:nvPr/>
          </p:nvSpPr>
          <p:spPr bwMode="auto">
            <a:xfrm>
              <a:off x="6039" y="7450"/>
              <a:ext cx="1" cy="231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20" name="Freeform 36"/>
            <p:cNvSpPr>
              <a:spLocks/>
            </p:cNvSpPr>
            <p:nvPr/>
          </p:nvSpPr>
          <p:spPr bwMode="auto">
            <a:xfrm>
              <a:off x="6344" y="7450"/>
              <a:ext cx="2" cy="231"/>
            </a:xfrm>
            <a:custGeom>
              <a:avLst/>
              <a:gdLst/>
              <a:ahLst/>
              <a:cxnLst>
                <a:cxn ang="0">
                  <a:pos x="0" y="462"/>
                </a:cxn>
                <a:cxn ang="0">
                  <a:pos x="4" y="0"/>
                </a:cxn>
                <a:cxn ang="0">
                  <a:pos x="0" y="462"/>
                </a:cxn>
              </a:cxnLst>
              <a:rect l="0" t="0" r="r" b="b"/>
              <a:pathLst>
                <a:path w="4" h="462">
                  <a:moveTo>
                    <a:pt x="0" y="462"/>
                  </a:moveTo>
                  <a:lnTo>
                    <a:pt x="4" y="0"/>
                  </a:lnTo>
                  <a:lnTo>
                    <a:pt x="0" y="462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4668167" y="3876012"/>
            <a:ext cx="1752600" cy="2743200"/>
            <a:chOff x="7794" y="8027"/>
            <a:chExt cx="1718" cy="2679"/>
          </a:xfrm>
        </p:grpSpPr>
        <p:sp>
          <p:nvSpPr>
            <p:cNvPr id="42022" name="Freeform 38"/>
            <p:cNvSpPr>
              <a:spLocks/>
            </p:cNvSpPr>
            <p:nvPr/>
          </p:nvSpPr>
          <p:spPr bwMode="auto">
            <a:xfrm>
              <a:off x="8192" y="8027"/>
              <a:ext cx="690" cy="396"/>
            </a:xfrm>
            <a:custGeom>
              <a:avLst/>
              <a:gdLst/>
              <a:ahLst/>
              <a:cxnLst>
                <a:cxn ang="0">
                  <a:pos x="29" y="615"/>
                </a:cxn>
                <a:cxn ang="0">
                  <a:pos x="109" y="670"/>
                </a:cxn>
                <a:cxn ang="0">
                  <a:pos x="205" y="714"/>
                </a:cxn>
                <a:cxn ang="0">
                  <a:pos x="316" y="749"/>
                </a:cxn>
                <a:cxn ang="0">
                  <a:pos x="438" y="774"/>
                </a:cxn>
                <a:cxn ang="0">
                  <a:pos x="566" y="788"/>
                </a:cxn>
                <a:cxn ang="0">
                  <a:pos x="699" y="791"/>
                </a:cxn>
                <a:cxn ang="0">
                  <a:pos x="828" y="781"/>
                </a:cxn>
                <a:cxn ang="0">
                  <a:pos x="952" y="759"/>
                </a:cxn>
                <a:cxn ang="0">
                  <a:pos x="1067" y="726"/>
                </a:cxn>
                <a:cxn ang="0">
                  <a:pos x="1169" y="685"/>
                </a:cxn>
                <a:cxn ang="0">
                  <a:pos x="1258" y="629"/>
                </a:cxn>
                <a:cxn ang="0">
                  <a:pos x="1328" y="567"/>
                </a:cxn>
                <a:cxn ang="0">
                  <a:pos x="1366" y="498"/>
                </a:cxn>
                <a:cxn ang="0">
                  <a:pos x="1380" y="427"/>
                </a:cxn>
                <a:cxn ang="0">
                  <a:pos x="1380" y="376"/>
                </a:cxn>
                <a:cxn ang="0">
                  <a:pos x="1379" y="347"/>
                </a:cxn>
                <a:cxn ang="0">
                  <a:pos x="1373" y="321"/>
                </a:cxn>
                <a:cxn ang="0">
                  <a:pos x="1364" y="294"/>
                </a:cxn>
                <a:cxn ang="0">
                  <a:pos x="1353" y="268"/>
                </a:cxn>
                <a:cxn ang="0">
                  <a:pos x="1335" y="243"/>
                </a:cxn>
                <a:cxn ang="0">
                  <a:pos x="1316" y="219"/>
                </a:cxn>
                <a:cxn ang="0">
                  <a:pos x="1294" y="198"/>
                </a:cxn>
                <a:cxn ang="0">
                  <a:pos x="1270" y="174"/>
                </a:cxn>
                <a:cxn ang="0">
                  <a:pos x="1240" y="155"/>
                </a:cxn>
                <a:cxn ang="0">
                  <a:pos x="1213" y="133"/>
                </a:cxn>
                <a:cxn ang="0">
                  <a:pos x="1181" y="114"/>
                </a:cxn>
                <a:cxn ang="0">
                  <a:pos x="1147" y="99"/>
                </a:cxn>
                <a:cxn ang="0">
                  <a:pos x="1111" y="82"/>
                </a:cxn>
                <a:cxn ang="0">
                  <a:pos x="1070" y="67"/>
                </a:cxn>
                <a:cxn ang="0">
                  <a:pos x="1034" y="56"/>
                </a:cxn>
                <a:cxn ang="0">
                  <a:pos x="990" y="41"/>
                </a:cxn>
                <a:cxn ang="0">
                  <a:pos x="948" y="31"/>
                </a:cxn>
                <a:cxn ang="0">
                  <a:pos x="904" y="22"/>
                </a:cxn>
                <a:cxn ang="0">
                  <a:pos x="858" y="15"/>
                </a:cxn>
                <a:cxn ang="0">
                  <a:pos x="812" y="8"/>
                </a:cxn>
                <a:cxn ang="0">
                  <a:pos x="764" y="5"/>
                </a:cxn>
                <a:cxn ang="0">
                  <a:pos x="718" y="0"/>
                </a:cxn>
                <a:cxn ang="0">
                  <a:pos x="670" y="0"/>
                </a:cxn>
                <a:cxn ang="0">
                  <a:pos x="622" y="0"/>
                </a:cxn>
                <a:cxn ang="0">
                  <a:pos x="552" y="3"/>
                </a:cxn>
              </a:cxnLst>
              <a:rect l="0" t="0" r="r" b="b"/>
              <a:pathLst>
                <a:path w="1380" h="791">
                  <a:moveTo>
                    <a:pt x="0" y="586"/>
                  </a:moveTo>
                  <a:lnTo>
                    <a:pt x="29" y="615"/>
                  </a:lnTo>
                  <a:lnTo>
                    <a:pt x="68" y="644"/>
                  </a:lnTo>
                  <a:lnTo>
                    <a:pt x="109" y="670"/>
                  </a:lnTo>
                  <a:lnTo>
                    <a:pt x="154" y="694"/>
                  </a:lnTo>
                  <a:lnTo>
                    <a:pt x="205" y="714"/>
                  </a:lnTo>
                  <a:lnTo>
                    <a:pt x="258" y="733"/>
                  </a:lnTo>
                  <a:lnTo>
                    <a:pt x="316" y="749"/>
                  </a:lnTo>
                  <a:lnTo>
                    <a:pt x="376" y="763"/>
                  </a:lnTo>
                  <a:lnTo>
                    <a:pt x="438" y="774"/>
                  </a:lnTo>
                  <a:lnTo>
                    <a:pt x="501" y="784"/>
                  </a:lnTo>
                  <a:lnTo>
                    <a:pt x="566" y="788"/>
                  </a:lnTo>
                  <a:lnTo>
                    <a:pt x="632" y="791"/>
                  </a:lnTo>
                  <a:lnTo>
                    <a:pt x="699" y="791"/>
                  </a:lnTo>
                  <a:lnTo>
                    <a:pt x="761" y="788"/>
                  </a:lnTo>
                  <a:lnTo>
                    <a:pt x="828" y="781"/>
                  </a:lnTo>
                  <a:lnTo>
                    <a:pt x="891" y="771"/>
                  </a:lnTo>
                  <a:lnTo>
                    <a:pt x="952" y="759"/>
                  </a:lnTo>
                  <a:lnTo>
                    <a:pt x="1012" y="745"/>
                  </a:lnTo>
                  <a:lnTo>
                    <a:pt x="1067" y="726"/>
                  </a:lnTo>
                  <a:lnTo>
                    <a:pt x="1121" y="707"/>
                  </a:lnTo>
                  <a:lnTo>
                    <a:pt x="1169" y="685"/>
                  </a:lnTo>
                  <a:lnTo>
                    <a:pt x="1214" y="659"/>
                  </a:lnTo>
                  <a:lnTo>
                    <a:pt x="1258" y="629"/>
                  </a:lnTo>
                  <a:lnTo>
                    <a:pt x="1296" y="597"/>
                  </a:lnTo>
                  <a:lnTo>
                    <a:pt x="1328" y="567"/>
                  </a:lnTo>
                  <a:lnTo>
                    <a:pt x="1353" y="533"/>
                  </a:lnTo>
                  <a:lnTo>
                    <a:pt x="1366" y="498"/>
                  </a:lnTo>
                  <a:lnTo>
                    <a:pt x="1379" y="463"/>
                  </a:lnTo>
                  <a:lnTo>
                    <a:pt x="1380" y="427"/>
                  </a:lnTo>
                  <a:lnTo>
                    <a:pt x="1380" y="380"/>
                  </a:lnTo>
                  <a:lnTo>
                    <a:pt x="1380" y="376"/>
                  </a:lnTo>
                  <a:lnTo>
                    <a:pt x="1380" y="361"/>
                  </a:lnTo>
                  <a:lnTo>
                    <a:pt x="1379" y="347"/>
                  </a:lnTo>
                  <a:lnTo>
                    <a:pt x="1376" y="335"/>
                  </a:lnTo>
                  <a:lnTo>
                    <a:pt x="1373" y="321"/>
                  </a:lnTo>
                  <a:lnTo>
                    <a:pt x="1369" y="306"/>
                  </a:lnTo>
                  <a:lnTo>
                    <a:pt x="1364" y="294"/>
                  </a:lnTo>
                  <a:lnTo>
                    <a:pt x="1357" y="280"/>
                  </a:lnTo>
                  <a:lnTo>
                    <a:pt x="1353" y="268"/>
                  </a:lnTo>
                  <a:lnTo>
                    <a:pt x="1345" y="255"/>
                  </a:lnTo>
                  <a:lnTo>
                    <a:pt x="1335" y="243"/>
                  </a:lnTo>
                  <a:lnTo>
                    <a:pt x="1325" y="232"/>
                  </a:lnTo>
                  <a:lnTo>
                    <a:pt x="1316" y="219"/>
                  </a:lnTo>
                  <a:lnTo>
                    <a:pt x="1306" y="207"/>
                  </a:lnTo>
                  <a:lnTo>
                    <a:pt x="1294" y="198"/>
                  </a:lnTo>
                  <a:lnTo>
                    <a:pt x="1283" y="185"/>
                  </a:lnTo>
                  <a:lnTo>
                    <a:pt x="1270" y="174"/>
                  </a:lnTo>
                  <a:lnTo>
                    <a:pt x="1255" y="163"/>
                  </a:lnTo>
                  <a:lnTo>
                    <a:pt x="1240" y="155"/>
                  </a:lnTo>
                  <a:lnTo>
                    <a:pt x="1226" y="143"/>
                  </a:lnTo>
                  <a:lnTo>
                    <a:pt x="1213" y="133"/>
                  </a:lnTo>
                  <a:lnTo>
                    <a:pt x="1198" y="123"/>
                  </a:lnTo>
                  <a:lnTo>
                    <a:pt x="1181" y="114"/>
                  </a:lnTo>
                  <a:lnTo>
                    <a:pt x="1163" y="107"/>
                  </a:lnTo>
                  <a:lnTo>
                    <a:pt x="1147" y="99"/>
                  </a:lnTo>
                  <a:lnTo>
                    <a:pt x="1128" y="92"/>
                  </a:lnTo>
                  <a:lnTo>
                    <a:pt x="1111" y="82"/>
                  </a:lnTo>
                  <a:lnTo>
                    <a:pt x="1092" y="75"/>
                  </a:lnTo>
                  <a:lnTo>
                    <a:pt x="1070" y="67"/>
                  </a:lnTo>
                  <a:lnTo>
                    <a:pt x="1053" y="60"/>
                  </a:lnTo>
                  <a:lnTo>
                    <a:pt x="1034" y="56"/>
                  </a:lnTo>
                  <a:lnTo>
                    <a:pt x="1012" y="48"/>
                  </a:lnTo>
                  <a:lnTo>
                    <a:pt x="990" y="41"/>
                  </a:lnTo>
                  <a:lnTo>
                    <a:pt x="968" y="37"/>
                  </a:lnTo>
                  <a:lnTo>
                    <a:pt x="948" y="31"/>
                  </a:lnTo>
                  <a:lnTo>
                    <a:pt x="926" y="26"/>
                  </a:lnTo>
                  <a:lnTo>
                    <a:pt x="904" y="22"/>
                  </a:lnTo>
                  <a:lnTo>
                    <a:pt x="882" y="16"/>
                  </a:lnTo>
                  <a:lnTo>
                    <a:pt x="858" y="15"/>
                  </a:lnTo>
                  <a:lnTo>
                    <a:pt x="834" y="12"/>
                  </a:lnTo>
                  <a:lnTo>
                    <a:pt x="812" y="8"/>
                  </a:lnTo>
                  <a:lnTo>
                    <a:pt x="788" y="5"/>
                  </a:lnTo>
                  <a:lnTo>
                    <a:pt x="764" y="5"/>
                  </a:lnTo>
                  <a:lnTo>
                    <a:pt x="743" y="3"/>
                  </a:lnTo>
                  <a:lnTo>
                    <a:pt x="718" y="0"/>
                  </a:lnTo>
                  <a:lnTo>
                    <a:pt x="695" y="0"/>
                  </a:lnTo>
                  <a:lnTo>
                    <a:pt x="670" y="0"/>
                  </a:lnTo>
                  <a:lnTo>
                    <a:pt x="646" y="0"/>
                  </a:lnTo>
                  <a:lnTo>
                    <a:pt x="622" y="0"/>
                  </a:lnTo>
                  <a:lnTo>
                    <a:pt x="600" y="0"/>
                  </a:lnTo>
                  <a:lnTo>
                    <a:pt x="552" y="3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23" name="Freeform 39"/>
            <p:cNvSpPr>
              <a:spLocks/>
            </p:cNvSpPr>
            <p:nvPr/>
          </p:nvSpPr>
          <p:spPr bwMode="auto">
            <a:xfrm>
              <a:off x="8154" y="8029"/>
              <a:ext cx="313" cy="291"/>
            </a:xfrm>
            <a:custGeom>
              <a:avLst/>
              <a:gdLst/>
              <a:ahLst/>
              <a:cxnLst>
                <a:cxn ang="0">
                  <a:pos x="626" y="0"/>
                </a:cxn>
                <a:cxn ang="0">
                  <a:pos x="578" y="5"/>
                </a:cxn>
                <a:cxn ang="0">
                  <a:pos x="533" y="9"/>
                </a:cxn>
                <a:cxn ang="0">
                  <a:pos x="486" y="19"/>
                </a:cxn>
                <a:cxn ang="0">
                  <a:pos x="442" y="26"/>
                </a:cxn>
                <a:cxn ang="0">
                  <a:pos x="400" y="38"/>
                </a:cxn>
                <a:cxn ang="0">
                  <a:pos x="358" y="50"/>
                </a:cxn>
                <a:cxn ang="0">
                  <a:pos x="317" y="63"/>
                </a:cxn>
                <a:cxn ang="0">
                  <a:pos x="279" y="77"/>
                </a:cxn>
                <a:cxn ang="0">
                  <a:pos x="240" y="93"/>
                </a:cxn>
                <a:cxn ang="0">
                  <a:pos x="209" y="108"/>
                </a:cxn>
                <a:cxn ang="0">
                  <a:pos x="176" y="127"/>
                </a:cxn>
                <a:cxn ang="0">
                  <a:pos x="144" y="146"/>
                </a:cxn>
                <a:cxn ang="0">
                  <a:pos x="118" y="168"/>
                </a:cxn>
                <a:cxn ang="0">
                  <a:pos x="91" y="189"/>
                </a:cxn>
                <a:cxn ang="0">
                  <a:pos x="73" y="214"/>
                </a:cxn>
                <a:cxn ang="0">
                  <a:pos x="51" y="238"/>
                </a:cxn>
                <a:cxn ang="0">
                  <a:pos x="33" y="259"/>
                </a:cxn>
                <a:cxn ang="0">
                  <a:pos x="22" y="286"/>
                </a:cxn>
                <a:cxn ang="0">
                  <a:pos x="4" y="335"/>
                </a:cxn>
                <a:cxn ang="0">
                  <a:pos x="0" y="388"/>
                </a:cxn>
                <a:cxn ang="0">
                  <a:pos x="0" y="377"/>
                </a:cxn>
                <a:cxn ang="0">
                  <a:pos x="0" y="424"/>
                </a:cxn>
                <a:cxn ang="0">
                  <a:pos x="3" y="457"/>
                </a:cxn>
                <a:cxn ang="0">
                  <a:pos x="11" y="491"/>
                </a:cxn>
                <a:cxn ang="0">
                  <a:pos x="26" y="523"/>
                </a:cxn>
                <a:cxn ang="0">
                  <a:pos x="48" y="551"/>
                </a:cxn>
                <a:cxn ang="0">
                  <a:pos x="74" y="583"/>
                </a:cxn>
              </a:cxnLst>
              <a:rect l="0" t="0" r="r" b="b"/>
              <a:pathLst>
                <a:path w="626" h="583">
                  <a:moveTo>
                    <a:pt x="626" y="0"/>
                  </a:moveTo>
                  <a:lnTo>
                    <a:pt x="578" y="5"/>
                  </a:lnTo>
                  <a:lnTo>
                    <a:pt x="533" y="9"/>
                  </a:lnTo>
                  <a:lnTo>
                    <a:pt x="486" y="19"/>
                  </a:lnTo>
                  <a:lnTo>
                    <a:pt x="442" y="26"/>
                  </a:lnTo>
                  <a:lnTo>
                    <a:pt x="400" y="38"/>
                  </a:lnTo>
                  <a:lnTo>
                    <a:pt x="358" y="50"/>
                  </a:lnTo>
                  <a:lnTo>
                    <a:pt x="317" y="63"/>
                  </a:lnTo>
                  <a:lnTo>
                    <a:pt x="279" y="77"/>
                  </a:lnTo>
                  <a:lnTo>
                    <a:pt x="240" y="93"/>
                  </a:lnTo>
                  <a:lnTo>
                    <a:pt x="209" y="108"/>
                  </a:lnTo>
                  <a:lnTo>
                    <a:pt x="176" y="127"/>
                  </a:lnTo>
                  <a:lnTo>
                    <a:pt x="144" y="146"/>
                  </a:lnTo>
                  <a:lnTo>
                    <a:pt x="118" y="168"/>
                  </a:lnTo>
                  <a:lnTo>
                    <a:pt x="91" y="189"/>
                  </a:lnTo>
                  <a:lnTo>
                    <a:pt x="73" y="214"/>
                  </a:lnTo>
                  <a:lnTo>
                    <a:pt x="51" y="238"/>
                  </a:lnTo>
                  <a:lnTo>
                    <a:pt x="33" y="259"/>
                  </a:lnTo>
                  <a:lnTo>
                    <a:pt x="22" y="286"/>
                  </a:lnTo>
                  <a:lnTo>
                    <a:pt x="4" y="335"/>
                  </a:lnTo>
                  <a:lnTo>
                    <a:pt x="0" y="388"/>
                  </a:lnTo>
                  <a:lnTo>
                    <a:pt x="0" y="377"/>
                  </a:lnTo>
                  <a:lnTo>
                    <a:pt x="0" y="424"/>
                  </a:lnTo>
                  <a:lnTo>
                    <a:pt x="3" y="457"/>
                  </a:lnTo>
                  <a:lnTo>
                    <a:pt x="11" y="491"/>
                  </a:lnTo>
                  <a:lnTo>
                    <a:pt x="26" y="523"/>
                  </a:lnTo>
                  <a:lnTo>
                    <a:pt x="48" y="551"/>
                  </a:lnTo>
                  <a:lnTo>
                    <a:pt x="74" y="583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24" name="Freeform 40"/>
            <p:cNvSpPr>
              <a:spLocks/>
            </p:cNvSpPr>
            <p:nvPr/>
          </p:nvSpPr>
          <p:spPr bwMode="auto">
            <a:xfrm>
              <a:off x="8393" y="8326"/>
              <a:ext cx="14" cy="2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3" y="18"/>
                </a:cxn>
                <a:cxn ang="0">
                  <a:pos x="5" y="37"/>
                </a:cxn>
                <a:cxn ang="0">
                  <a:pos x="0" y="56"/>
                </a:cxn>
              </a:cxnLst>
              <a:rect l="0" t="0" r="r" b="b"/>
              <a:pathLst>
                <a:path w="28" h="56">
                  <a:moveTo>
                    <a:pt x="28" y="0"/>
                  </a:moveTo>
                  <a:lnTo>
                    <a:pt x="13" y="18"/>
                  </a:lnTo>
                  <a:lnTo>
                    <a:pt x="5" y="37"/>
                  </a:lnTo>
                  <a:lnTo>
                    <a:pt x="0" y="56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25" name="Freeform 41"/>
            <p:cNvSpPr>
              <a:spLocks/>
            </p:cNvSpPr>
            <p:nvPr/>
          </p:nvSpPr>
          <p:spPr bwMode="auto">
            <a:xfrm>
              <a:off x="8432" y="8311"/>
              <a:ext cx="173" cy="50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0" y="99"/>
                </a:cxn>
                <a:cxn ang="0">
                  <a:pos x="0" y="83"/>
                </a:cxn>
                <a:cxn ang="0">
                  <a:pos x="6" y="63"/>
                </a:cxn>
                <a:cxn ang="0">
                  <a:pos x="19" y="48"/>
                </a:cxn>
                <a:cxn ang="0">
                  <a:pos x="38" y="35"/>
                </a:cxn>
                <a:cxn ang="0">
                  <a:pos x="63" y="21"/>
                </a:cxn>
                <a:cxn ang="0">
                  <a:pos x="91" y="10"/>
                </a:cxn>
                <a:cxn ang="0">
                  <a:pos x="126" y="3"/>
                </a:cxn>
                <a:cxn ang="0">
                  <a:pos x="156" y="0"/>
                </a:cxn>
                <a:cxn ang="0">
                  <a:pos x="190" y="0"/>
                </a:cxn>
                <a:cxn ang="0">
                  <a:pos x="226" y="3"/>
                </a:cxn>
                <a:cxn ang="0">
                  <a:pos x="258" y="10"/>
                </a:cxn>
                <a:cxn ang="0">
                  <a:pos x="284" y="21"/>
                </a:cxn>
                <a:cxn ang="0">
                  <a:pos x="308" y="35"/>
                </a:cxn>
                <a:cxn ang="0">
                  <a:pos x="328" y="48"/>
                </a:cxn>
                <a:cxn ang="0">
                  <a:pos x="341" y="63"/>
                </a:cxn>
                <a:cxn ang="0">
                  <a:pos x="347" y="83"/>
                </a:cxn>
                <a:cxn ang="0">
                  <a:pos x="347" y="99"/>
                </a:cxn>
              </a:cxnLst>
              <a:rect l="0" t="0" r="r" b="b"/>
              <a:pathLst>
                <a:path w="347" h="99">
                  <a:moveTo>
                    <a:pt x="0" y="83"/>
                  </a:moveTo>
                  <a:lnTo>
                    <a:pt x="0" y="99"/>
                  </a:lnTo>
                  <a:lnTo>
                    <a:pt x="0" y="83"/>
                  </a:lnTo>
                  <a:lnTo>
                    <a:pt x="6" y="63"/>
                  </a:lnTo>
                  <a:lnTo>
                    <a:pt x="19" y="48"/>
                  </a:lnTo>
                  <a:lnTo>
                    <a:pt x="38" y="35"/>
                  </a:lnTo>
                  <a:lnTo>
                    <a:pt x="63" y="21"/>
                  </a:lnTo>
                  <a:lnTo>
                    <a:pt x="91" y="10"/>
                  </a:lnTo>
                  <a:lnTo>
                    <a:pt x="126" y="3"/>
                  </a:lnTo>
                  <a:lnTo>
                    <a:pt x="156" y="0"/>
                  </a:lnTo>
                  <a:lnTo>
                    <a:pt x="190" y="0"/>
                  </a:lnTo>
                  <a:lnTo>
                    <a:pt x="226" y="3"/>
                  </a:lnTo>
                  <a:lnTo>
                    <a:pt x="258" y="10"/>
                  </a:lnTo>
                  <a:lnTo>
                    <a:pt x="284" y="21"/>
                  </a:lnTo>
                  <a:lnTo>
                    <a:pt x="308" y="35"/>
                  </a:lnTo>
                  <a:lnTo>
                    <a:pt x="328" y="48"/>
                  </a:lnTo>
                  <a:lnTo>
                    <a:pt x="341" y="63"/>
                  </a:lnTo>
                  <a:lnTo>
                    <a:pt x="347" y="83"/>
                  </a:lnTo>
                  <a:lnTo>
                    <a:pt x="347" y="99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26" name="Freeform 42"/>
            <p:cNvSpPr>
              <a:spLocks/>
            </p:cNvSpPr>
            <p:nvPr/>
          </p:nvSpPr>
          <p:spPr bwMode="auto">
            <a:xfrm>
              <a:off x="8407" y="8292"/>
              <a:ext cx="237" cy="61"/>
            </a:xfrm>
            <a:custGeom>
              <a:avLst/>
              <a:gdLst/>
              <a:ahLst/>
              <a:cxnLst>
                <a:cxn ang="0">
                  <a:pos x="475" y="123"/>
                </a:cxn>
                <a:cxn ang="0">
                  <a:pos x="473" y="104"/>
                </a:cxn>
                <a:cxn ang="0">
                  <a:pos x="460" y="85"/>
                </a:cxn>
                <a:cxn ang="0">
                  <a:pos x="447" y="66"/>
                </a:cxn>
                <a:cxn ang="0">
                  <a:pos x="425" y="51"/>
                </a:cxn>
                <a:cxn ang="0">
                  <a:pos x="397" y="34"/>
                </a:cxn>
                <a:cxn ang="0">
                  <a:pos x="370" y="22"/>
                </a:cxn>
                <a:cxn ang="0">
                  <a:pos x="333" y="15"/>
                </a:cxn>
                <a:cxn ang="0">
                  <a:pos x="300" y="8"/>
                </a:cxn>
                <a:cxn ang="0">
                  <a:pos x="261" y="3"/>
                </a:cxn>
                <a:cxn ang="0">
                  <a:pos x="223" y="0"/>
                </a:cxn>
                <a:cxn ang="0">
                  <a:pos x="183" y="3"/>
                </a:cxn>
                <a:cxn ang="0">
                  <a:pos x="147" y="8"/>
                </a:cxn>
                <a:cxn ang="0">
                  <a:pos x="112" y="15"/>
                </a:cxn>
                <a:cxn ang="0">
                  <a:pos x="77" y="22"/>
                </a:cxn>
                <a:cxn ang="0">
                  <a:pos x="47" y="37"/>
                </a:cxn>
                <a:cxn ang="0">
                  <a:pos x="22" y="51"/>
                </a:cxn>
                <a:cxn ang="0">
                  <a:pos x="0" y="67"/>
                </a:cxn>
              </a:cxnLst>
              <a:rect l="0" t="0" r="r" b="b"/>
              <a:pathLst>
                <a:path w="475" h="123">
                  <a:moveTo>
                    <a:pt x="475" y="123"/>
                  </a:moveTo>
                  <a:lnTo>
                    <a:pt x="473" y="104"/>
                  </a:lnTo>
                  <a:lnTo>
                    <a:pt x="460" y="85"/>
                  </a:lnTo>
                  <a:lnTo>
                    <a:pt x="447" y="66"/>
                  </a:lnTo>
                  <a:lnTo>
                    <a:pt x="425" y="51"/>
                  </a:lnTo>
                  <a:lnTo>
                    <a:pt x="397" y="34"/>
                  </a:lnTo>
                  <a:lnTo>
                    <a:pt x="370" y="22"/>
                  </a:lnTo>
                  <a:lnTo>
                    <a:pt x="333" y="15"/>
                  </a:lnTo>
                  <a:lnTo>
                    <a:pt x="300" y="8"/>
                  </a:lnTo>
                  <a:lnTo>
                    <a:pt x="261" y="3"/>
                  </a:lnTo>
                  <a:lnTo>
                    <a:pt x="223" y="0"/>
                  </a:lnTo>
                  <a:lnTo>
                    <a:pt x="183" y="3"/>
                  </a:lnTo>
                  <a:lnTo>
                    <a:pt x="147" y="8"/>
                  </a:lnTo>
                  <a:lnTo>
                    <a:pt x="112" y="15"/>
                  </a:lnTo>
                  <a:lnTo>
                    <a:pt x="77" y="22"/>
                  </a:lnTo>
                  <a:lnTo>
                    <a:pt x="47" y="37"/>
                  </a:lnTo>
                  <a:lnTo>
                    <a:pt x="22" y="51"/>
                  </a:lnTo>
                  <a:lnTo>
                    <a:pt x="0" y="67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27" name="Freeform 43"/>
            <p:cNvSpPr>
              <a:spLocks/>
            </p:cNvSpPr>
            <p:nvPr/>
          </p:nvSpPr>
          <p:spPr bwMode="auto">
            <a:xfrm>
              <a:off x="8265" y="8303"/>
              <a:ext cx="133" cy="52"/>
            </a:xfrm>
            <a:custGeom>
              <a:avLst/>
              <a:gdLst/>
              <a:ahLst/>
              <a:cxnLst>
                <a:cxn ang="0">
                  <a:pos x="265" y="104"/>
                </a:cxn>
                <a:cxn ang="0">
                  <a:pos x="256" y="101"/>
                </a:cxn>
                <a:cxn ang="0">
                  <a:pos x="246" y="99"/>
                </a:cxn>
                <a:cxn ang="0">
                  <a:pos x="236" y="96"/>
                </a:cxn>
                <a:cxn ang="0">
                  <a:pos x="227" y="93"/>
                </a:cxn>
                <a:cxn ang="0">
                  <a:pos x="217" y="92"/>
                </a:cxn>
                <a:cxn ang="0">
                  <a:pos x="207" y="89"/>
                </a:cxn>
                <a:cxn ang="0">
                  <a:pos x="198" y="86"/>
                </a:cxn>
                <a:cxn ang="0">
                  <a:pos x="188" y="85"/>
                </a:cxn>
                <a:cxn ang="0">
                  <a:pos x="179" y="82"/>
                </a:cxn>
                <a:cxn ang="0">
                  <a:pos x="169" y="79"/>
                </a:cxn>
                <a:cxn ang="0">
                  <a:pos x="159" y="77"/>
                </a:cxn>
                <a:cxn ang="0">
                  <a:pos x="154" y="72"/>
                </a:cxn>
                <a:cxn ang="0">
                  <a:pos x="144" y="70"/>
                </a:cxn>
                <a:cxn ang="0">
                  <a:pos x="135" y="67"/>
                </a:cxn>
                <a:cxn ang="0">
                  <a:pos x="125" y="63"/>
                </a:cxn>
                <a:cxn ang="0">
                  <a:pos x="118" y="60"/>
                </a:cxn>
                <a:cxn ang="0">
                  <a:pos x="109" y="59"/>
                </a:cxn>
                <a:cxn ang="0">
                  <a:pos x="102" y="53"/>
                </a:cxn>
                <a:cxn ang="0">
                  <a:pos x="92" y="51"/>
                </a:cxn>
                <a:cxn ang="0">
                  <a:pos x="85" y="45"/>
                </a:cxn>
                <a:cxn ang="0">
                  <a:pos x="77" y="44"/>
                </a:cxn>
                <a:cxn ang="0">
                  <a:pos x="67" y="38"/>
                </a:cxn>
                <a:cxn ang="0">
                  <a:pos x="61" y="37"/>
                </a:cxn>
                <a:cxn ang="0">
                  <a:pos x="54" y="31"/>
                </a:cxn>
                <a:cxn ang="0">
                  <a:pos x="47" y="29"/>
                </a:cxn>
                <a:cxn ang="0">
                  <a:pos x="39" y="24"/>
                </a:cxn>
                <a:cxn ang="0">
                  <a:pos x="32" y="22"/>
                </a:cxn>
                <a:cxn ang="0">
                  <a:pos x="25" y="16"/>
                </a:cxn>
                <a:cxn ang="0">
                  <a:pos x="18" y="12"/>
                </a:cxn>
                <a:cxn ang="0">
                  <a:pos x="10" y="9"/>
                </a:cxn>
                <a:cxn ang="0">
                  <a:pos x="4" y="5"/>
                </a:cxn>
                <a:cxn ang="0">
                  <a:pos x="0" y="0"/>
                </a:cxn>
              </a:cxnLst>
              <a:rect l="0" t="0" r="r" b="b"/>
              <a:pathLst>
                <a:path w="265" h="104">
                  <a:moveTo>
                    <a:pt x="265" y="104"/>
                  </a:moveTo>
                  <a:lnTo>
                    <a:pt x="256" y="101"/>
                  </a:lnTo>
                  <a:lnTo>
                    <a:pt x="246" y="99"/>
                  </a:lnTo>
                  <a:lnTo>
                    <a:pt x="236" y="96"/>
                  </a:lnTo>
                  <a:lnTo>
                    <a:pt x="227" y="93"/>
                  </a:lnTo>
                  <a:lnTo>
                    <a:pt x="217" y="92"/>
                  </a:lnTo>
                  <a:lnTo>
                    <a:pt x="207" y="89"/>
                  </a:lnTo>
                  <a:lnTo>
                    <a:pt x="198" y="86"/>
                  </a:lnTo>
                  <a:lnTo>
                    <a:pt x="188" y="85"/>
                  </a:lnTo>
                  <a:lnTo>
                    <a:pt x="179" y="82"/>
                  </a:lnTo>
                  <a:lnTo>
                    <a:pt x="169" y="79"/>
                  </a:lnTo>
                  <a:lnTo>
                    <a:pt x="159" y="77"/>
                  </a:lnTo>
                  <a:lnTo>
                    <a:pt x="154" y="72"/>
                  </a:lnTo>
                  <a:lnTo>
                    <a:pt x="144" y="70"/>
                  </a:lnTo>
                  <a:lnTo>
                    <a:pt x="135" y="67"/>
                  </a:lnTo>
                  <a:lnTo>
                    <a:pt x="125" y="63"/>
                  </a:lnTo>
                  <a:lnTo>
                    <a:pt x="118" y="60"/>
                  </a:lnTo>
                  <a:lnTo>
                    <a:pt x="109" y="59"/>
                  </a:lnTo>
                  <a:lnTo>
                    <a:pt x="102" y="53"/>
                  </a:lnTo>
                  <a:lnTo>
                    <a:pt x="92" y="51"/>
                  </a:lnTo>
                  <a:lnTo>
                    <a:pt x="85" y="45"/>
                  </a:lnTo>
                  <a:lnTo>
                    <a:pt x="77" y="44"/>
                  </a:lnTo>
                  <a:lnTo>
                    <a:pt x="67" y="38"/>
                  </a:lnTo>
                  <a:lnTo>
                    <a:pt x="61" y="37"/>
                  </a:lnTo>
                  <a:lnTo>
                    <a:pt x="54" y="31"/>
                  </a:lnTo>
                  <a:lnTo>
                    <a:pt x="47" y="29"/>
                  </a:lnTo>
                  <a:lnTo>
                    <a:pt x="39" y="24"/>
                  </a:lnTo>
                  <a:lnTo>
                    <a:pt x="32" y="22"/>
                  </a:lnTo>
                  <a:lnTo>
                    <a:pt x="25" y="16"/>
                  </a:lnTo>
                  <a:lnTo>
                    <a:pt x="18" y="12"/>
                  </a:lnTo>
                  <a:lnTo>
                    <a:pt x="10" y="9"/>
                  </a:lnTo>
                  <a:lnTo>
                    <a:pt x="4" y="5"/>
                  </a:lnTo>
                  <a:lnTo>
                    <a:pt x="0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28" name="Freeform 44"/>
            <p:cNvSpPr>
              <a:spLocks/>
            </p:cNvSpPr>
            <p:nvPr/>
          </p:nvSpPr>
          <p:spPr bwMode="auto">
            <a:xfrm>
              <a:off x="8398" y="8303"/>
              <a:ext cx="375" cy="64"/>
            </a:xfrm>
            <a:custGeom>
              <a:avLst/>
              <a:gdLst/>
              <a:ahLst/>
              <a:cxnLst>
                <a:cxn ang="0">
                  <a:pos x="12" y="107"/>
                </a:cxn>
                <a:cxn ang="0">
                  <a:pos x="32" y="108"/>
                </a:cxn>
                <a:cxn ang="0">
                  <a:pos x="51" y="114"/>
                </a:cxn>
                <a:cxn ang="0">
                  <a:pos x="70" y="115"/>
                </a:cxn>
                <a:cxn ang="0">
                  <a:pos x="92" y="118"/>
                </a:cxn>
                <a:cxn ang="0">
                  <a:pos x="114" y="121"/>
                </a:cxn>
                <a:cxn ang="0">
                  <a:pos x="135" y="123"/>
                </a:cxn>
                <a:cxn ang="0">
                  <a:pos x="169" y="126"/>
                </a:cxn>
                <a:cxn ang="0">
                  <a:pos x="210" y="128"/>
                </a:cxn>
                <a:cxn ang="0">
                  <a:pos x="253" y="128"/>
                </a:cxn>
                <a:cxn ang="0">
                  <a:pos x="297" y="126"/>
                </a:cxn>
                <a:cxn ang="0">
                  <a:pos x="339" y="123"/>
                </a:cxn>
                <a:cxn ang="0">
                  <a:pos x="382" y="121"/>
                </a:cxn>
                <a:cxn ang="0">
                  <a:pos x="422" y="114"/>
                </a:cxn>
                <a:cxn ang="0">
                  <a:pos x="466" y="108"/>
                </a:cxn>
                <a:cxn ang="0">
                  <a:pos x="501" y="99"/>
                </a:cxn>
                <a:cxn ang="0">
                  <a:pos x="542" y="89"/>
                </a:cxn>
                <a:cxn ang="0">
                  <a:pos x="578" y="79"/>
                </a:cxn>
                <a:cxn ang="0">
                  <a:pos x="641" y="59"/>
                </a:cxn>
                <a:cxn ang="0">
                  <a:pos x="695" y="31"/>
                </a:cxn>
                <a:cxn ang="0">
                  <a:pos x="699" y="31"/>
                </a:cxn>
                <a:cxn ang="0">
                  <a:pos x="702" y="29"/>
                </a:cxn>
                <a:cxn ang="0">
                  <a:pos x="706" y="26"/>
                </a:cxn>
                <a:cxn ang="0">
                  <a:pos x="711" y="24"/>
                </a:cxn>
                <a:cxn ang="0">
                  <a:pos x="713" y="22"/>
                </a:cxn>
                <a:cxn ang="0">
                  <a:pos x="718" y="22"/>
                </a:cxn>
                <a:cxn ang="0">
                  <a:pos x="721" y="19"/>
                </a:cxn>
                <a:cxn ang="0">
                  <a:pos x="724" y="16"/>
                </a:cxn>
                <a:cxn ang="0">
                  <a:pos x="728" y="15"/>
                </a:cxn>
                <a:cxn ang="0">
                  <a:pos x="731" y="12"/>
                </a:cxn>
                <a:cxn ang="0">
                  <a:pos x="735" y="9"/>
                </a:cxn>
                <a:cxn ang="0">
                  <a:pos x="738" y="9"/>
                </a:cxn>
                <a:cxn ang="0">
                  <a:pos x="743" y="8"/>
                </a:cxn>
                <a:cxn ang="0">
                  <a:pos x="744" y="5"/>
                </a:cxn>
                <a:cxn ang="0">
                  <a:pos x="747" y="2"/>
                </a:cxn>
                <a:cxn ang="0">
                  <a:pos x="751" y="0"/>
                </a:cxn>
              </a:cxnLst>
              <a:rect l="0" t="0" r="r" b="b"/>
              <a:pathLst>
                <a:path w="751" h="128">
                  <a:moveTo>
                    <a:pt x="0" y="104"/>
                  </a:moveTo>
                  <a:lnTo>
                    <a:pt x="12" y="107"/>
                  </a:lnTo>
                  <a:lnTo>
                    <a:pt x="22" y="108"/>
                  </a:lnTo>
                  <a:lnTo>
                    <a:pt x="32" y="108"/>
                  </a:lnTo>
                  <a:lnTo>
                    <a:pt x="41" y="111"/>
                  </a:lnTo>
                  <a:lnTo>
                    <a:pt x="51" y="114"/>
                  </a:lnTo>
                  <a:lnTo>
                    <a:pt x="61" y="114"/>
                  </a:lnTo>
                  <a:lnTo>
                    <a:pt x="70" y="115"/>
                  </a:lnTo>
                  <a:lnTo>
                    <a:pt x="82" y="118"/>
                  </a:lnTo>
                  <a:lnTo>
                    <a:pt x="92" y="118"/>
                  </a:lnTo>
                  <a:lnTo>
                    <a:pt x="103" y="121"/>
                  </a:lnTo>
                  <a:lnTo>
                    <a:pt x="114" y="121"/>
                  </a:lnTo>
                  <a:lnTo>
                    <a:pt x="125" y="123"/>
                  </a:lnTo>
                  <a:lnTo>
                    <a:pt x="135" y="123"/>
                  </a:lnTo>
                  <a:lnTo>
                    <a:pt x="147" y="123"/>
                  </a:lnTo>
                  <a:lnTo>
                    <a:pt x="169" y="126"/>
                  </a:lnTo>
                  <a:lnTo>
                    <a:pt x="191" y="126"/>
                  </a:lnTo>
                  <a:lnTo>
                    <a:pt x="210" y="128"/>
                  </a:lnTo>
                  <a:lnTo>
                    <a:pt x="232" y="128"/>
                  </a:lnTo>
                  <a:lnTo>
                    <a:pt x="253" y="128"/>
                  </a:lnTo>
                  <a:lnTo>
                    <a:pt x="275" y="128"/>
                  </a:lnTo>
                  <a:lnTo>
                    <a:pt x="297" y="126"/>
                  </a:lnTo>
                  <a:lnTo>
                    <a:pt x="319" y="126"/>
                  </a:lnTo>
                  <a:lnTo>
                    <a:pt x="339" y="123"/>
                  </a:lnTo>
                  <a:lnTo>
                    <a:pt x="360" y="123"/>
                  </a:lnTo>
                  <a:lnTo>
                    <a:pt x="382" y="121"/>
                  </a:lnTo>
                  <a:lnTo>
                    <a:pt x="403" y="118"/>
                  </a:lnTo>
                  <a:lnTo>
                    <a:pt x="422" y="114"/>
                  </a:lnTo>
                  <a:lnTo>
                    <a:pt x="444" y="111"/>
                  </a:lnTo>
                  <a:lnTo>
                    <a:pt x="466" y="108"/>
                  </a:lnTo>
                  <a:lnTo>
                    <a:pt x="485" y="104"/>
                  </a:lnTo>
                  <a:lnTo>
                    <a:pt x="501" y="99"/>
                  </a:lnTo>
                  <a:lnTo>
                    <a:pt x="523" y="93"/>
                  </a:lnTo>
                  <a:lnTo>
                    <a:pt x="542" y="89"/>
                  </a:lnTo>
                  <a:lnTo>
                    <a:pt x="562" y="85"/>
                  </a:lnTo>
                  <a:lnTo>
                    <a:pt x="578" y="79"/>
                  </a:lnTo>
                  <a:lnTo>
                    <a:pt x="612" y="67"/>
                  </a:lnTo>
                  <a:lnTo>
                    <a:pt x="641" y="59"/>
                  </a:lnTo>
                  <a:lnTo>
                    <a:pt x="668" y="45"/>
                  </a:lnTo>
                  <a:lnTo>
                    <a:pt x="695" y="31"/>
                  </a:lnTo>
                  <a:lnTo>
                    <a:pt x="696" y="31"/>
                  </a:lnTo>
                  <a:lnTo>
                    <a:pt x="699" y="31"/>
                  </a:lnTo>
                  <a:lnTo>
                    <a:pt x="702" y="29"/>
                  </a:lnTo>
                  <a:lnTo>
                    <a:pt x="702" y="29"/>
                  </a:lnTo>
                  <a:lnTo>
                    <a:pt x="703" y="26"/>
                  </a:lnTo>
                  <a:lnTo>
                    <a:pt x="706" y="26"/>
                  </a:lnTo>
                  <a:lnTo>
                    <a:pt x="709" y="26"/>
                  </a:lnTo>
                  <a:lnTo>
                    <a:pt x="711" y="24"/>
                  </a:lnTo>
                  <a:lnTo>
                    <a:pt x="711" y="24"/>
                  </a:lnTo>
                  <a:lnTo>
                    <a:pt x="713" y="22"/>
                  </a:lnTo>
                  <a:lnTo>
                    <a:pt x="716" y="22"/>
                  </a:lnTo>
                  <a:lnTo>
                    <a:pt x="718" y="22"/>
                  </a:lnTo>
                  <a:lnTo>
                    <a:pt x="718" y="19"/>
                  </a:lnTo>
                  <a:lnTo>
                    <a:pt x="721" y="19"/>
                  </a:lnTo>
                  <a:lnTo>
                    <a:pt x="724" y="16"/>
                  </a:lnTo>
                  <a:lnTo>
                    <a:pt x="724" y="16"/>
                  </a:lnTo>
                  <a:lnTo>
                    <a:pt x="725" y="15"/>
                  </a:lnTo>
                  <a:lnTo>
                    <a:pt x="728" y="15"/>
                  </a:lnTo>
                  <a:lnTo>
                    <a:pt x="731" y="15"/>
                  </a:lnTo>
                  <a:lnTo>
                    <a:pt x="731" y="12"/>
                  </a:lnTo>
                  <a:lnTo>
                    <a:pt x="732" y="12"/>
                  </a:lnTo>
                  <a:lnTo>
                    <a:pt x="735" y="9"/>
                  </a:lnTo>
                  <a:lnTo>
                    <a:pt x="735" y="9"/>
                  </a:lnTo>
                  <a:lnTo>
                    <a:pt x="738" y="9"/>
                  </a:lnTo>
                  <a:lnTo>
                    <a:pt x="740" y="8"/>
                  </a:lnTo>
                  <a:lnTo>
                    <a:pt x="743" y="8"/>
                  </a:lnTo>
                  <a:lnTo>
                    <a:pt x="743" y="5"/>
                  </a:lnTo>
                  <a:lnTo>
                    <a:pt x="744" y="5"/>
                  </a:lnTo>
                  <a:lnTo>
                    <a:pt x="747" y="2"/>
                  </a:lnTo>
                  <a:lnTo>
                    <a:pt x="747" y="2"/>
                  </a:lnTo>
                  <a:lnTo>
                    <a:pt x="750" y="2"/>
                  </a:lnTo>
                  <a:lnTo>
                    <a:pt x="751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29" name="Line 45"/>
            <p:cNvSpPr>
              <a:spLocks noChangeShapeType="1"/>
            </p:cNvSpPr>
            <p:nvPr/>
          </p:nvSpPr>
          <p:spPr bwMode="auto">
            <a:xfrm flipV="1">
              <a:off x="8882" y="8215"/>
              <a:ext cx="1" cy="7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30" name="Freeform 46"/>
            <p:cNvSpPr>
              <a:spLocks/>
            </p:cNvSpPr>
            <p:nvPr/>
          </p:nvSpPr>
          <p:spPr bwMode="auto">
            <a:xfrm>
              <a:off x="8358" y="8401"/>
              <a:ext cx="323" cy="55"/>
            </a:xfrm>
            <a:custGeom>
              <a:avLst/>
              <a:gdLst/>
              <a:ahLst/>
              <a:cxnLst>
                <a:cxn ang="0">
                  <a:pos x="645" y="0"/>
                </a:cxn>
                <a:cxn ang="0">
                  <a:pos x="549" y="58"/>
                </a:cxn>
                <a:cxn ang="0">
                  <a:pos x="532" y="68"/>
                </a:cxn>
                <a:cxn ang="0">
                  <a:pos x="501" y="80"/>
                </a:cxn>
                <a:cxn ang="0">
                  <a:pos x="468" y="92"/>
                </a:cxn>
                <a:cxn ang="0">
                  <a:pos x="428" y="102"/>
                </a:cxn>
                <a:cxn ang="0">
                  <a:pos x="392" y="105"/>
                </a:cxn>
                <a:cxn ang="0">
                  <a:pos x="351" y="109"/>
                </a:cxn>
                <a:cxn ang="0">
                  <a:pos x="308" y="109"/>
                </a:cxn>
                <a:cxn ang="0">
                  <a:pos x="270" y="106"/>
                </a:cxn>
                <a:cxn ang="0">
                  <a:pos x="229" y="105"/>
                </a:cxn>
                <a:cxn ang="0">
                  <a:pos x="190" y="97"/>
                </a:cxn>
                <a:cxn ang="0">
                  <a:pos x="153" y="87"/>
                </a:cxn>
                <a:cxn ang="0">
                  <a:pos x="123" y="73"/>
                </a:cxn>
                <a:cxn ang="0">
                  <a:pos x="94" y="58"/>
                </a:cxn>
                <a:cxn ang="0">
                  <a:pos x="0" y="3"/>
                </a:cxn>
              </a:cxnLst>
              <a:rect l="0" t="0" r="r" b="b"/>
              <a:pathLst>
                <a:path w="645" h="109">
                  <a:moveTo>
                    <a:pt x="645" y="0"/>
                  </a:moveTo>
                  <a:lnTo>
                    <a:pt x="549" y="58"/>
                  </a:lnTo>
                  <a:lnTo>
                    <a:pt x="532" y="68"/>
                  </a:lnTo>
                  <a:lnTo>
                    <a:pt x="501" y="80"/>
                  </a:lnTo>
                  <a:lnTo>
                    <a:pt x="468" y="92"/>
                  </a:lnTo>
                  <a:lnTo>
                    <a:pt x="428" y="102"/>
                  </a:lnTo>
                  <a:lnTo>
                    <a:pt x="392" y="105"/>
                  </a:lnTo>
                  <a:lnTo>
                    <a:pt x="351" y="109"/>
                  </a:lnTo>
                  <a:lnTo>
                    <a:pt x="308" y="109"/>
                  </a:lnTo>
                  <a:lnTo>
                    <a:pt x="270" y="106"/>
                  </a:lnTo>
                  <a:lnTo>
                    <a:pt x="229" y="105"/>
                  </a:lnTo>
                  <a:lnTo>
                    <a:pt x="190" y="97"/>
                  </a:lnTo>
                  <a:lnTo>
                    <a:pt x="153" y="87"/>
                  </a:lnTo>
                  <a:lnTo>
                    <a:pt x="123" y="73"/>
                  </a:lnTo>
                  <a:lnTo>
                    <a:pt x="94" y="58"/>
                  </a:lnTo>
                  <a:lnTo>
                    <a:pt x="0" y="3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31" name="Freeform 47"/>
            <p:cNvSpPr>
              <a:spLocks/>
            </p:cNvSpPr>
            <p:nvPr/>
          </p:nvSpPr>
          <p:spPr bwMode="auto">
            <a:xfrm>
              <a:off x="8370" y="8410"/>
              <a:ext cx="296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2"/>
                </a:cxn>
                <a:cxn ang="0">
                  <a:pos x="24" y="41"/>
                </a:cxn>
                <a:cxn ang="0">
                  <a:pos x="43" y="60"/>
                </a:cxn>
                <a:cxn ang="0">
                  <a:pos x="67" y="78"/>
                </a:cxn>
                <a:cxn ang="0">
                  <a:pos x="96" y="89"/>
                </a:cxn>
                <a:cxn ang="0">
                  <a:pos x="128" y="104"/>
                </a:cxn>
                <a:cxn ang="0">
                  <a:pos x="164" y="114"/>
                </a:cxn>
                <a:cxn ang="0">
                  <a:pos x="202" y="121"/>
                </a:cxn>
                <a:cxn ang="0">
                  <a:pos x="243" y="129"/>
                </a:cxn>
                <a:cxn ang="0">
                  <a:pos x="282" y="130"/>
                </a:cxn>
                <a:cxn ang="0">
                  <a:pos x="326" y="129"/>
                </a:cxn>
                <a:cxn ang="0">
                  <a:pos x="367" y="126"/>
                </a:cxn>
                <a:cxn ang="0">
                  <a:pos x="404" y="118"/>
                </a:cxn>
                <a:cxn ang="0">
                  <a:pos x="444" y="111"/>
                </a:cxn>
                <a:cxn ang="0">
                  <a:pos x="477" y="99"/>
                </a:cxn>
                <a:cxn ang="0">
                  <a:pos x="508" y="88"/>
                </a:cxn>
                <a:cxn ang="0">
                  <a:pos x="541" y="67"/>
                </a:cxn>
                <a:cxn ang="0">
                  <a:pos x="563" y="48"/>
                </a:cxn>
                <a:cxn ang="0">
                  <a:pos x="584" y="25"/>
                </a:cxn>
                <a:cxn ang="0">
                  <a:pos x="592" y="3"/>
                </a:cxn>
              </a:cxnLst>
              <a:rect l="0" t="0" r="r" b="b"/>
              <a:pathLst>
                <a:path w="592" h="130">
                  <a:moveTo>
                    <a:pt x="0" y="0"/>
                  </a:moveTo>
                  <a:lnTo>
                    <a:pt x="10" y="22"/>
                  </a:lnTo>
                  <a:lnTo>
                    <a:pt x="24" y="41"/>
                  </a:lnTo>
                  <a:lnTo>
                    <a:pt x="43" y="60"/>
                  </a:lnTo>
                  <a:lnTo>
                    <a:pt x="67" y="78"/>
                  </a:lnTo>
                  <a:lnTo>
                    <a:pt x="96" y="89"/>
                  </a:lnTo>
                  <a:lnTo>
                    <a:pt x="128" y="104"/>
                  </a:lnTo>
                  <a:lnTo>
                    <a:pt x="164" y="114"/>
                  </a:lnTo>
                  <a:lnTo>
                    <a:pt x="202" y="121"/>
                  </a:lnTo>
                  <a:lnTo>
                    <a:pt x="243" y="129"/>
                  </a:lnTo>
                  <a:lnTo>
                    <a:pt x="282" y="130"/>
                  </a:lnTo>
                  <a:lnTo>
                    <a:pt x="326" y="129"/>
                  </a:lnTo>
                  <a:lnTo>
                    <a:pt x="367" y="126"/>
                  </a:lnTo>
                  <a:lnTo>
                    <a:pt x="404" y="118"/>
                  </a:lnTo>
                  <a:lnTo>
                    <a:pt x="444" y="111"/>
                  </a:lnTo>
                  <a:lnTo>
                    <a:pt x="477" y="99"/>
                  </a:lnTo>
                  <a:lnTo>
                    <a:pt x="508" y="88"/>
                  </a:lnTo>
                  <a:lnTo>
                    <a:pt x="541" y="67"/>
                  </a:lnTo>
                  <a:lnTo>
                    <a:pt x="563" y="48"/>
                  </a:lnTo>
                  <a:lnTo>
                    <a:pt x="584" y="25"/>
                  </a:lnTo>
                  <a:lnTo>
                    <a:pt x="592" y="3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32" name="Freeform 48"/>
            <p:cNvSpPr>
              <a:spLocks/>
            </p:cNvSpPr>
            <p:nvPr/>
          </p:nvSpPr>
          <p:spPr bwMode="auto">
            <a:xfrm>
              <a:off x="8707" y="9842"/>
              <a:ext cx="275" cy="8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2"/>
                </a:cxn>
                <a:cxn ang="0">
                  <a:pos x="0" y="42"/>
                </a:cxn>
                <a:cxn ang="0">
                  <a:pos x="7" y="64"/>
                </a:cxn>
                <a:cxn ang="0">
                  <a:pos x="22" y="84"/>
                </a:cxn>
                <a:cxn ang="0">
                  <a:pos x="39" y="103"/>
                </a:cxn>
                <a:cxn ang="0">
                  <a:pos x="65" y="119"/>
                </a:cxn>
                <a:cxn ang="0">
                  <a:pos x="94" y="134"/>
                </a:cxn>
                <a:cxn ang="0">
                  <a:pos x="131" y="148"/>
                </a:cxn>
                <a:cxn ang="0">
                  <a:pos x="169" y="159"/>
                </a:cxn>
                <a:cxn ang="0">
                  <a:pos x="209" y="166"/>
                </a:cxn>
                <a:cxn ang="0">
                  <a:pos x="252" y="169"/>
                </a:cxn>
                <a:cxn ang="0">
                  <a:pos x="297" y="169"/>
                </a:cxn>
                <a:cxn ang="0">
                  <a:pos x="335" y="166"/>
                </a:cxn>
                <a:cxn ang="0">
                  <a:pos x="378" y="159"/>
                </a:cxn>
                <a:cxn ang="0">
                  <a:pos x="418" y="148"/>
                </a:cxn>
                <a:cxn ang="0">
                  <a:pos x="454" y="137"/>
                </a:cxn>
                <a:cxn ang="0">
                  <a:pos x="482" y="119"/>
                </a:cxn>
                <a:cxn ang="0">
                  <a:pos x="506" y="103"/>
                </a:cxn>
                <a:cxn ang="0">
                  <a:pos x="528" y="84"/>
                </a:cxn>
                <a:cxn ang="0">
                  <a:pos x="543" y="67"/>
                </a:cxn>
                <a:cxn ang="0">
                  <a:pos x="550" y="45"/>
                </a:cxn>
                <a:cxn ang="0">
                  <a:pos x="550" y="23"/>
                </a:cxn>
                <a:cxn ang="0">
                  <a:pos x="544" y="1"/>
                </a:cxn>
              </a:cxnLst>
              <a:rect l="0" t="0" r="r" b="b"/>
              <a:pathLst>
                <a:path w="550" h="169">
                  <a:moveTo>
                    <a:pt x="6" y="0"/>
                  </a:moveTo>
                  <a:lnTo>
                    <a:pt x="0" y="22"/>
                  </a:lnTo>
                  <a:lnTo>
                    <a:pt x="0" y="42"/>
                  </a:lnTo>
                  <a:lnTo>
                    <a:pt x="7" y="64"/>
                  </a:lnTo>
                  <a:lnTo>
                    <a:pt x="22" y="84"/>
                  </a:lnTo>
                  <a:lnTo>
                    <a:pt x="39" y="103"/>
                  </a:lnTo>
                  <a:lnTo>
                    <a:pt x="65" y="119"/>
                  </a:lnTo>
                  <a:lnTo>
                    <a:pt x="94" y="134"/>
                  </a:lnTo>
                  <a:lnTo>
                    <a:pt x="131" y="148"/>
                  </a:lnTo>
                  <a:lnTo>
                    <a:pt x="169" y="159"/>
                  </a:lnTo>
                  <a:lnTo>
                    <a:pt x="209" y="166"/>
                  </a:lnTo>
                  <a:lnTo>
                    <a:pt x="252" y="169"/>
                  </a:lnTo>
                  <a:lnTo>
                    <a:pt x="297" y="169"/>
                  </a:lnTo>
                  <a:lnTo>
                    <a:pt x="335" y="166"/>
                  </a:lnTo>
                  <a:lnTo>
                    <a:pt x="378" y="159"/>
                  </a:lnTo>
                  <a:lnTo>
                    <a:pt x="418" y="148"/>
                  </a:lnTo>
                  <a:lnTo>
                    <a:pt x="454" y="137"/>
                  </a:lnTo>
                  <a:lnTo>
                    <a:pt x="482" y="119"/>
                  </a:lnTo>
                  <a:lnTo>
                    <a:pt x="506" y="103"/>
                  </a:lnTo>
                  <a:lnTo>
                    <a:pt x="528" y="84"/>
                  </a:lnTo>
                  <a:lnTo>
                    <a:pt x="543" y="67"/>
                  </a:lnTo>
                  <a:lnTo>
                    <a:pt x="550" y="45"/>
                  </a:lnTo>
                  <a:lnTo>
                    <a:pt x="550" y="23"/>
                  </a:lnTo>
                  <a:lnTo>
                    <a:pt x="544" y="1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33" name="Freeform 49"/>
            <p:cNvSpPr>
              <a:spLocks/>
            </p:cNvSpPr>
            <p:nvPr/>
          </p:nvSpPr>
          <p:spPr bwMode="auto">
            <a:xfrm>
              <a:off x="8676" y="10210"/>
              <a:ext cx="134" cy="68"/>
            </a:xfrm>
            <a:custGeom>
              <a:avLst/>
              <a:gdLst/>
              <a:ahLst/>
              <a:cxnLst>
                <a:cxn ang="0">
                  <a:pos x="249" y="32"/>
                </a:cxn>
                <a:cxn ang="0">
                  <a:pos x="261" y="45"/>
                </a:cxn>
                <a:cxn ang="0">
                  <a:pos x="268" y="60"/>
                </a:cxn>
                <a:cxn ang="0">
                  <a:pos x="268" y="77"/>
                </a:cxn>
                <a:cxn ang="0">
                  <a:pos x="261" y="92"/>
                </a:cxn>
                <a:cxn ang="0">
                  <a:pos x="249" y="103"/>
                </a:cxn>
                <a:cxn ang="0">
                  <a:pos x="232" y="115"/>
                </a:cxn>
                <a:cxn ang="0">
                  <a:pos x="208" y="125"/>
                </a:cxn>
                <a:cxn ang="0">
                  <a:pos x="179" y="129"/>
                </a:cxn>
                <a:cxn ang="0">
                  <a:pos x="150" y="135"/>
                </a:cxn>
                <a:cxn ang="0">
                  <a:pos x="118" y="135"/>
                </a:cxn>
                <a:cxn ang="0">
                  <a:pos x="88" y="129"/>
                </a:cxn>
                <a:cxn ang="0">
                  <a:pos x="63" y="125"/>
                </a:cxn>
                <a:cxn ang="0">
                  <a:pos x="40" y="115"/>
                </a:cxn>
                <a:cxn ang="0">
                  <a:pos x="21" y="103"/>
                </a:cxn>
                <a:cxn ang="0">
                  <a:pos x="6" y="92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6" y="45"/>
                </a:cxn>
                <a:cxn ang="0">
                  <a:pos x="21" y="32"/>
                </a:cxn>
                <a:cxn ang="0">
                  <a:pos x="40" y="19"/>
                </a:cxn>
                <a:cxn ang="0">
                  <a:pos x="63" y="10"/>
                </a:cxn>
                <a:cxn ang="0">
                  <a:pos x="88" y="4"/>
                </a:cxn>
                <a:cxn ang="0">
                  <a:pos x="118" y="0"/>
                </a:cxn>
                <a:cxn ang="0">
                  <a:pos x="150" y="0"/>
                </a:cxn>
                <a:cxn ang="0">
                  <a:pos x="179" y="4"/>
                </a:cxn>
                <a:cxn ang="0">
                  <a:pos x="208" y="10"/>
                </a:cxn>
                <a:cxn ang="0">
                  <a:pos x="232" y="19"/>
                </a:cxn>
                <a:cxn ang="0">
                  <a:pos x="249" y="32"/>
                </a:cxn>
              </a:cxnLst>
              <a:rect l="0" t="0" r="r" b="b"/>
              <a:pathLst>
                <a:path w="268" h="135">
                  <a:moveTo>
                    <a:pt x="249" y="32"/>
                  </a:moveTo>
                  <a:lnTo>
                    <a:pt x="261" y="45"/>
                  </a:lnTo>
                  <a:lnTo>
                    <a:pt x="268" y="60"/>
                  </a:lnTo>
                  <a:lnTo>
                    <a:pt x="268" y="77"/>
                  </a:lnTo>
                  <a:lnTo>
                    <a:pt x="261" y="92"/>
                  </a:lnTo>
                  <a:lnTo>
                    <a:pt x="249" y="103"/>
                  </a:lnTo>
                  <a:lnTo>
                    <a:pt x="232" y="115"/>
                  </a:lnTo>
                  <a:lnTo>
                    <a:pt x="208" y="125"/>
                  </a:lnTo>
                  <a:lnTo>
                    <a:pt x="179" y="129"/>
                  </a:lnTo>
                  <a:lnTo>
                    <a:pt x="150" y="135"/>
                  </a:lnTo>
                  <a:lnTo>
                    <a:pt x="118" y="135"/>
                  </a:lnTo>
                  <a:lnTo>
                    <a:pt x="88" y="129"/>
                  </a:lnTo>
                  <a:lnTo>
                    <a:pt x="63" y="125"/>
                  </a:lnTo>
                  <a:lnTo>
                    <a:pt x="40" y="115"/>
                  </a:lnTo>
                  <a:lnTo>
                    <a:pt x="21" y="103"/>
                  </a:lnTo>
                  <a:lnTo>
                    <a:pt x="6" y="92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6" y="45"/>
                  </a:lnTo>
                  <a:lnTo>
                    <a:pt x="21" y="32"/>
                  </a:lnTo>
                  <a:lnTo>
                    <a:pt x="40" y="19"/>
                  </a:lnTo>
                  <a:lnTo>
                    <a:pt x="63" y="10"/>
                  </a:lnTo>
                  <a:lnTo>
                    <a:pt x="88" y="4"/>
                  </a:lnTo>
                  <a:lnTo>
                    <a:pt x="118" y="0"/>
                  </a:lnTo>
                  <a:lnTo>
                    <a:pt x="150" y="0"/>
                  </a:lnTo>
                  <a:lnTo>
                    <a:pt x="179" y="4"/>
                  </a:lnTo>
                  <a:lnTo>
                    <a:pt x="208" y="10"/>
                  </a:lnTo>
                  <a:lnTo>
                    <a:pt x="232" y="19"/>
                  </a:lnTo>
                  <a:lnTo>
                    <a:pt x="249" y="32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34" name="Freeform 50"/>
            <p:cNvSpPr>
              <a:spLocks/>
            </p:cNvSpPr>
            <p:nvPr/>
          </p:nvSpPr>
          <p:spPr bwMode="auto">
            <a:xfrm>
              <a:off x="8688" y="10251"/>
              <a:ext cx="108" cy="13"/>
            </a:xfrm>
            <a:custGeom>
              <a:avLst/>
              <a:gdLst/>
              <a:ahLst/>
              <a:cxnLst>
                <a:cxn ang="0">
                  <a:pos x="217" y="25"/>
                </a:cxn>
                <a:cxn ang="0">
                  <a:pos x="199" y="18"/>
                </a:cxn>
                <a:cxn ang="0">
                  <a:pos x="176" y="8"/>
                </a:cxn>
                <a:cxn ang="0">
                  <a:pos x="150" y="3"/>
                </a:cxn>
                <a:cxn ang="0">
                  <a:pos x="121" y="0"/>
                </a:cxn>
                <a:cxn ang="0">
                  <a:pos x="89" y="0"/>
                </a:cxn>
                <a:cxn ang="0">
                  <a:pos x="63" y="3"/>
                </a:cxn>
                <a:cxn ang="0">
                  <a:pos x="36" y="11"/>
                </a:cxn>
                <a:cxn ang="0">
                  <a:pos x="15" y="18"/>
                </a:cxn>
                <a:cxn ang="0">
                  <a:pos x="0" y="25"/>
                </a:cxn>
              </a:cxnLst>
              <a:rect l="0" t="0" r="r" b="b"/>
              <a:pathLst>
                <a:path w="217" h="25">
                  <a:moveTo>
                    <a:pt x="217" y="25"/>
                  </a:moveTo>
                  <a:lnTo>
                    <a:pt x="199" y="18"/>
                  </a:lnTo>
                  <a:lnTo>
                    <a:pt x="176" y="8"/>
                  </a:lnTo>
                  <a:lnTo>
                    <a:pt x="150" y="3"/>
                  </a:lnTo>
                  <a:lnTo>
                    <a:pt x="121" y="0"/>
                  </a:lnTo>
                  <a:lnTo>
                    <a:pt x="89" y="0"/>
                  </a:lnTo>
                  <a:lnTo>
                    <a:pt x="63" y="3"/>
                  </a:lnTo>
                  <a:lnTo>
                    <a:pt x="36" y="11"/>
                  </a:lnTo>
                  <a:lnTo>
                    <a:pt x="15" y="18"/>
                  </a:lnTo>
                  <a:lnTo>
                    <a:pt x="0" y="25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35" name="Freeform 51"/>
            <p:cNvSpPr>
              <a:spLocks/>
            </p:cNvSpPr>
            <p:nvPr/>
          </p:nvSpPr>
          <p:spPr bwMode="auto">
            <a:xfrm>
              <a:off x="8494" y="10566"/>
              <a:ext cx="192" cy="71"/>
            </a:xfrm>
            <a:custGeom>
              <a:avLst/>
              <a:gdLst/>
              <a:ahLst/>
              <a:cxnLst>
                <a:cxn ang="0">
                  <a:pos x="383" y="0"/>
                </a:cxn>
                <a:cxn ang="0">
                  <a:pos x="365" y="3"/>
                </a:cxn>
                <a:cxn ang="0">
                  <a:pos x="353" y="10"/>
                </a:cxn>
                <a:cxn ang="0">
                  <a:pos x="343" y="17"/>
                </a:cxn>
                <a:cxn ang="0">
                  <a:pos x="321" y="40"/>
                </a:cxn>
                <a:cxn ang="0">
                  <a:pos x="321" y="142"/>
                </a:cxn>
                <a:cxn ang="0">
                  <a:pos x="252" y="125"/>
                </a:cxn>
                <a:cxn ang="0">
                  <a:pos x="185" y="103"/>
                </a:cxn>
                <a:cxn ang="0">
                  <a:pos x="119" y="80"/>
                </a:cxn>
                <a:cxn ang="0">
                  <a:pos x="56" y="53"/>
                </a:cxn>
                <a:cxn ang="0">
                  <a:pos x="0" y="26"/>
                </a:cxn>
              </a:cxnLst>
              <a:rect l="0" t="0" r="r" b="b"/>
              <a:pathLst>
                <a:path w="383" h="142">
                  <a:moveTo>
                    <a:pt x="383" y="0"/>
                  </a:moveTo>
                  <a:lnTo>
                    <a:pt x="365" y="3"/>
                  </a:lnTo>
                  <a:lnTo>
                    <a:pt x="353" y="10"/>
                  </a:lnTo>
                  <a:lnTo>
                    <a:pt x="343" y="17"/>
                  </a:lnTo>
                  <a:lnTo>
                    <a:pt x="321" y="40"/>
                  </a:lnTo>
                  <a:lnTo>
                    <a:pt x="321" y="142"/>
                  </a:lnTo>
                  <a:lnTo>
                    <a:pt x="252" y="125"/>
                  </a:lnTo>
                  <a:lnTo>
                    <a:pt x="185" y="103"/>
                  </a:lnTo>
                  <a:lnTo>
                    <a:pt x="119" y="80"/>
                  </a:lnTo>
                  <a:lnTo>
                    <a:pt x="56" y="53"/>
                  </a:lnTo>
                  <a:lnTo>
                    <a:pt x="0" y="26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36" name="Freeform 52"/>
            <p:cNvSpPr>
              <a:spLocks/>
            </p:cNvSpPr>
            <p:nvPr/>
          </p:nvSpPr>
          <p:spPr bwMode="auto">
            <a:xfrm>
              <a:off x="8494" y="10529"/>
              <a:ext cx="161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29"/>
                </a:cxn>
                <a:cxn ang="0">
                  <a:pos x="119" y="53"/>
                </a:cxn>
                <a:cxn ang="0">
                  <a:pos x="185" y="75"/>
                </a:cxn>
                <a:cxn ang="0">
                  <a:pos x="252" y="96"/>
                </a:cxn>
                <a:cxn ang="0">
                  <a:pos x="321" y="115"/>
                </a:cxn>
              </a:cxnLst>
              <a:rect l="0" t="0" r="r" b="b"/>
              <a:pathLst>
                <a:path w="321" h="115">
                  <a:moveTo>
                    <a:pt x="0" y="0"/>
                  </a:moveTo>
                  <a:lnTo>
                    <a:pt x="56" y="29"/>
                  </a:lnTo>
                  <a:lnTo>
                    <a:pt x="119" y="53"/>
                  </a:lnTo>
                  <a:lnTo>
                    <a:pt x="185" y="75"/>
                  </a:lnTo>
                  <a:lnTo>
                    <a:pt x="252" y="96"/>
                  </a:lnTo>
                  <a:lnTo>
                    <a:pt x="321" y="115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37" name="Line 53"/>
            <p:cNvSpPr>
              <a:spLocks noChangeShapeType="1"/>
            </p:cNvSpPr>
            <p:nvPr/>
          </p:nvSpPr>
          <p:spPr bwMode="auto">
            <a:xfrm flipH="1">
              <a:off x="8655" y="10625"/>
              <a:ext cx="11" cy="12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38" name="Freeform 54"/>
            <p:cNvSpPr>
              <a:spLocks/>
            </p:cNvSpPr>
            <p:nvPr/>
          </p:nvSpPr>
          <p:spPr bwMode="auto">
            <a:xfrm>
              <a:off x="8666" y="10618"/>
              <a:ext cx="40" cy="7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0" y="10"/>
                </a:cxn>
                <a:cxn ang="0">
                  <a:pos x="19" y="3"/>
                </a:cxn>
                <a:cxn ang="0">
                  <a:pos x="34" y="0"/>
                </a:cxn>
                <a:cxn ang="0">
                  <a:pos x="51" y="0"/>
                </a:cxn>
                <a:cxn ang="0">
                  <a:pos x="66" y="0"/>
                </a:cxn>
                <a:cxn ang="0">
                  <a:pos x="80" y="3"/>
                </a:cxn>
              </a:cxnLst>
              <a:rect l="0" t="0" r="r" b="b"/>
              <a:pathLst>
                <a:path w="80" h="15">
                  <a:moveTo>
                    <a:pt x="0" y="15"/>
                  </a:moveTo>
                  <a:lnTo>
                    <a:pt x="10" y="10"/>
                  </a:lnTo>
                  <a:lnTo>
                    <a:pt x="19" y="3"/>
                  </a:lnTo>
                  <a:lnTo>
                    <a:pt x="34" y="0"/>
                  </a:lnTo>
                  <a:lnTo>
                    <a:pt x="51" y="0"/>
                  </a:lnTo>
                  <a:lnTo>
                    <a:pt x="66" y="0"/>
                  </a:lnTo>
                  <a:lnTo>
                    <a:pt x="80" y="3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39" name="Freeform 55"/>
            <p:cNvSpPr>
              <a:spLocks/>
            </p:cNvSpPr>
            <p:nvPr/>
          </p:nvSpPr>
          <p:spPr bwMode="auto">
            <a:xfrm>
              <a:off x="8686" y="10566"/>
              <a:ext cx="33" cy="31"/>
            </a:xfrm>
            <a:custGeom>
              <a:avLst/>
              <a:gdLst/>
              <a:ahLst/>
              <a:cxnLst>
                <a:cxn ang="0">
                  <a:pos x="40" y="62"/>
                </a:cxn>
                <a:cxn ang="0">
                  <a:pos x="62" y="39"/>
                </a:cxn>
                <a:cxn ang="0">
                  <a:pos x="67" y="29"/>
                </a:cxn>
                <a:cxn ang="0">
                  <a:pos x="64" y="21"/>
                </a:cxn>
                <a:cxn ang="0">
                  <a:pos x="56" y="11"/>
                </a:cxn>
                <a:cxn ang="0">
                  <a:pos x="48" y="7"/>
                </a:cxn>
                <a:cxn ang="0">
                  <a:pos x="33" y="3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67" h="62">
                  <a:moveTo>
                    <a:pt x="40" y="62"/>
                  </a:moveTo>
                  <a:lnTo>
                    <a:pt x="62" y="39"/>
                  </a:lnTo>
                  <a:lnTo>
                    <a:pt x="67" y="29"/>
                  </a:lnTo>
                  <a:lnTo>
                    <a:pt x="64" y="21"/>
                  </a:lnTo>
                  <a:lnTo>
                    <a:pt x="56" y="11"/>
                  </a:lnTo>
                  <a:lnTo>
                    <a:pt x="48" y="7"/>
                  </a:lnTo>
                  <a:lnTo>
                    <a:pt x="33" y="3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40" name="Freeform 56"/>
            <p:cNvSpPr>
              <a:spLocks/>
            </p:cNvSpPr>
            <p:nvPr/>
          </p:nvSpPr>
          <p:spPr bwMode="auto">
            <a:xfrm>
              <a:off x="8706" y="10183"/>
              <a:ext cx="805" cy="434"/>
            </a:xfrm>
            <a:custGeom>
              <a:avLst/>
              <a:gdLst/>
              <a:ahLst/>
              <a:cxnLst>
                <a:cxn ang="0">
                  <a:pos x="0" y="829"/>
                </a:cxn>
                <a:cxn ang="0">
                  <a:pos x="85" y="844"/>
                </a:cxn>
                <a:cxn ang="0">
                  <a:pos x="174" y="854"/>
                </a:cxn>
                <a:cxn ang="0">
                  <a:pos x="261" y="863"/>
                </a:cxn>
                <a:cxn ang="0">
                  <a:pos x="347" y="866"/>
                </a:cxn>
                <a:cxn ang="0">
                  <a:pos x="439" y="869"/>
                </a:cxn>
                <a:cxn ang="0">
                  <a:pos x="527" y="866"/>
                </a:cxn>
                <a:cxn ang="0">
                  <a:pos x="616" y="858"/>
                </a:cxn>
                <a:cxn ang="0">
                  <a:pos x="704" y="848"/>
                </a:cxn>
                <a:cxn ang="0">
                  <a:pos x="788" y="837"/>
                </a:cxn>
                <a:cxn ang="0">
                  <a:pos x="874" y="822"/>
                </a:cxn>
                <a:cxn ang="0">
                  <a:pos x="954" y="803"/>
                </a:cxn>
                <a:cxn ang="0">
                  <a:pos x="1034" y="781"/>
                </a:cxn>
                <a:cxn ang="0">
                  <a:pos x="1105" y="758"/>
                </a:cxn>
                <a:cxn ang="0">
                  <a:pos x="1178" y="730"/>
                </a:cxn>
                <a:cxn ang="0">
                  <a:pos x="1244" y="700"/>
                </a:cxn>
                <a:cxn ang="0">
                  <a:pos x="1308" y="668"/>
                </a:cxn>
                <a:cxn ang="0">
                  <a:pos x="1366" y="631"/>
                </a:cxn>
                <a:cxn ang="0">
                  <a:pos x="1414" y="598"/>
                </a:cxn>
                <a:cxn ang="0">
                  <a:pos x="1462" y="560"/>
                </a:cxn>
                <a:cxn ang="0">
                  <a:pos x="1503" y="519"/>
                </a:cxn>
                <a:cxn ang="0">
                  <a:pos x="1535" y="475"/>
                </a:cxn>
                <a:cxn ang="0">
                  <a:pos x="1564" y="435"/>
                </a:cxn>
                <a:cxn ang="0">
                  <a:pos x="1586" y="391"/>
                </a:cxn>
                <a:cxn ang="0">
                  <a:pos x="1600" y="346"/>
                </a:cxn>
                <a:cxn ang="0">
                  <a:pos x="1606" y="303"/>
                </a:cxn>
                <a:cxn ang="0">
                  <a:pos x="1609" y="258"/>
                </a:cxn>
                <a:cxn ang="0">
                  <a:pos x="1605" y="213"/>
                </a:cxn>
                <a:cxn ang="0">
                  <a:pos x="1590" y="167"/>
                </a:cxn>
                <a:cxn ang="0">
                  <a:pos x="1573" y="126"/>
                </a:cxn>
                <a:cxn ang="0">
                  <a:pos x="1547" y="82"/>
                </a:cxn>
                <a:cxn ang="0">
                  <a:pos x="1517" y="38"/>
                </a:cxn>
                <a:cxn ang="0">
                  <a:pos x="1480" y="0"/>
                </a:cxn>
              </a:cxnLst>
              <a:rect l="0" t="0" r="r" b="b"/>
              <a:pathLst>
                <a:path w="1609" h="869">
                  <a:moveTo>
                    <a:pt x="0" y="829"/>
                  </a:moveTo>
                  <a:lnTo>
                    <a:pt x="85" y="844"/>
                  </a:lnTo>
                  <a:lnTo>
                    <a:pt x="174" y="854"/>
                  </a:lnTo>
                  <a:lnTo>
                    <a:pt x="261" y="863"/>
                  </a:lnTo>
                  <a:lnTo>
                    <a:pt x="347" y="866"/>
                  </a:lnTo>
                  <a:lnTo>
                    <a:pt x="439" y="869"/>
                  </a:lnTo>
                  <a:lnTo>
                    <a:pt x="527" y="866"/>
                  </a:lnTo>
                  <a:lnTo>
                    <a:pt x="616" y="858"/>
                  </a:lnTo>
                  <a:lnTo>
                    <a:pt x="704" y="848"/>
                  </a:lnTo>
                  <a:lnTo>
                    <a:pt x="788" y="837"/>
                  </a:lnTo>
                  <a:lnTo>
                    <a:pt x="874" y="822"/>
                  </a:lnTo>
                  <a:lnTo>
                    <a:pt x="954" y="803"/>
                  </a:lnTo>
                  <a:lnTo>
                    <a:pt x="1034" y="781"/>
                  </a:lnTo>
                  <a:lnTo>
                    <a:pt x="1105" y="758"/>
                  </a:lnTo>
                  <a:lnTo>
                    <a:pt x="1178" y="730"/>
                  </a:lnTo>
                  <a:lnTo>
                    <a:pt x="1244" y="700"/>
                  </a:lnTo>
                  <a:lnTo>
                    <a:pt x="1308" y="668"/>
                  </a:lnTo>
                  <a:lnTo>
                    <a:pt x="1366" y="631"/>
                  </a:lnTo>
                  <a:lnTo>
                    <a:pt x="1414" y="598"/>
                  </a:lnTo>
                  <a:lnTo>
                    <a:pt x="1462" y="560"/>
                  </a:lnTo>
                  <a:lnTo>
                    <a:pt x="1503" y="519"/>
                  </a:lnTo>
                  <a:lnTo>
                    <a:pt x="1535" y="475"/>
                  </a:lnTo>
                  <a:lnTo>
                    <a:pt x="1564" y="435"/>
                  </a:lnTo>
                  <a:lnTo>
                    <a:pt x="1586" y="391"/>
                  </a:lnTo>
                  <a:lnTo>
                    <a:pt x="1600" y="346"/>
                  </a:lnTo>
                  <a:lnTo>
                    <a:pt x="1606" y="303"/>
                  </a:lnTo>
                  <a:lnTo>
                    <a:pt x="1609" y="258"/>
                  </a:lnTo>
                  <a:lnTo>
                    <a:pt x="1605" y="213"/>
                  </a:lnTo>
                  <a:lnTo>
                    <a:pt x="1590" y="167"/>
                  </a:lnTo>
                  <a:lnTo>
                    <a:pt x="1573" y="126"/>
                  </a:lnTo>
                  <a:lnTo>
                    <a:pt x="1547" y="82"/>
                  </a:lnTo>
                  <a:lnTo>
                    <a:pt x="1517" y="38"/>
                  </a:lnTo>
                  <a:lnTo>
                    <a:pt x="1480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41" name="Freeform 57"/>
            <p:cNvSpPr>
              <a:spLocks/>
            </p:cNvSpPr>
            <p:nvPr/>
          </p:nvSpPr>
          <p:spPr bwMode="auto">
            <a:xfrm>
              <a:off x="8706" y="10368"/>
              <a:ext cx="805" cy="298"/>
            </a:xfrm>
            <a:custGeom>
              <a:avLst/>
              <a:gdLst/>
              <a:ahLst/>
              <a:cxnLst>
                <a:cxn ang="0">
                  <a:pos x="1609" y="0"/>
                </a:cxn>
                <a:cxn ang="0">
                  <a:pos x="1606" y="45"/>
                </a:cxn>
                <a:cxn ang="0">
                  <a:pos x="1595" y="86"/>
                </a:cxn>
                <a:cxn ang="0">
                  <a:pos x="1580" y="132"/>
                </a:cxn>
                <a:cxn ang="0">
                  <a:pos x="1557" y="176"/>
                </a:cxn>
                <a:cxn ang="0">
                  <a:pos x="1531" y="217"/>
                </a:cxn>
                <a:cxn ang="0">
                  <a:pos x="1494" y="255"/>
                </a:cxn>
                <a:cxn ang="0">
                  <a:pos x="1453" y="296"/>
                </a:cxn>
                <a:cxn ang="0">
                  <a:pos x="1404" y="335"/>
                </a:cxn>
                <a:cxn ang="0">
                  <a:pos x="1354" y="371"/>
                </a:cxn>
                <a:cxn ang="0">
                  <a:pos x="1296" y="402"/>
                </a:cxn>
                <a:cxn ang="0">
                  <a:pos x="1234" y="434"/>
                </a:cxn>
                <a:cxn ang="0">
                  <a:pos x="1168" y="462"/>
                </a:cxn>
                <a:cxn ang="0">
                  <a:pos x="1097" y="491"/>
                </a:cxn>
                <a:cxn ang="0">
                  <a:pos x="1021" y="515"/>
                </a:cxn>
                <a:cxn ang="0">
                  <a:pos x="944" y="537"/>
                </a:cxn>
                <a:cxn ang="0">
                  <a:pos x="862" y="552"/>
                </a:cxn>
                <a:cxn ang="0">
                  <a:pos x="781" y="568"/>
                </a:cxn>
                <a:cxn ang="0">
                  <a:pos x="696" y="581"/>
                </a:cxn>
                <a:cxn ang="0">
                  <a:pos x="609" y="587"/>
                </a:cxn>
                <a:cxn ang="0">
                  <a:pos x="520" y="594"/>
                </a:cxn>
                <a:cxn ang="0">
                  <a:pos x="434" y="594"/>
                </a:cxn>
                <a:cxn ang="0">
                  <a:pos x="343" y="594"/>
                </a:cxn>
                <a:cxn ang="0">
                  <a:pos x="255" y="590"/>
                </a:cxn>
                <a:cxn ang="0">
                  <a:pos x="171" y="582"/>
                </a:cxn>
                <a:cxn ang="0">
                  <a:pos x="85" y="571"/>
                </a:cxn>
                <a:cxn ang="0">
                  <a:pos x="0" y="556"/>
                </a:cxn>
                <a:cxn ang="0">
                  <a:pos x="0" y="457"/>
                </a:cxn>
              </a:cxnLst>
              <a:rect l="0" t="0" r="r" b="b"/>
              <a:pathLst>
                <a:path w="1609" h="594">
                  <a:moveTo>
                    <a:pt x="1609" y="0"/>
                  </a:moveTo>
                  <a:lnTo>
                    <a:pt x="1606" y="45"/>
                  </a:lnTo>
                  <a:lnTo>
                    <a:pt x="1595" y="86"/>
                  </a:lnTo>
                  <a:lnTo>
                    <a:pt x="1580" y="132"/>
                  </a:lnTo>
                  <a:lnTo>
                    <a:pt x="1557" y="176"/>
                  </a:lnTo>
                  <a:lnTo>
                    <a:pt x="1531" y="217"/>
                  </a:lnTo>
                  <a:lnTo>
                    <a:pt x="1494" y="255"/>
                  </a:lnTo>
                  <a:lnTo>
                    <a:pt x="1453" y="296"/>
                  </a:lnTo>
                  <a:lnTo>
                    <a:pt x="1404" y="335"/>
                  </a:lnTo>
                  <a:lnTo>
                    <a:pt x="1354" y="371"/>
                  </a:lnTo>
                  <a:lnTo>
                    <a:pt x="1296" y="402"/>
                  </a:lnTo>
                  <a:lnTo>
                    <a:pt x="1234" y="434"/>
                  </a:lnTo>
                  <a:lnTo>
                    <a:pt x="1168" y="462"/>
                  </a:lnTo>
                  <a:lnTo>
                    <a:pt x="1097" y="491"/>
                  </a:lnTo>
                  <a:lnTo>
                    <a:pt x="1021" y="515"/>
                  </a:lnTo>
                  <a:lnTo>
                    <a:pt x="944" y="537"/>
                  </a:lnTo>
                  <a:lnTo>
                    <a:pt x="862" y="552"/>
                  </a:lnTo>
                  <a:lnTo>
                    <a:pt x="781" y="568"/>
                  </a:lnTo>
                  <a:lnTo>
                    <a:pt x="696" y="581"/>
                  </a:lnTo>
                  <a:lnTo>
                    <a:pt x="609" y="587"/>
                  </a:lnTo>
                  <a:lnTo>
                    <a:pt x="520" y="594"/>
                  </a:lnTo>
                  <a:lnTo>
                    <a:pt x="434" y="594"/>
                  </a:lnTo>
                  <a:lnTo>
                    <a:pt x="343" y="594"/>
                  </a:lnTo>
                  <a:lnTo>
                    <a:pt x="255" y="590"/>
                  </a:lnTo>
                  <a:lnTo>
                    <a:pt x="171" y="582"/>
                  </a:lnTo>
                  <a:lnTo>
                    <a:pt x="85" y="571"/>
                  </a:lnTo>
                  <a:lnTo>
                    <a:pt x="0" y="556"/>
                  </a:lnTo>
                  <a:lnTo>
                    <a:pt x="0" y="457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42" name="Freeform 58"/>
            <p:cNvSpPr>
              <a:spLocks/>
            </p:cNvSpPr>
            <p:nvPr/>
          </p:nvSpPr>
          <p:spPr bwMode="auto">
            <a:xfrm>
              <a:off x="8712" y="10319"/>
              <a:ext cx="732" cy="264"/>
            </a:xfrm>
            <a:custGeom>
              <a:avLst/>
              <a:gdLst/>
              <a:ahLst/>
              <a:cxnLst>
                <a:cxn ang="0">
                  <a:pos x="0" y="486"/>
                </a:cxn>
                <a:cxn ang="0">
                  <a:pos x="77" y="501"/>
                </a:cxn>
                <a:cxn ang="0">
                  <a:pos x="159" y="513"/>
                </a:cxn>
                <a:cxn ang="0">
                  <a:pos x="242" y="520"/>
                </a:cxn>
                <a:cxn ang="0">
                  <a:pos x="320" y="526"/>
                </a:cxn>
                <a:cxn ang="0">
                  <a:pos x="405" y="527"/>
                </a:cxn>
                <a:cxn ang="0">
                  <a:pos x="486" y="526"/>
                </a:cxn>
                <a:cxn ang="0">
                  <a:pos x="571" y="520"/>
                </a:cxn>
                <a:cxn ang="0">
                  <a:pos x="652" y="513"/>
                </a:cxn>
                <a:cxn ang="0">
                  <a:pos x="732" y="501"/>
                </a:cxn>
                <a:cxn ang="0">
                  <a:pos x="810" y="486"/>
                </a:cxn>
                <a:cxn ang="0">
                  <a:pos x="887" y="472"/>
                </a:cxn>
                <a:cxn ang="0">
                  <a:pos x="959" y="450"/>
                </a:cxn>
                <a:cxn ang="0">
                  <a:pos x="1029" y="427"/>
                </a:cxn>
                <a:cxn ang="0">
                  <a:pos x="1093" y="400"/>
                </a:cxn>
                <a:cxn ang="0">
                  <a:pos x="1155" y="373"/>
                </a:cxn>
                <a:cxn ang="0">
                  <a:pos x="1211" y="342"/>
                </a:cxn>
                <a:cxn ang="0">
                  <a:pos x="1262" y="310"/>
                </a:cxn>
                <a:cxn ang="0">
                  <a:pos x="1309" y="275"/>
                </a:cxn>
                <a:cxn ang="0">
                  <a:pos x="1351" y="239"/>
                </a:cxn>
                <a:cxn ang="0">
                  <a:pos x="1383" y="199"/>
                </a:cxn>
                <a:cxn ang="0">
                  <a:pos x="1412" y="163"/>
                </a:cxn>
                <a:cxn ang="0">
                  <a:pos x="1436" y="122"/>
                </a:cxn>
                <a:cxn ang="0">
                  <a:pos x="1453" y="80"/>
                </a:cxn>
                <a:cxn ang="0">
                  <a:pos x="1462" y="38"/>
                </a:cxn>
                <a:cxn ang="0">
                  <a:pos x="1465" y="0"/>
                </a:cxn>
              </a:cxnLst>
              <a:rect l="0" t="0" r="r" b="b"/>
              <a:pathLst>
                <a:path w="1465" h="527">
                  <a:moveTo>
                    <a:pt x="0" y="486"/>
                  </a:moveTo>
                  <a:lnTo>
                    <a:pt x="77" y="501"/>
                  </a:lnTo>
                  <a:lnTo>
                    <a:pt x="159" y="513"/>
                  </a:lnTo>
                  <a:lnTo>
                    <a:pt x="242" y="520"/>
                  </a:lnTo>
                  <a:lnTo>
                    <a:pt x="320" y="526"/>
                  </a:lnTo>
                  <a:lnTo>
                    <a:pt x="405" y="527"/>
                  </a:lnTo>
                  <a:lnTo>
                    <a:pt x="486" y="526"/>
                  </a:lnTo>
                  <a:lnTo>
                    <a:pt x="571" y="520"/>
                  </a:lnTo>
                  <a:lnTo>
                    <a:pt x="652" y="513"/>
                  </a:lnTo>
                  <a:lnTo>
                    <a:pt x="732" y="501"/>
                  </a:lnTo>
                  <a:lnTo>
                    <a:pt x="810" y="486"/>
                  </a:lnTo>
                  <a:lnTo>
                    <a:pt x="887" y="472"/>
                  </a:lnTo>
                  <a:lnTo>
                    <a:pt x="959" y="450"/>
                  </a:lnTo>
                  <a:lnTo>
                    <a:pt x="1029" y="427"/>
                  </a:lnTo>
                  <a:lnTo>
                    <a:pt x="1093" y="400"/>
                  </a:lnTo>
                  <a:lnTo>
                    <a:pt x="1155" y="373"/>
                  </a:lnTo>
                  <a:lnTo>
                    <a:pt x="1211" y="342"/>
                  </a:lnTo>
                  <a:lnTo>
                    <a:pt x="1262" y="310"/>
                  </a:lnTo>
                  <a:lnTo>
                    <a:pt x="1309" y="275"/>
                  </a:lnTo>
                  <a:lnTo>
                    <a:pt x="1351" y="239"/>
                  </a:lnTo>
                  <a:lnTo>
                    <a:pt x="1383" y="199"/>
                  </a:lnTo>
                  <a:lnTo>
                    <a:pt x="1412" y="163"/>
                  </a:lnTo>
                  <a:lnTo>
                    <a:pt x="1436" y="122"/>
                  </a:lnTo>
                  <a:lnTo>
                    <a:pt x="1453" y="80"/>
                  </a:lnTo>
                  <a:lnTo>
                    <a:pt x="1462" y="38"/>
                  </a:lnTo>
                  <a:lnTo>
                    <a:pt x="1465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43" name="Freeform 59"/>
            <p:cNvSpPr>
              <a:spLocks/>
            </p:cNvSpPr>
            <p:nvPr/>
          </p:nvSpPr>
          <p:spPr bwMode="auto">
            <a:xfrm>
              <a:off x="9018" y="9930"/>
              <a:ext cx="3" cy="101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6"/>
                </a:cxn>
                <a:cxn ang="0">
                  <a:pos x="5" y="4"/>
                </a:cxn>
                <a:cxn ang="0">
                  <a:pos x="5" y="0"/>
                </a:cxn>
                <a:cxn ang="0">
                  <a:pos x="0" y="16"/>
                </a:cxn>
                <a:cxn ang="0">
                  <a:pos x="0" y="201"/>
                </a:cxn>
              </a:cxnLst>
              <a:rect l="0" t="0" r="r" b="b"/>
              <a:pathLst>
                <a:path w="5" h="201">
                  <a:moveTo>
                    <a:pt x="5" y="2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5" y="4"/>
                  </a:lnTo>
                  <a:lnTo>
                    <a:pt x="5" y="0"/>
                  </a:lnTo>
                  <a:lnTo>
                    <a:pt x="0" y="16"/>
                  </a:lnTo>
                  <a:lnTo>
                    <a:pt x="0" y="201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44" name="Freeform 60"/>
            <p:cNvSpPr>
              <a:spLocks/>
            </p:cNvSpPr>
            <p:nvPr/>
          </p:nvSpPr>
          <p:spPr bwMode="auto">
            <a:xfrm>
              <a:off x="8978" y="9797"/>
              <a:ext cx="46" cy="99"/>
            </a:xfrm>
            <a:custGeom>
              <a:avLst/>
              <a:gdLst/>
              <a:ahLst/>
              <a:cxnLst>
                <a:cxn ang="0">
                  <a:pos x="60" y="198"/>
                </a:cxn>
                <a:cxn ang="0">
                  <a:pos x="77" y="176"/>
                </a:cxn>
                <a:cxn ang="0">
                  <a:pos x="86" y="154"/>
                </a:cxn>
                <a:cxn ang="0">
                  <a:pos x="92" y="131"/>
                </a:cxn>
                <a:cxn ang="0">
                  <a:pos x="92" y="106"/>
                </a:cxn>
                <a:cxn ang="0">
                  <a:pos x="84" y="83"/>
                </a:cxn>
                <a:cxn ang="0">
                  <a:pos x="74" y="58"/>
                </a:cxn>
                <a:cxn ang="0">
                  <a:pos x="55" y="36"/>
                </a:cxn>
                <a:cxn ang="0">
                  <a:pos x="30" y="20"/>
                </a:cxn>
                <a:cxn ang="0">
                  <a:pos x="0" y="0"/>
                </a:cxn>
              </a:cxnLst>
              <a:rect l="0" t="0" r="r" b="b"/>
              <a:pathLst>
                <a:path w="92" h="198">
                  <a:moveTo>
                    <a:pt x="60" y="198"/>
                  </a:moveTo>
                  <a:lnTo>
                    <a:pt x="77" y="176"/>
                  </a:lnTo>
                  <a:lnTo>
                    <a:pt x="86" y="154"/>
                  </a:lnTo>
                  <a:lnTo>
                    <a:pt x="92" y="131"/>
                  </a:lnTo>
                  <a:lnTo>
                    <a:pt x="92" y="106"/>
                  </a:lnTo>
                  <a:lnTo>
                    <a:pt x="84" y="83"/>
                  </a:lnTo>
                  <a:lnTo>
                    <a:pt x="74" y="58"/>
                  </a:lnTo>
                  <a:lnTo>
                    <a:pt x="55" y="36"/>
                  </a:lnTo>
                  <a:lnTo>
                    <a:pt x="30" y="20"/>
                  </a:lnTo>
                  <a:lnTo>
                    <a:pt x="0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45" name="Freeform 61"/>
            <p:cNvSpPr>
              <a:spLocks/>
            </p:cNvSpPr>
            <p:nvPr/>
          </p:nvSpPr>
          <p:spPr bwMode="auto">
            <a:xfrm>
              <a:off x="8982" y="9896"/>
              <a:ext cx="26" cy="2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9" y="21"/>
                </a:cxn>
                <a:cxn ang="0">
                  <a:pos x="53" y="0"/>
                </a:cxn>
              </a:cxnLst>
              <a:rect l="0" t="0" r="r" b="b"/>
              <a:pathLst>
                <a:path w="53" h="40">
                  <a:moveTo>
                    <a:pt x="0" y="40"/>
                  </a:moveTo>
                  <a:lnTo>
                    <a:pt x="29" y="21"/>
                  </a:lnTo>
                  <a:lnTo>
                    <a:pt x="53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46" name="Freeform 62"/>
            <p:cNvSpPr>
              <a:spLocks/>
            </p:cNvSpPr>
            <p:nvPr/>
          </p:nvSpPr>
          <p:spPr bwMode="auto">
            <a:xfrm>
              <a:off x="8663" y="9797"/>
              <a:ext cx="319" cy="151"/>
            </a:xfrm>
            <a:custGeom>
              <a:avLst/>
              <a:gdLst/>
              <a:ahLst/>
              <a:cxnLst>
                <a:cxn ang="0">
                  <a:pos x="639" y="238"/>
                </a:cxn>
                <a:cxn ang="0">
                  <a:pos x="603" y="256"/>
                </a:cxn>
                <a:cxn ang="0">
                  <a:pos x="566" y="270"/>
                </a:cxn>
                <a:cxn ang="0">
                  <a:pos x="526" y="282"/>
                </a:cxn>
                <a:cxn ang="0">
                  <a:pos x="482" y="292"/>
                </a:cxn>
                <a:cxn ang="0">
                  <a:pos x="434" y="300"/>
                </a:cxn>
                <a:cxn ang="0">
                  <a:pos x="389" y="301"/>
                </a:cxn>
                <a:cxn ang="0">
                  <a:pos x="341" y="301"/>
                </a:cxn>
                <a:cxn ang="0">
                  <a:pos x="291" y="300"/>
                </a:cxn>
                <a:cxn ang="0">
                  <a:pos x="249" y="292"/>
                </a:cxn>
                <a:cxn ang="0">
                  <a:pos x="202" y="285"/>
                </a:cxn>
                <a:cxn ang="0">
                  <a:pos x="162" y="270"/>
                </a:cxn>
                <a:cxn ang="0">
                  <a:pos x="124" y="256"/>
                </a:cxn>
                <a:cxn ang="0">
                  <a:pos x="92" y="238"/>
                </a:cxn>
                <a:cxn ang="0">
                  <a:pos x="63" y="219"/>
                </a:cxn>
                <a:cxn ang="0">
                  <a:pos x="39" y="201"/>
                </a:cxn>
                <a:cxn ang="0">
                  <a:pos x="19" y="176"/>
                </a:cxn>
                <a:cxn ang="0">
                  <a:pos x="7" y="154"/>
                </a:cxn>
                <a:cxn ang="0">
                  <a:pos x="0" y="132"/>
                </a:cxn>
                <a:cxn ang="0">
                  <a:pos x="0" y="106"/>
                </a:cxn>
                <a:cxn ang="0">
                  <a:pos x="7" y="83"/>
                </a:cxn>
                <a:cxn ang="0">
                  <a:pos x="22" y="61"/>
                </a:cxn>
                <a:cxn ang="0">
                  <a:pos x="39" y="39"/>
                </a:cxn>
                <a:cxn ang="0">
                  <a:pos x="66" y="20"/>
                </a:cxn>
                <a:cxn ang="0">
                  <a:pos x="95" y="0"/>
                </a:cxn>
              </a:cxnLst>
              <a:rect l="0" t="0" r="r" b="b"/>
              <a:pathLst>
                <a:path w="639" h="301">
                  <a:moveTo>
                    <a:pt x="639" y="238"/>
                  </a:moveTo>
                  <a:lnTo>
                    <a:pt x="603" y="256"/>
                  </a:lnTo>
                  <a:lnTo>
                    <a:pt x="566" y="270"/>
                  </a:lnTo>
                  <a:lnTo>
                    <a:pt x="526" y="282"/>
                  </a:lnTo>
                  <a:lnTo>
                    <a:pt x="482" y="292"/>
                  </a:lnTo>
                  <a:lnTo>
                    <a:pt x="434" y="300"/>
                  </a:lnTo>
                  <a:lnTo>
                    <a:pt x="389" y="301"/>
                  </a:lnTo>
                  <a:lnTo>
                    <a:pt x="341" y="301"/>
                  </a:lnTo>
                  <a:lnTo>
                    <a:pt x="291" y="300"/>
                  </a:lnTo>
                  <a:lnTo>
                    <a:pt x="249" y="292"/>
                  </a:lnTo>
                  <a:lnTo>
                    <a:pt x="202" y="285"/>
                  </a:lnTo>
                  <a:lnTo>
                    <a:pt x="162" y="270"/>
                  </a:lnTo>
                  <a:lnTo>
                    <a:pt x="124" y="256"/>
                  </a:lnTo>
                  <a:lnTo>
                    <a:pt x="92" y="238"/>
                  </a:lnTo>
                  <a:lnTo>
                    <a:pt x="63" y="219"/>
                  </a:lnTo>
                  <a:lnTo>
                    <a:pt x="39" y="201"/>
                  </a:lnTo>
                  <a:lnTo>
                    <a:pt x="19" y="176"/>
                  </a:lnTo>
                  <a:lnTo>
                    <a:pt x="7" y="154"/>
                  </a:lnTo>
                  <a:lnTo>
                    <a:pt x="0" y="132"/>
                  </a:lnTo>
                  <a:lnTo>
                    <a:pt x="0" y="106"/>
                  </a:lnTo>
                  <a:lnTo>
                    <a:pt x="7" y="83"/>
                  </a:lnTo>
                  <a:lnTo>
                    <a:pt x="22" y="61"/>
                  </a:lnTo>
                  <a:lnTo>
                    <a:pt x="39" y="39"/>
                  </a:lnTo>
                  <a:lnTo>
                    <a:pt x="66" y="20"/>
                  </a:lnTo>
                  <a:lnTo>
                    <a:pt x="95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47" name="Freeform 63"/>
            <p:cNvSpPr>
              <a:spLocks/>
            </p:cNvSpPr>
            <p:nvPr/>
          </p:nvSpPr>
          <p:spPr bwMode="auto">
            <a:xfrm>
              <a:off x="8701" y="9964"/>
              <a:ext cx="9" cy="7"/>
            </a:xfrm>
            <a:custGeom>
              <a:avLst/>
              <a:gdLst/>
              <a:ahLst/>
              <a:cxnLst>
                <a:cxn ang="0">
                  <a:pos x="18" y="13"/>
                </a:cxn>
                <a:cxn ang="0">
                  <a:pos x="15" y="13"/>
                </a:cxn>
                <a:cxn ang="0">
                  <a:pos x="15" y="10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8" h="13">
                  <a:moveTo>
                    <a:pt x="18" y="13"/>
                  </a:moveTo>
                  <a:lnTo>
                    <a:pt x="15" y="13"/>
                  </a:lnTo>
                  <a:lnTo>
                    <a:pt x="15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48" name="Freeform 64"/>
            <p:cNvSpPr>
              <a:spLocks/>
            </p:cNvSpPr>
            <p:nvPr/>
          </p:nvSpPr>
          <p:spPr bwMode="auto">
            <a:xfrm>
              <a:off x="8710" y="9971"/>
              <a:ext cx="24" cy="1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88"/>
                </a:cxn>
                <a:cxn ang="0">
                  <a:pos x="48" y="209"/>
                </a:cxn>
              </a:cxnLst>
              <a:rect l="0" t="0" r="r" b="b"/>
              <a:pathLst>
                <a:path w="48" h="209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88"/>
                  </a:lnTo>
                  <a:lnTo>
                    <a:pt x="48" y="209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49" name="Freeform 65"/>
            <p:cNvSpPr>
              <a:spLocks/>
            </p:cNvSpPr>
            <p:nvPr/>
          </p:nvSpPr>
          <p:spPr bwMode="auto">
            <a:xfrm>
              <a:off x="8829" y="9997"/>
              <a:ext cx="69" cy="98"/>
            </a:xfrm>
            <a:custGeom>
              <a:avLst/>
              <a:gdLst/>
              <a:ahLst/>
              <a:cxnLst>
                <a:cxn ang="0">
                  <a:pos x="0" y="195"/>
                </a:cxn>
                <a:cxn ang="0">
                  <a:pos x="57" y="195"/>
                </a:cxn>
                <a:cxn ang="0">
                  <a:pos x="111" y="191"/>
                </a:cxn>
                <a:cxn ang="0">
                  <a:pos x="111" y="3"/>
                </a:cxn>
                <a:cxn ang="0">
                  <a:pos x="111" y="3"/>
                </a:cxn>
                <a:cxn ang="0">
                  <a:pos x="113" y="3"/>
                </a:cxn>
                <a:cxn ang="0">
                  <a:pos x="115" y="3"/>
                </a:cxn>
                <a:cxn ang="0">
                  <a:pos x="118" y="3"/>
                </a:cxn>
                <a:cxn ang="0">
                  <a:pos x="118" y="3"/>
                </a:cxn>
                <a:cxn ang="0">
                  <a:pos x="120" y="3"/>
                </a:cxn>
                <a:cxn ang="0">
                  <a:pos x="123" y="3"/>
                </a:cxn>
                <a:cxn ang="0">
                  <a:pos x="123" y="3"/>
                </a:cxn>
                <a:cxn ang="0">
                  <a:pos x="126" y="3"/>
                </a:cxn>
                <a:cxn ang="0">
                  <a:pos x="127" y="3"/>
                </a:cxn>
                <a:cxn ang="0">
                  <a:pos x="130" y="0"/>
                </a:cxn>
                <a:cxn ang="0">
                  <a:pos x="130" y="0"/>
                </a:cxn>
                <a:cxn ang="0">
                  <a:pos x="133" y="0"/>
                </a:cxn>
                <a:cxn ang="0">
                  <a:pos x="134" y="0"/>
                </a:cxn>
                <a:cxn ang="0">
                  <a:pos x="134" y="0"/>
                </a:cxn>
                <a:cxn ang="0">
                  <a:pos x="137" y="0"/>
                </a:cxn>
              </a:cxnLst>
              <a:rect l="0" t="0" r="r" b="b"/>
              <a:pathLst>
                <a:path w="137" h="195">
                  <a:moveTo>
                    <a:pt x="0" y="195"/>
                  </a:moveTo>
                  <a:lnTo>
                    <a:pt x="57" y="195"/>
                  </a:lnTo>
                  <a:lnTo>
                    <a:pt x="111" y="191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13" y="3"/>
                  </a:lnTo>
                  <a:lnTo>
                    <a:pt x="115" y="3"/>
                  </a:lnTo>
                  <a:lnTo>
                    <a:pt x="118" y="3"/>
                  </a:lnTo>
                  <a:lnTo>
                    <a:pt x="118" y="3"/>
                  </a:lnTo>
                  <a:lnTo>
                    <a:pt x="120" y="3"/>
                  </a:lnTo>
                  <a:lnTo>
                    <a:pt x="123" y="3"/>
                  </a:lnTo>
                  <a:lnTo>
                    <a:pt x="123" y="3"/>
                  </a:lnTo>
                  <a:lnTo>
                    <a:pt x="126" y="3"/>
                  </a:lnTo>
                  <a:lnTo>
                    <a:pt x="127" y="3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3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7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50" name="Freeform 66"/>
            <p:cNvSpPr>
              <a:spLocks/>
            </p:cNvSpPr>
            <p:nvPr/>
          </p:nvSpPr>
          <p:spPr bwMode="auto">
            <a:xfrm>
              <a:off x="8929" y="10031"/>
              <a:ext cx="89" cy="53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38" y="95"/>
                </a:cxn>
                <a:cxn ang="0">
                  <a:pos x="77" y="80"/>
                </a:cxn>
                <a:cxn ang="0">
                  <a:pos x="108" y="61"/>
                </a:cxn>
                <a:cxn ang="0">
                  <a:pos x="137" y="42"/>
                </a:cxn>
                <a:cxn ang="0">
                  <a:pos x="161" y="22"/>
                </a:cxn>
                <a:cxn ang="0">
                  <a:pos x="178" y="0"/>
                </a:cxn>
              </a:cxnLst>
              <a:rect l="0" t="0" r="r" b="b"/>
              <a:pathLst>
                <a:path w="178" h="106">
                  <a:moveTo>
                    <a:pt x="0" y="106"/>
                  </a:moveTo>
                  <a:lnTo>
                    <a:pt x="38" y="95"/>
                  </a:lnTo>
                  <a:lnTo>
                    <a:pt x="77" y="80"/>
                  </a:lnTo>
                  <a:lnTo>
                    <a:pt x="108" y="61"/>
                  </a:lnTo>
                  <a:lnTo>
                    <a:pt x="137" y="42"/>
                  </a:lnTo>
                  <a:lnTo>
                    <a:pt x="161" y="22"/>
                  </a:lnTo>
                  <a:lnTo>
                    <a:pt x="178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51" name="Freeform 67"/>
            <p:cNvSpPr>
              <a:spLocks/>
            </p:cNvSpPr>
            <p:nvPr/>
          </p:nvSpPr>
          <p:spPr bwMode="auto">
            <a:xfrm>
              <a:off x="9010" y="9878"/>
              <a:ext cx="396" cy="480"/>
            </a:xfrm>
            <a:custGeom>
              <a:avLst/>
              <a:gdLst/>
              <a:ahLst/>
              <a:cxnLst>
                <a:cxn ang="0">
                  <a:pos x="0" y="960"/>
                </a:cxn>
                <a:cxn ang="0">
                  <a:pos x="80" y="950"/>
                </a:cxn>
                <a:cxn ang="0">
                  <a:pos x="157" y="938"/>
                </a:cxn>
                <a:cxn ang="0">
                  <a:pos x="230" y="921"/>
                </a:cxn>
                <a:cxn ang="0">
                  <a:pos x="304" y="905"/>
                </a:cxn>
                <a:cxn ang="0">
                  <a:pos x="370" y="883"/>
                </a:cxn>
                <a:cxn ang="0">
                  <a:pos x="437" y="858"/>
                </a:cxn>
                <a:cxn ang="0">
                  <a:pos x="495" y="830"/>
                </a:cxn>
                <a:cxn ang="0">
                  <a:pos x="550" y="801"/>
                </a:cxn>
                <a:cxn ang="0">
                  <a:pos x="603" y="769"/>
                </a:cxn>
                <a:cxn ang="0">
                  <a:pos x="646" y="739"/>
                </a:cxn>
                <a:cxn ang="0">
                  <a:pos x="684" y="702"/>
                </a:cxn>
                <a:cxn ang="0">
                  <a:pos x="719" y="663"/>
                </a:cxn>
                <a:cxn ang="0">
                  <a:pos x="747" y="625"/>
                </a:cxn>
                <a:cxn ang="0">
                  <a:pos x="769" y="589"/>
                </a:cxn>
                <a:cxn ang="0">
                  <a:pos x="782" y="548"/>
                </a:cxn>
                <a:cxn ang="0">
                  <a:pos x="789" y="507"/>
                </a:cxn>
                <a:cxn ang="0">
                  <a:pos x="791" y="466"/>
                </a:cxn>
                <a:cxn ang="0">
                  <a:pos x="783" y="427"/>
                </a:cxn>
                <a:cxn ang="0">
                  <a:pos x="775" y="386"/>
                </a:cxn>
                <a:cxn ang="0">
                  <a:pos x="754" y="345"/>
                </a:cxn>
                <a:cxn ang="0">
                  <a:pos x="731" y="309"/>
                </a:cxn>
                <a:cxn ang="0">
                  <a:pos x="699" y="271"/>
                </a:cxn>
                <a:cxn ang="0">
                  <a:pos x="661" y="235"/>
                </a:cxn>
                <a:cxn ang="0">
                  <a:pos x="620" y="201"/>
                </a:cxn>
                <a:cxn ang="0">
                  <a:pos x="569" y="168"/>
                </a:cxn>
                <a:cxn ang="0">
                  <a:pos x="517" y="139"/>
                </a:cxn>
                <a:cxn ang="0">
                  <a:pos x="459" y="109"/>
                </a:cxn>
                <a:cxn ang="0">
                  <a:pos x="396" y="85"/>
                </a:cxn>
                <a:cxn ang="0">
                  <a:pos x="326" y="61"/>
                </a:cxn>
                <a:cxn ang="0">
                  <a:pos x="258" y="41"/>
                </a:cxn>
                <a:cxn ang="0">
                  <a:pos x="183" y="25"/>
                </a:cxn>
                <a:cxn ang="0">
                  <a:pos x="109" y="13"/>
                </a:cxn>
                <a:cxn ang="0">
                  <a:pos x="29" y="0"/>
                </a:cxn>
              </a:cxnLst>
              <a:rect l="0" t="0" r="r" b="b"/>
              <a:pathLst>
                <a:path w="791" h="960">
                  <a:moveTo>
                    <a:pt x="0" y="960"/>
                  </a:moveTo>
                  <a:lnTo>
                    <a:pt x="80" y="950"/>
                  </a:lnTo>
                  <a:lnTo>
                    <a:pt x="157" y="938"/>
                  </a:lnTo>
                  <a:lnTo>
                    <a:pt x="230" y="921"/>
                  </a:lnTo>
                  <a:lnTo>
                    <a:pt x="304" y="905"/>
                  </a:lnTo>
                  <a:lnTo>
                    <a:pt x="370" y="883"/>
                  </a:lnTo>
                  <a:lnTo>
                    <a:pt x="437" y="858"/>
                  </a:lnTo>
                  <a:lnTo>
                    <a:pt x="495" y="830"/>
                  </a:lnTo>
                  <a:lnTo>
                    <a:pt x="550" y="801"/>
                  </a:lnTo>
                  <a:lnTo>
                    <a:pt x="603" y="769"/>
                  </a:lnTo>
                  <a:lnTo>
                    <a:pt x="646" y="739"/>
                  </a:lnTo>
                  <a:lnTo>
                    <a:pt x="684" y="702"/>
                  </a:lnTo>
                  <a:lnTo>
                    <a:pt x="719" y="663"/>
                  </a:lnTo>
                  <a:lnTo>
                    <a:pt x="747" y="625"/>
                  </a:lnTo>
                  <a:lnTo>
                    <a:pt x="769" y="589"/>
                  </a:lnTo>
                  <a:lnTo>
                    <a:pt x="782" y="548"/>
                  </a:lnTo>
                  <a:lnTo>
                    <a:pt x="789" y="507"/>
                  </a:lnTo>
                  <a:lnTo>
                    <a:pt x="791" y="466"/>
                  </a:lnTo>
                  <a:lnTo>
                    <a:pt x="783" y="427"/>
                  </a:lnTo>
                  <a:lnTo>
                    <a:pt x="775" y="386"/>
                  </a:lnTo>
                  <a:lnTo>
                    <a:pt x="754" y="345"/>
                  </a:lnTo>
                  <a:lnTo>
                    <a:pt x="731" y="309"/>
                  </a:lnTo>
                  <a:lnTo>
                    <a:pt x="699" y="271"/>
                  </a:lnTo>
                  <a:lnTo>
                    <a:pt x="661" y="235"/>
                  </a:lnTo>
                  <a:lnTo>
                    <a:pt x="620" y="201"/>
                  </a:lnTo>
                  <a:lnTo>
                    <a:pt x="569" y="168"/>
                  </a:lnTo>
                  <a:lnTo>
                    <a:pt x="517" y="139"/>
                  </a:lnTo>
                  <a:lnTo>
                    <a:pt x="459" y="109"/>
                  </a:lnTo>
                  <a:lnTo>
                    <a:pt x="396" y="85"/>
                  </a:lnTo>
                  <a:lnTo>
                    <a:pt x="326" y="61"/>
                  </a:lnTo>
                  <a:lnTo>
                    <a:pt x="258" y="41"/>
                  </a:lnTo>
                  <a:lnTo>
                    <a:pt x="183" y="25"/>
                  </a:lnTo>
                  <a:lnTo>
                    <a:pt x="109" y="13"/>
                  </a:lnTo>
                  <a:lnTo>
                    <a:pt x="29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52" name="Freeform 68"/>
            <p:cNvSpPr>
              <a:spLocks/>
            </p:cNvSpPr>
            <p:nvPr/>
          </p:nvSpPr>
          <p:spPr bwMode="auto">
            <a:xfrm>
              <a:off x="8423" y="9905"/>
              <a:ext cx="587" cy="458"/>
            </a:xfrm>
            <a:custGeom>
              <a:avLst/>
              <a:gdLst/>
              <a:ahLst/>
              <a:cxnLst>
                <a:cxn ang="0">
                  <a:pos x="478" y="0"/>
                </a:cxn>
                <a:cxn ang="0">
                  <a:pos x="412" y="24"/>
                </a:cxn>
                <a:cxn ang="0">
                  <a:pos x="347" y="49"/>
                </a:cxn>
                <a:cxn ang="0">
                  <a:pos x="288" y="77"/>
                </a:cxn>
                <a:cxn ang="0">
                  <a:pos x="233" y="106"/>
                </a:cxn>
                <a:cxn ang="0">
                  <a:pos x="183" y="138"/>
                </a:cxn>
                <a:cxn ang="0">
                  <a:pos x="143" y="171"/>
                </a:cxn>
                <a:cxn ang="0">
                  <a:pos x="100" y="208"/>
                </a:cxn>
                <a:cxn ang="0">
                  <a:pos x="70" y="244"/>
                </a:cxn>
                <a:cxn ang="0">
                  <a:pos x="41" y="282"/>
                </a:cxn>
                <a:cxn ang="0">
                  <a:pos x="22" y="320"/>
                </a:cxn>
                <a:cxn ang="0">
                  <a:pos x="7" y="362"/>
                </a:cxn>
                <a:cxn ang="0">
                  <a:pos x="0" y="403"/>
                </a:cxn>
                <a:cxn ang="0">
                  <a:pos x="0" y="441"/>
                </a:cxn>
                <a:cxn ang="0">
                  <a:pos x="7" y="482"/>
                </a:cxn>
                <a:cxn ang="0">
                  <a:pos x="19" y="522"/>
                </a:cxn>
                <a:cxn ang="0">
                  <a:pos x="41" y="559"/>
                </a:cxn>
                <a:cxn ang="0">
                  <a:pos x="67" y="600"/>
                </a:cxn>
                <a:cxn ang="0">
                  <a:pos x="99" y="636"/>
                </a:cxn>
                <a:cxn ang="0">
                  <a:pos x="137" y="672"/>
                </a:cxn>
                <a:cxn ang="0">
                  <a:pos x="181" y="709"/>
                </a:cxn>
                <a:cxn ang="0">
                  <a:pos x="232" y="738"/>
                </a:cxn>
                <a:cxn ang="0">
                  <a:pos x="287" y="769"/>
                </a:cxn>
                <a:cxn ang="0">
                  <a:pos x="345" y="795"/>
                </a:cxn>
                <a:cxn ang="0">
                  <a:pos x="408" y="822"/>
                </a:cxn>
                <a:cxn ang="0">
                  <a:pos x="475" y="844"/>
                </a:cxn>
                <a:cxn ang="0">
                  <a:pos x="547" y="863"/>
                </a:cxn>
                <a:cxn ang="0">
                  <a:pos x="619" y="879"/>
                </a:cxn>
                <a:cxn ang="0">
                  <a:pos x="696" y="892"/>
                </a:cxn>
                <a:cxn ang="0">
                  <a:pos x="773" y="904"/>
                </a:cxn>
                <a:cxn ang="0">
                  <a:pos x="855" y="911"/>
                </a:cxn>
                <a:cxn ang="0">
                  <a:pos x="935" y="914"/>
                </a:cxn>
                <a:cxn ang="0">
                  <a:pos x="1016" y="914"/>
                </a:cxn>
                <a:cxn ang="0">
                  <a:pos x="1096" y="911"/>
                </a:cxn>
                <a:cxn ang="0">
                  <a:pos x="1175" y="904"/>
                </a:cxn>
              </a:cxnLst>
              <a:rect l="0" t="0" r="r" b="b"/>
              <a:pathLst>
                <a:path w="1175" h="914">
                  <a:moveTo>
                    <a:pt x="478" y="0"/>
                  </a:moveTo>
                  <a:lnTo>
                    <a:pt x="412" y="24"/>
                  </a:lnTo>
                  <a:lnTo>
                    <a:pt x="347" y="49"/>
                  </a:lnTo>
                  <a:lnTo>
                    <a:pt x="288" y="77"/>
                  </a:lnTo>
                  <a:lnTo>
                    <a:pt x="233" y="106"/>
                  </a:lnTo>
                  <a:lnTo>
                    <a:pt x="183" y="138"/>
                  </a:lnTo>
                  <a:lnTo>
                    <a:pt x="143" y="171"/>
                  </a:lnTo>
                  <a:lnTo>
                    <a:pt x="100" y="208"/>
                  </a:lnTo>
                  <a:lnTo>
                    <a:pt x="70" y="244"/>
                  </a:lnTo>
                  <a:lnTo>
                    <a:pt x="41" y="282"/>
                  </a:lnTo>
                  <a:lnTo>
                    <a:pt x="22" y="320"/>
                  </a:lnTo>
                  <a:lnTo>
                    <a:pt x="7" y="362"/>
                  </a:lnTo>
                  <a:lnTo>
                    <a:pt x="0" y="403"/>
                  </a:lnTo>
                  <a:lnTo>
                    <a:pt x="0" y="441"/>
                  </a:lnTo>
                  <a:lnTo>
                    <a:pt x="7" y="482"/>
                  </a:lnTo>
                  <a:lnTo>
                    <a:pt x="19" y="522"/>
                  </a:lnTo>
                  <a:lnTo>
                    <a:pt x="41" y="559"/>
                  </a:lnTo>
                  <a:lnTo>
                    <a:pt x="67" y="600"/>
                  </a:lnTo>
                  <a:lnTo>
                    <a:pt x="99" y="636"/>
                  </a:lnTo>
                  <a:lnTo>
                    <a:pt x="137" y="672"/>
                  </a:lnTo>
                  <a:lnTo>
                    <a:pt x="181" y="709"/>
                  </a:lnTo>
                  <a:lnTo>
                    <a:pt x="232" y="738"/>
                  </a:lnTo>
                  <a:lnTo>
                    <a:pt x="287" y="769"/>
                  </a:lnTo>
                  <a:lnTo>
                    <a:pt x="345" y="795"/>
                  </a:lnTo>
                  <a:lnTo>
                    <a:pt x="408" y="822"/>
                  </a:lnTo>
                  <a:lnTo>
                    <a:pt x="475" y="844"/>
                  </a:lnTo>
                  <a:lnTo>
                    <a:pt x="547" y="863"/>
                  </a:lnTo>
                  <a:lnTo>
                    <a:pt x="619" y="879"/>
                  </a:lnTo>
                  <a:lnTo>
                    <a:pt x="696" y="892"/>
                  </a:lnTo>
                  <a:lnTo>
                    <a:pt x="773" y="904"/>
                  </a:lnTo>
                  <a:lnTo>
                    <a:pt x="855" y="911"/>
                  </a:lnTo>
                  <a:lnTo>
                    <a:pt x="935" y="914"/>
                  </a:lnTo>
                  <a:lnTo>
                    <a:pt x="1016" y="914"/>
                  </a:lnTo>
                  <a:lnTo>
                    <a:pt x="1096" y="911"/>
                  </a:lnTo>
                  <a:lnTo>
                    <a:pt x="1175" y="904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53" name="Freeform 69"/>
            <p:cNvSpPr>
              <a:spLocks/>
            </p:cNvSpPr>
            <p:nvPr/>
          </p:nvSpPr>
          <p:spPr bwMode="auto">
            <a:xfrm>
              <a:off x="8997" y="10172"/>
              <a:ext cx="409" cy="242"/>
            </a:xfrm>
            <a:custGeom>
              <a:avLst/>
              <a:gdLst/>
              <a:ahLst/>
              <a:cxnLst>
                <a:cxn ang="0">
                  <a:pos x="0" y="485"/>
                </a:cxn>
                <a:cxn ang="0">
                  <a:pos x="77" y="477"/>
                </a:cxn>
                <a:cxn ang="0">
                  <a:pos x="156" y="464"/>
                </a:cxn>
                <a:cxn ang="0">
                  <a:pos x="230" y="450"/>
                </a:cxn>
                <a:cxn ang="0">
                  <a:pos x="306" y="431"/>
                </a:cxn>
                <a:cxn ang="0">
                  <a:pos x="373" y="412"/>
                </a:cxn>
                <a:cxn ang="0">
                  <a:pos x="440" y="387"/>
                </a:cxn>
                <a:cxn ang="0">
                  <a:pos x="501" y="361"/>
                </a:cxn>
                <a:cxn ang="0">
                  <a:pos x="558" y="330"/>
                </a:cxn>
                <a:cxn ang="0">
                  <a:pos x="612" y="301"/>
                </a:cxn>
                <a:cxn ang="0">
                  <a:pos x="657" y="268"/>
                </a:cxn>
                <a:cxn ang="0">
                  <a:pos x="701" y="234"/>
                </a:cxn>
                <a:cxn ang="0">
                  <a:pos x="737" y="195"/>
                </a:cxn>
                <a:cxn ang="0">
                  <a:pos x="766" y="158"/>
                </a:cxn>
                <a:cxn ang="0">
                  <a:pos x="789" y="121"/>
                </a:cxn>
                <a:cxn ang="0">
                  <a:pos x="804" y="80"/>
                </a:cxn>
                <a:cxn ang="0">
                  <a:pos x="814" y="39"/>
                </a:cxn>
                <a:cxn ang="0">
                  <a:pos x="819" y="0"/>
                </a:cxn>
              </a:cxnLst>
              <a:rect l="0" t="0" r="r" b="b"/>
              <a:pathLst>
                <a:path w="819" h="485">
                  <a:moveTo>
                    <a:pt x="0" y="485"/>
                  </a:moveTo>
                  <a:lnTo>
                    <a:pt x="77" y="477"/>
                  </a:lnTo>
                  <a:lnTo>
                    <a:pt x="156" y="464"/>
                  </a:lnTo>
                  <a:lnTo>
                    <a:pt x="230" y="450"/>
                  </a:lnTo>
                  <a:lnTo>
                    <a:pt x="306" y="431"/>
                  </a:lnTo>
                  <a:lnTo>
                    <a:pt x="373" y="412"/>
                  </a:lnTo>
                  <a:lnTo>
                    <a:pt x="440" y="387"/>
                  </a:lnTo>
                  <a:lnTo>
                    <a:pt x="501" y="361"/>
                  </a:lnTo>
                  <a:lnTo>
                    <a:pt x="558" y="330"/>
                  </a:lnTo>
                  <a:lnTo>
                    <a:pt x="612" y="301"/>
                  </a:lnTo>
                  <a:lnTo>
                    <a:pt x="657" y="268"/>
                  </a:lnTo>
                  <a:lnTo>
                    <a:pt x="701" y="234"/>
                  </a:lnTo>
                  <a:lnTo>
                    <a:pt x="737" y="195"/>
                  </a:lnTo>
                  <a:lnTo>
                    <a:pt x="766" y="158"/>
                  </a:lnTo>
                  <a:lnTo>
                    <a:pt x="789" y="121"/>
                  </a:lnTo>
                  <a:lnTo>
                    <a:pt x="804" y="80"/>
                  </a:lnTo>
                  <a:lnTo>
                    <a:pt x="814" y="39"/>
                  </a:lnTo>
                  <a:lnTo>
                    <a:pt x="819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54" name="Line 70"/>
            <p:cNvSpPr>
              <a:spLocks noChangeShapeType="1"/>
            </p:cNvSpPr>
            <p:nvPr/>
          </p:nvSpPr>
          <p:spPr bwMode="auto">
            <a:xfrm flipH="1" flipV="1">
              <a:off x="9018" y="10031"/>
              <a:ext cx="222" cy="29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55" name="Freeform 71"/>
            <p:cNvSpPr>
              <a:spLocks/>
            </p:cNvSpPr>
            <p:nvPr/>
          </p:nvSpPr>
          <p:spPr bwMode="auto">
            <a:xfrm>
              <a:off x="8885" y="10092"/>
              <a:ext cx="105" cy="1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2" y="339"/>
                </a:cxn>
                <a:cxn ang="0">
                  <a:pos x="211" y="335"/>
                </a:cxn>
              </a:cxnLst>
              <a:rect l="0" t="0" r="r" b="b"/>
              <a:pathLst>
                <a:path w="211" h="339">
                  <a:moveTo>
                    <a:pt x="0" y="0"/>
                  </a:moveTo>
                  <a:lnTo>
                    <a:pt x="182" y="339"/>
                  </a:lnTo>
                  <a:lnTo>
                    <a:pt x="211" y="335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56" name="Freeform 72"/>
            <p:cNvSpPr>
              <a:spLocks/>
            </p:cNvSpPr>
            <p:nvPr/>
          </p:nvSpPr>
          <p:spPr bwMode="auto">
            <a:xfrm>
              <a:off x="8423" y="10172"/>
              <a:ext cx="574" cy="245"/>
            </a:xfrm>
            <a:custGeom>
              <a:avLst/>
              <a:gdLst/>
              <a:ahLst/>
              <a:cxnLst>
                <a:cxn ang="0">
                  <a:pos x="1147" y="485"/>
                </a:cxn>
                <a:cxn ang="0">
                  <a:pos x="1064" y="489"/>
                </a:cxn>
                <a:cxn ang="0">
                  <a:pos x="983" y="489"/>
                </a:cxn>
                <a:cxn ang="0">
                  <a:pos x="901" y="489"/>
                </a:cxn>
                <a:cxn ang="0">
                  <a:pos x="821" y="485"/>
                </a:cxn>
                <a:cxn ang="0">
                  <a:pos x="744" y="477"/>
                </a:cxn>
                <a:cxn ang="0">
                  <a:pos x="665" y="464"/>
                </a:cxn>
                <a:cxn ang="0">
                  <a:pos x="590" y="450"/>
                </a:cxn>
                <a:cxn ang="0">
                  <a:pos x="515" y="431"/>
                </a:cxn>
                <a:cxn ang="0">
                  <a:pos x="446" y="412"/>
                </a:cxn>
                <a:cxn ang="0">
                  <a:pos x="380" y="387"/>
                </a:cxn>
                <a:cxn ang="0">
                  <a:pos x="317" y="361"/>
                </a:cxn>
                <a:cxn ang="0">
                  <a:pos x="261" y="330"/>
                </a:cxn>
                <a:cxn ang="0">
                  <a:pos x="207" y="301"/>
                </a:cxn>
                <a:cxn ang="0">
                  <a:pos x="159" y="268"/>
                </a:cxn>
                <a:cxn ang="0">
                  <a:pos x="121" y="234"/>
                </a:cxn>
                <a:cxn ang="0">
                  <a:pos x="84" y="195"/>
                </a:cxn>
                <a:cxn ang="0">
                  <a:pos x="52" y="158"/>
                </a:cxn>
                <a:cxn ang="0">
                  <a:pos x="31" y="121"/>
                </a:cxn>
                <a:cxn ang="0">
                  <a:pos x="15" y="80"/>
                </a:cxn>
                <a:cxn ang="0">
                  <a:pos x="3" y="39"/>
                </a:cxn>
                <a:cxn ang="0">
                  <a:pos x="0" y="0"/>
                </a:cxn>
              </a:cxnLst>
              <a:rect l="0" t="0" r="r" b="b"/>
              <a:pathLst>
                <a:path w="1147" h="489">
                  <a:moveTo>
                    <a:pt x="1147" y="485"/>
                  </a:moveTo>
                  <a:lnTo>
                    <a:pt x="1064" y="489"/>
                  </a:lnTo>
                  <a:lnTo>
                    <a:pt x="983" y="489"/>
                  </a:lnTo>
                  <a:lnTo>
                    <a:pt x="901" y="489"/>
                  </a:lnTo>
                  <a:lnTo>
                    <a:pt x="821" y="485"/>
                  </a:lnTo>
                  <a:lnTo>
                    <a:pt x="744" y="477"/>
                  </a:lnTo>
                  <a:lnTo>
                    <a:pt x="665" y="464"/>
                  </a:lnTo>
                  <a:lnTo>
                    <a:pt x="590" y="450"/>
                  </a:lnTo>
                  <a:lnTo>
                    <a:pt x="515" y="431"/>
                  </a:lnTo>
                  <a:lnTo>
                    <a:pt x="446" y="412"/>
                  </a:lnTo>
                  <a:lnTo>
                    <a:pt x="380" y="387"/>
                  </a:lnTo>
                  <a:lnTo>
                    <a:pt x="317" y="361"/>
                  </a:lnTo>
                  <a:lnTo>
                    <a:pt x="261" y="330"/>
                  </a:lnTo>
                  <a:lnTo>
                    <a:pt x="207" y="301"/>
                  </a:lnTo>
                  <a:lnTo>
                    <a:pt x="159" y="268"/>
                  </a:lnTo>
                  <a:lnTo>
                    <a:pt x="121" y="234"/>
                  </a:lnTo>
                  <a:lnTo>
                    <a:pt x="84" y="195"/>
                  </a:lnTo>
                  <a:lnTo>
                    <a:pt x="52" y="158"/>
                  </a:lnTo>
                  <a:lnTo>
                    <a:pt x="31" y="121"/>
                  </a:lnTo>
                  <a:lnTo>
                    <a:pt x="15" y="80"/>
                  </a:lnTo>
                  <a:lnTo>
                    <a:pt x="3" y="39"/>
                  </a:lnTo>
                  <a:lnTo>
                    <a:pt x="0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57" name="Freeform 73"/>
            <p:cNvSpPr>
              <a:spLocks/>
            </p:cNvSpPr>
            <p:nvPr/>
          </p:nvSpPr>
          <p:spPr bwMode="auto">
            <a:xfrm>
              <a:off x="8386" y="10055"/>
              <a:ext cx="1058" cy="382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1" y="279"/>
                </a:cxn>
                <a:cxn ang="0">
                  <a:pos x="14" y="320"/>
                </a:cxn>
                <a:cxn ang="0">
                  <a:pos x="30" y="361"/>
                </a:cxn>
                <a:cxn ang="0">
                  <a:pos x="55" y="402"/>
                </a:cxn>
                <a:cxn ang="0">
                  <a:pos x="81" y="438"/>
                </a:cxn>
                <a:cxn ang="0">
                  <a:pos x="118" y="476"/>
                </a:cxn>
                <a:cxn ang="0">
                  <a:pos x="158" y="512"/>
                </a:cxn>
                <a:cxn ang="0">
                  <a:pos x="206" y="549"/>
                </a:cxn>
                <a:cxn ang="0">
                  <a:pos x="255" y="578"/>
                </a:cxn>
                <a:cxn ang="0">
                  <a:pos x="313" y="608"/>
                </a:cxn>
                <a:cxn ang="0">
                  <a:pos x="372" y="638"/>
                </a:cxn>
                <a:cxn ang="0">
                  <a:pos x="438" y="662"/>
                </a:cxn>
                <a:cxn ang="0">
                  <a:pos x="508" y="686"/>
                </a:cxn>
                <a:cxn ang="0">
                  <a:pos x="579" y="707"/>
                </a:cxn>
                <a:cxn ang="0">
                  <a:pos x="655" y="722"/>
                </a:cxn>
                <a:cxn ang="0">
                  <a:pos x="732" y="737"/>
                </a:cxn>
                <a:cxn ang="0">
                  <a:pos x="814" y="747"/>
                </a:cxn>
                <a:cxn ang="0">
                  <a:pos x="894" y="756"/>
                </a:cxn>
                <a:cxn ang="0">
                  <a:pos x="975" y="760"/>
                </a:cxn>
                <a:cxn ang="0">
                  <a:pos x="1057" y="763"/>
                </a:cxn>
                <a:cxn ang="0">
                  <a:pos x="1138" y="760"/>
                </a:cxn>
                <a:cxn ang="0">
                  <a:pos x="1223" y="756"/>
                </a:cxn>
                <a:cxn ang="0">
                  <a:pos x="1303" y="747"/>
                </a:cxn>
                <a:cxn ang="0">
                  <a:pos x="1381" y="737"/>
                </a:cxn>
                <a:cxn ang="0">
                  <a:pos x="1459" y="722"/>
                </a:cxn>
                <a:cxn ang="0">
                  <a:pos x="1536" y="707"/>
                </a:cxn>
                <a:cxn ang="0">
                  <a:pos x="1606" y="686"/>
                </a:cxn>
                <a:cxn ang="0">
                  <a:pos x="1676" y="662"/>
                </a:cxn>
                <a:cxn ang="0">
                  <a:pos x="1741" y="638"/>
                </a:cxn>
                <a:cxn ang="0">
                  <a:pos x="1804" y="608"/>
                </a:cxn>
                <a:cxn ang="0">
                  <a:pos x="1859" y="578"/>
                </a:cxn>
                <a:cxn ang="0">
                  <a:pos x="1910" y="549"/>
                </a:cxn>
                <a:cxn ang="0">
                  <a:pos x="1958" y="512"/>
                </a:cxn>
                <a:cxn ang="0">
                  <a:pos x="1999" y="476"/>
                </a:cxn>
                <a:cxn ang="0">
                  <a:pos x="2032" y="438"/>
                </a:cxn>
                <a:cxn ang="0">
                  <a:pos x="2061" y="402"/>
                </a:cxn>
                <a:cxn ang="0">
                  <a:pos x="2086" y="361"/>
                </a:cxn>
                <a:cxn ang="0">
                  <a:pos x="2102" y="320"/>
                </a:cxn>
                <a:cxn ang="0">
                  <a:pos x="2112" y="279"/>
                </a:cxn>
                <a:cxn ang="0">
                  <a:pos x="2117" y="240"/>
                </a:cxn>
                <a:cxn ang="0">
                  <a:pos x="2114" y="196"/>
                </a:cxn>
                <a:cxn ang="0">
                  <a:pos x="2108" y="155"/>
                </a:cxn>
                <a:cxn ang="0">
                  <a:pos x="2090" y="115"/>
                </a:cxn>
                <a:cxn ang="0">
                  <a:pos x="2069" y="77"/>
                </a:cxn>
                <a:cxn ang="0">
                  <a:pos x="2042" y="37"/>
                </a:cxn>
                <a:cxn ang="0">
                  <a:pos x="2009" y="0"/>
                </a:cxn>
              </a:cxnLst>
              <a:rect l="0" t="0" r="r" b="b"/>
              <a:pathLst>
                <a:path w="2117" h="763">
                  <a:moveTo>
                    <a:pt x="0" y="240"/>
                  </a:moveTo>
                  <a:lnTo>
                    <a:pt x="1" y="279"/>
                  </a:lnTo>
                  <a:lnTo>
                    <a:pt x="14" y="320"/>
                  </a:lnTo>
                  <a:lnTo>
                    <a:pt x="30" y="361"/>
                  </a:lnTo>
                  <a:lnTo>
                    <a:pt x="55" y="402"/>
                  </a:lnTo>
                  <a:lnTo>
                    <a:pt x="81" y="438"/>
                  </a:lnTo>
                  <a:lnTo>
                    <a:pt x="118" y="476"/>
                  </a:lnTo>
                  <a:lnTo>
                    <a:pt x="158" y="512"/>
                  </a:lnTo>
                  <a:lnTo>
                    <a:pt x="206" y="549"/>
                  </a:lnTo>
                  <a:lnTo>
                    <a:pt x="255" y="578"/>
                  </a:lnTo>
                  <a:lnTo>
                    <a:pt x="313" y="608"/>
                  </a:lnTo>
                  <a:lnTo>
                    <a:pt x="372" y="638"/>
                  </a:lnTo>
                  <a:lnTo>
                    <a:pt x="438" y="662"/>
                  </a:lnTo>
                  <a:lnTo>
                    <a:pt x="508" y="686"/>
                  </a:lnTo>
                  <a:lnTo>
                    <a:pt x="579" y="707"/>
                  </a:lnTo>
                  <a:lnTo>
                    <a:pt x="655" y="722"/>
                  </a:lnTo>
                  <a:lnTo>
                    <a:pt x="732" y="737"/>
                  </a:lnTo>
                  <a:lnTo>
                    <a:pt x="814" y="747"/>
                  </a:lnTo>
                  <a:lnTo>
                    <a:pt x="894" y="756"/>
                  </a:lnTo>
                  <a:lnTo>
                    <a:pt x="975" y="760"/>
                  </a:lnTo>
                  <a:lnTo>
                    <a:pt x="1057" y="763"/>
                  </a:lnTo>
                  <a:lnTo>
                    <a:pt x="1138" y="760"/>
                  </a:lnTo>
                  <a:lnTo>
                    <a:pt x="1223" y="756"/>
                  </a:lnTo>
                  <a:lnTo>
                    <a:pt x="1303" y="747"/>
                  </a:lnTo>
                  <a:lnTo>
                    <a:pt x="1381" y="737"/>
                  </a:lnTo>
                  <a:lnTo>
                    <a:pt x="1459" y="722"/>
                  </a:lnTo>
                  <a:lnTo>
                    <a:pt x="1536" y="707"/>
                  </a:lnTo>
                  <a:lnTo>
                    <a:pt x="1606" y="686"/>
                  </a:lnTo>
                  <a:lnTo>
                    <a:pt x="1676" y="662"/>
                  </a:lnTo>
                  <a:lnTo>
                    <a:pt x="1741" y="638"/>
                  </a:lnTo>
                  <a:lnTo>
                    <a:pt x="1804" y="608"/>
                  </a:lnTo>
                  <a:lnTo>
                    <a:pt x="1859" y="578"/>
                  </a:lnTo>
                  <a:lnTo>
                    <a:pt x="1910" y="549"/>
                  </a:lnTo>
                  <a:lnTo>
                    <a:pt x="1958" y="512"/>
                  </a:lnTo>
                  <a:lnTo>
                    <a:pt x="1999" y="476"/>
                  </a:lnTo>
                  <a:lnTo>
                    <a:pt x="2032" y="438"/>
                  </a:lnTo>
                  <a:lnTo>
                    <a:pt x="2061" y="402"/>
                  </a:lnTo>
                  <a:lnTo>
                    <a:pt x="2086" y="361"/>
                  </a:lnTo>
                  <a:lnTo>
                    <a:pt x="2102" y="320"/>
                  </a:lnTo>
                  <a:lnTo>
                    <a:pt x="2112" y="279"/>
                  </a:lnTo>
                  <a:lnTo>
                    <a:pt x="2117" y="240"/>
                  </a:lnTo>
                  <a:lnTo>
                    <a:pt x="2114" y="196"/>
                  </a:lnTo>
                  <a:lnTo>
                    <a:pt x="2108" y="155"/>
                  </a:lnTo>
                  <a:lnTo>
                    <a:pt x="2090" y="115"/>
                  </a:lnTo>
                  <a:lnTo>
                    <a:pt x="2069" y="77"/>
                  </a:lnTo>
                  <a:lnTo>
                    <a:pt x="2042" y="37"/>
                  </a:lnTo>
                  <a:lnTo>
                    <a:pt x="2009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58" name="Freeform 74"/>
            <p:cNvSpPr>
              <a:spLocks/>
            </p:cNvSpPr>
            <p:nvPr/>
          </p:nvSpPr>
          <p:spPr bwMode="auto">
            <a:xfrm>
              <a:off x="9018" y="9930"/>
              <a:ext cx="226" cy="130"/>
            </a:xfrm>
            <a:custGeom>
              <a:avLst/>
              <a:gdLst/>
              <a:ahLst/>
              <a:cxnLst>
                <a:cxn ang="0">
                  <a:pos x="452" y="245"/>
                </a:cxn>
                <a:cxn ang="0">
                  <a:pos x="444" y="259"/>
                </a:cxn>
                <a:cxn ang="0">
                  <a:pos x="0" y="16"/>
                </a:cxn>
                <a:cxn ang="0">
                  <a:pos x="5" y="0"/>
                </a:cxn>
                <a:cxn ang="0">
                  <a:pos x="452" y="245"/>
                </a:cxn>
              </a:cxnLst>
              <a:rect l="0" t="0" r="r" b="b"/>
              <a:pathLst>
                <a:path w="452" h="259">
                  <a:moveTo>
                    <a:pt x="452" y="245"/>
                  </a:moveTo>
                  <a:lnTo>
                    <a:pt x="444" y="259"/>
                  </a:lnTo>
                  <a:lnTo>
                    <a:pt x="0" y="16"/>
                  </a:lnTo>
                  <a:lnTo>
                    <a:pt x="5" y="0"/>
                  </a:lnTo>
                  <a:lnTo>
                    <a:pt x="452" y="245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59" name="Line 75"/>
            <p:cNvSpPr>
              <a:spLocks noChangeShapeType="1"/>
            </p:cNvSpPr>
            <p:nvPr/>
          </p:nvSpPr>
          <p:spPr bwMode="auto">
            <a:xfrm>
              <a:off x="8899" y="9997"/>
              <a:ext cx="91" cy="263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60" name="Line 76"/>
            <p:cNvSpPr>
              <a:spLocks noChangeShapeType="1"/>
            </p:cNvSpPr>
            <p:nvPr/>
          </p:nvSpPr>
          <p:spPr bwMode="auto">
            <a:xfrm flipH="1" flipV="1">
              <a:off x="8885" y="9998"/>
              <a:ext cx="91" cy="264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61" name="Line 77"/>
            <p:cNvSpPr>
              <a:spLocks noChangeShapeType="1"/>
            </p:cNvSpPr>
            <p:nvPr/>
          </p:nvSpPr>
          <p:spPr bwMode="auto">
            <a:xfrm>
              <a:off x="8898" y="9997"/>
              <a:ext cx="1" cy="1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62" name="Freeform 78"/>
            <p:cNvSpPr>
              <a:spLocks/>
            </p:cNvSpPr>
            <p:nvPr/>
          </p:nvSpPr>
          <p:spPr bwMode="auto">
            <a:xfrm>
              <a:off x="8734" y="10019"/>
              <a:ext cx="95" cy="149"/>
            </a:xfrm>
            <a:custGeom>
              <a:avLst/>
              <a:gdLst/>
              <a:ahLst/>
              <a:cxnLst>
                <a:cxn ang="0">
                  <a:pos x="188" y="33"/>
                </a:cxn>
                <a:cxn ang="0">
                  <a:pos x="176" y="23"/>
                </a:cxn>
                <a:cxn ang="0">
                  <a:pos x="158" y="14"/>
                </a:cxn>
                <a:cxn ang="0">
                  <a:pos x="139" y="7"/>
                </a:cxn>
                <a:cxn ang="0">
                  <a:pos x="115" y="3"/>
                </a:cxn>
                <a:cxn ang="0">
                  <a:pos x="91" y="0"/>
                </a:cxn>
                <a:cxn ang="0">
                  <a:pos x="65" y="3"/>
                </a:cxn>
                <a:cxn ang="0">
                  <a:pos x="43" y="10"/>
                </a:cxn>
                <a:cxn ang="0">
                  <a:pos x="23" y="17"/>
                </a:cxn>
                <a:cxn ang="0">
                  <a:pos x="8" y="29"/>
                </a:cxn>
                <a:cxn ang="0">
                  <a:pos x="1" y="38"/>
                </a:cxn>
                <a:cxn ang="0">
                  <a:pos x="0" y="51"/>
                </a:cxn>
                <a:cxn ang="0">
                  <a:pos x="7" y="62"/>
                </a:cxn>
                <a:cxn ang="0">
                  <a:pos x="163" y="80"/>
                </a:cxn>
                <a:cxn ang="0">
                  <a:pos x="177" y="70"/>
                </a:cxn>
                <a:cxn ang="0">
                  <a:pos x="188" y="58"/>
                </a:cxn>
                <a:cxn ang="0">
                  <a:pos x="190" y="45"/>
                </a:cxn>
                <a:cxn ang="0">
                  <a:pos x="188" y="33"/>
                </a:cxn>
                <a:cxn ang="0">
                  <a:pos x="190" y="45"/>
                </a:cxn>
                <a:cxn ang="0">
                  <a:pos x="190" y="265"/>
                </a:cxn>
                <a:cxn ang="0">
                  <a:pos x="188" y="276"/>
                </a:cxn>
                <a:cxn ang="0">
                  <a:pos x="177" y="288"/>
                </a:cxn>
                <a:cxn ang="0">
                  <a:pos x="163" y="298"/>
                </a:cxn>
                <a:cxn ang="0">
                  <a:pos x="7" y="282"/>
                </a:cxn>
                <a:cxn ang="0">
                  <a:pos x="7" y="62"/>
                </a:cxn>
                <a:cxn ang="0">
                  <a:pos x="0" y="45"/>
                </a:cxn>
                <a:cxn ang="0">
                  <a:pos x="0" y="265"/>
                </a:cxn>
                <a:cxn ang="0">
                  <a:pos x="7" y="282"/>
                </a:cxn>
              </a:cxnLst>
              <a:rect l="0" t="0" r="r" b="b"/>
              <a:pathLst>
                <a:path w="190" h="298">
                  <a:moveTo>
                    <a:pt x="188" y="33"/>
                  </a:moveTo>
                  <a:lnTo>
                    <a:pt x="176" y="23"/>
                  </a:lnTo>
                  <a:lnTo>
                    <a:pt x="158" y="14"/>
                  </a:lnTo>
                  <a:lnTo>
                    <a:pt x="139" y="7"/>
                  </a:lnTo>
                  <a:lnTo>
                    <a:pt x="115" y="3"/>
                  </a:lnTo>
                  <a:lnTo>
                    <a:pt x="91" y="0"/>
                  </a:lnTo>
                  <a:lnTo>
                    <a:pt x="65" y="3"/>
                  </a:lnTo>
                  <a:lnTo>
                    <a:pt x="43" y="10"/>
                  </a:lnTo>
                  <a:lnTo>
                    <a:pt x="23" y="17"/>
                  </a:lnTo>
                  <a:lnTo>
                    <a:pt x="8" y="29"/>
                  </a:lnTo>
                  <a:lnTo>
                    <a:pt x="1" y="38"/>
                  </a:lnTo>
                  <a:lnTo>
                    <a:pt x="0" y="51"/>
                  </a:lnTo>
                  <a:lnTo>
                    <a:pt x="7" y="62"/>
                  </a:lnTo>
                  <a:lnTo>
                    <a:pt x="163" y="80"/>
                  </a:lnTo>
                  <a:lnTo>
                    <a:pt x="177" y="70"/>
                  </a:lnTo>
                  <a:lnTo>
                    <a:pt x="188" y="58"/>
                  </a:lnTo>
                  <a:lnTo>
                    <a:pt x="190" y="45"/>
                  </a:lnTo>
                  <a:lnTo>
                    <a:pt x="188" y="33"/>
                  </a:lnTo>
                  <a:lnTo>
                    <a:pt x="190" y="45"/>
                  </a:lnTo>
                  <a:lnTo>
                    <a:pt x="190" y="265"/>
                  </a:lnTo>
                  <a:lnTo>
                    <a:pt x="188" y="276"/>
                  </a:lnTo>
                  <a:lnTo>
                    <a:pt x="177" y="288"/>
                  </a:lnTo>
                  <a:lnTo>
                    <a:pt x="163" y="298"/>
                  </a:lnTo>
                  <a:lnTo>
                    <a:pt x="7" y="282"/>
                  </a:lnTo>
                  <a:lnTo>
                    <a:pt x="7" y="62"/>
                  </a:lnTo>
                  <a:lnTo>
                    <a:pt x="0" y="45"/>
                  </a:lnTo>
                  <a:lnTo>
                    <a:pt x="0" y="265"/>
                  </a:lnTo>
                  <a:lnTo>
                    <a:pt x="7" y="282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63" name="Line 79"/>
            <p:cNvSpPr>
              <a:spLocks noChangeShapeType="1"/>
            </p:cNvSpPr>
            <p:nvPr/>
          </p:nvSpPr>
          <p:spPr bwMode="auto">
            <a:xfrm flipV="1">
              <a:off x="8815" y="10059"/>
              <a:ext cx="1" cy="109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64" name="Freeform 80"/>
            <p:cNvSpPr>
              <a:spLocks/>
            </p:cNvSpPr>
            <p:nvPr/>
          </p:nvSpPr>
          <p:spPr bwMode="auto">
            <a:xfrm>
              <a:off x="8524" y="9964"/>
              <a:ext cx="187" cy="174"/>
            </a:xfrm>
            <a:custGeom>
              <a:avLst/>
              <a:gdLst/>
              <a:ahLst/>
              <a:cxnLst>
                <a:cxn ang="0">
                  <a:pos x="373" y="201"/>
                </a:cxn>
                <a:cxn ang="0">
                  <a:pos x="19" y="348"/>
                </a:cxn>
                <a:cxn ang="0">
                  <a:pos x="0" y="335"/>
                </a:cxn>
                <a:cxn ang="0">
                  <a:pos x="354" y="0"/>
                </a:cxn>
              </a:cxnLst>
              <a:rect l="0" t="0" r="r" b="b"/>
              <a:pathLst>
                <a:path w="373" h="348">
                  <a:moveTo>
                    <a:pt x="373" y="201"/>
                  </a:moveTo>
                  <a:lnTo>
                    <a:pt x="19" y="348"/>
                  </a:lnTo>
                  <a:lnTo>
                    <a:pt x="0" y="335"/>
                  </a:lnTo>
                  <a:lnTo>
                    <a:pt x="354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65" name="Line 81"/>
            <p:cNvSpPr>
              <a:spLocks noChangeShapeType="1"/>
            </p:cNvSpPr>
            <p:nvPr/>
          </p:nvSpPr>
          <p:spPr bwMode="auto">
            <a:xfrm flipH="1">
              <a:off x="8534" y="9971"/>
              <a:ext cx="177" cy="167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66" name="Line 82"/>
            <p:cNvSpPr>
              <a:spLocks noChangeShapeType="1"/>
            </p:cNvSpPr>
            <p:nvPr/>
          </p:nvSpPr>
          <p:spPr bwMode="auto">
            <a:xfrm>
              <a:off x="8423" y="10116"/>
              <a:ext cx="1" cy="56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67" name="Freeform 83"/>
            <p:cNvSpPr>
              <a:spLocks/>
            </p:cNvSpPr>
            <p:nvPr/>
          </p:nvSpPr>
          <p:spPr bwMode="auto">
            <a:xfrm>
              <a:off x="8386" y="10172"/>
              <a:ext cx="326" cy="3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94"/>
                </a:cxn>
                <a:cxn ang="0">
                  <a:pos x="1" y="332"/>
                </a:cxn>
                <a:cxn ang="0">
                  <a:pos x="11" y="374"/>
                </a:cxn>
                <a:cxn ang="0">
                  <a:pos x="27" y="416"/>
                </a:cxn>
                <a:cxn ang="0">
                  <a:pos x="49" y="457"/>
                </a:cxn>
                <a:cxn ang="0">
                  <a:pos x="78" y="493"/>
                </a:cxn>
                <a:cxn ang="0">
                  <a:pos x="112" y="533"/>
                </a:cxn>
                <a:cxn ang="0">
                  <a:pos x="154" y="569"/>
                </a:cxn>
                <a:cxn ang="0">
                  <a:pos x="202" y="604"/>
                </a:cxn>
                <a:cxn ang="0">
                  <a:pos x="252" y="636"/>
                </a:cxn>
                <a:cxn ang="0">
                  <a:pos x="307" y="667"/>
                </a:cxn>
                <a:cxn ang="0">
                  <a:pos x="368" y="694"/>
                </a:cxn>
                <a:cxn ang="0">
                  <a:pos x="435" y="721"/>
                </a:cxn>
                <a:cxn ang="0">
                  <a:pos x="505" y="744"/>
                </a:cxn>
                <a:cxn ang="0">
                  <a:pos x="578" y="766"/>
                </a:cxn>
                <a:cxn ang="0">
                  <a:pos x="652" y="780"/>
                </a:cxn>
              </a:cxnLst>
              <a:rect l="0" t="0" r="r" b="b"/>
              <a:pathLst>
                <a:path w="652" h="780">
                  <a:moveTo>
                    <a:pt x="0" y="0"/>
                  </a:moveTo>
                  <a:lnTo>
                    <a:pt x="0" y="294"/>
                  </a:lnTo>
                  <a:lnTo>
                    <a:pt x="1" y="332"/>
                  </a:lnTo>
                  <a:lnTo>
                    <a:pt x="11" y="374"/>
                  </a:lnTo>
                  <a:lnTo>
                    <a:pt x="27" y="416"/>
                  </a:lnTo>
                  <a:lnTo>
                    <a:pt x="49" y="457"/>
                  </a:lnTo>
                  <a:lnTo>
                    <a:pt x="78" y="493"/>
                  </a:lnTo>
                  <a:lnTo>
                    <a:pt x="112" y="533"/>
                  </a:lnTo>
                  <a:lnTo>
                    <a:pt x="154" y="569"/>
                  </a:lnTo>
                  <a:lnTo>
                    <a:pt x="202" y="604"/>
                  </a:lnTo>
                  <a:lnTo>
                    <a:pt x="252" y="636"/>
                  </a:lnTo>
                  <a:lnTo>
                    <a:pt x="307" y="667"/>
                  </a:lnTo>
                  <a:lnTo>
                    <a:pt x="368" y="694"/>
                  </a:lnTo>
                  <a:lnTo>
                    <a:pt x="435" y="721"/>
                  </a:lnTo>
                  <a:lnTo>
                    <a:pt x="505" y="744"/>
                  </a:lnTo>
                  <a:lnTo>
                    <a:pt x="578" y="766"/>
                  </a:lnTo>
                  <a:lnTo>
                    <a:pt x="652" y="78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68" name="Freeform 84"/>
            <p:cNvSpPr>
              <a:spLocks/>
            </p:cNvSpPr>
            <p:nvPr/>
          </p:nvSpPr>
          <p:spPr bwMode="auto">
            <a:xfrm>
              <a:off x="7947" y="10205"/>
              <a:ext cx="547" cy="374"/>
            </a:xfrm>
            <a:custGeom>
              <a:avLst/>
              <a:gdLst/>
              <a:ahLst/>
              <a:cxnLst>
                <a:cxn ang="0">
                  <a:pos x="1095" y="749"/>
                </a:cxn>
                <a:cxn ang="0">
                  <a:pos x="145" y="274"/>
                </a:cxn>
                <a:cxn ang="0">
                  <a:pos x="106" y="255"/>
                </a:cxn>
                <a:cxn ang="0">
                  <a:pos x="76" y="233"/>
                </a:cxn>
                <a:cxn ang="0">
                  <a:pos x="48" y="207"/>
                </a:cxn>
                <a:cxn ang="0">
                  <a:pos x="29" y="184"/>
                </a:cxn>
                <a:cxn ang="0">
                  <a:pos x="13" y="155"/>
                </a:cxn>
                <a:cxn ang="0">
                  <a:pos x="3" y="127"/>
                </a:cxn>
                <a:cxn ang="0">
                  <a:pos x="0" y="101"/>
                </a:cxn>
                <a:cxn ang="0">
                  <a:pos x="0" y="0"/>
                </a:cxn>
                <a:cxn ang="0">
                  <a:pos x="3" y="26"/>
                </a:cxn>
                <a:cxn ang="0">
                  <a:pos x="13" y="56"/>
                </a:cxn>
                <a:cxn ang="0">
                  <a:pos x="29" y="82"/>
                </a:cxn>
                <a:cxn ang="0">
                  <a:pos x="48" y="108"/>
                </a:cxn>
                <a:cxn ang="0">
                  <a:pos x="76" y="130"/>
                </a:cxn>
                <a:cxn ang="0">
                  <a:pos x="106" y="152"/>
                </a:cxn>
                <a:cxn ang="0">
                  <a:pos x="145" y="173"/>
                </a:cxn>
                <a:cxn ang="0">
                  <a:pos x="1095" y="648"/>
                </a:cxn>
              </a:cxnLst>
              <a:rect l="0" t="0" r="r" b="b"/>
              <a:pathLst>
                <a:path w="1095" h="749">
                  <a:moveTo>
                    <a:pt x="1095" y="749"/>
                  </a:moveTo>
                  <a:lnTo>
                    <a:pt x="145" y="274"/>
                  </a:lnTo>
                  <a:lnTo>
                    <a:pt x="106" y="255"/>
                  </a:lnTo>
                  <a:lnTo>
                    <a:pt x="76" y="233"/>
                  </a:lnTo>
                  <a:lnTo>
                    <a:pt x="48" y="207"/>
                  </a:lnTo>
                  <a:lnTo>
                    <a:pt x="29" y="184"/>
                  </a:lnTo>
                  <a:lnTo>
                    <a:pt x="13" y="155"/>
                  </a:lnTo>
                  <a:lnTo>
                    <a:pt x="3" y="127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3" y="26"/>
                  </a:lnTo>
                  <a:lnTo>
                    <a:pt x="13" y="56"/>
                  </a:lnTo>
                  <a:lnTo>
                    <a:pt x="29" y="82"/>
                  </a:lnTo>
                  <a:lnTo>
                    <a:pt x="48" y="108"/>
                  </a:lnTo>
                  <a:lnTo>
                    <a:pt x="76" y="130"/>
                  </a:lnTo>
                  <a:lnTo>
                    <a:pt x="106" y="152"/>
                  </a:lnTo>
                  <a:lnTo>
                    <a:pt x="145" y="173"/>
                  </a:lnTo>
                  <a:lnTo>
                    <a:pt x="1095" y="648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69" name="Freeform 85"/>
            <p:cNvSpPr>
              <a:spLocks/>
            </p:cNvSpPr>
            <p:nvPr/>
          </p:nvSpPr>
          <p:spPr bwMode="auto">
            <a:xfrm>
              <a:off x="8034" y="10626"/>
              <a:ext cx="317" cy="80"/>
            </a:xfrm>
            <a:custGeom>
              <a:avLst/>
              <a:gdLst/>
              <a:ahLst/>
              <a:cxnLst>
                <a:cxn ang="0">
                  <a:pos x="635" y="0"/>
                </a:cxn>
                <a:cxn ang="0">
                  <a:pos x="632" y="22"/>
                </a:cxn>
                <a:cxn ang="0">
                  <a:pos x="622" y="44"/>
                </a:cxn>
                <a:cxn ang="0">
                  <a:pos x="607" y="66"/>
                </a:cxn>
                <a:cxn ang="0">
                  <a:pos x="587" y="85"/>
                </a:cxn>
                <a:cxn ang="0">
                  <a:pos x="559" y="104"/>
                </a:cxn>
                <a:cxn ang="0">
                  <a:pos x="526" y="121"/>
                </a:cxn>
                <a:cxn ang="0">
                  <a:pos x="489" y="133"/>
                </a:cxn>
                <a:cxn ang="0">
                  <a:pos x="451" y="145"/>
                </a:cxn>
                <a:cxn ang="0">
                  <a:pos x="408" y="152"/>
                </a:cxn>
                <a:cxn ang="0">
                  <a:pos x="363" y="156"/>
                </a:cxn>
                <a:cxn ang="0">
                  <a:pos x="319" y="159"/>
                </a:cxn>
                <a:cxn ang="0">
                  <a:pos x="272" y="156"/>
                </a:cxn>
                <a:cxn ang="0">
                  <a:pos x="230" y="152"/>
                </a:cxn>
                <a:cxn ang="0">
                  <a:pos x="186" y="145"/>
                </a:cxn>
                <a:cxn ang="0">
                  <a:pos x="147" y="133"/>
                </a:cxn>
                <a:cxn ang="0">
                  <a:pos x="112" y="121"/>
                </a:cxn>
                <a:cxn ang="0">
                  <a:pos x="77" y="104"/>
                </a:cxn>
                <a:cxn ang="0">
                  <a:pos x="51" y="85"/>
                </a:cxn>
                <a:cxn ang="0">
                  <a:pos x="28" y="66"/>
                </a:cxn>
                <a:cxn ang="0">
                  <a:pos x="15" y="44"/>
                </a:cxn>
                <a:cxn ang="0">
                  <a:pos x="6" y="22"/>
                </a:cxn>
                <a:cxn ang="0">
                  <a:pos x="0" y="0"/>
                </a:cxn>
              </a:cxnLst>
              <a:rect l="0" t="0" r="r" b="b"/>
              <a:pathLst>
                <a:path w="635" h="159">
                  <a:moveTo>
                    <a:pt x="635" y="0"/>
                  </a:moveTo>
                  <a:lnTo>
                    <a:pt x="632" y="22"/>
                  </a:lnTo>
                  <a:lnTo>
                    <a:pt x="622" y="44"/>
                  </a:lnTo>
                  <a:lnTo>
                    <a:pt x="607" y="66"/>
                  </a:lnTo>
                  <a:lnTo>
                    <a:pt x="587" y="85"/>
                  </a:lnTo>
                  <a:lnTo>
                    <a:pt x="559" y="104"/>
                  </a:lnTo>
                  <a:lnTo>
                    <a:pt x="526" y="121"/>
                  </a:lnTo>
                  <a:lnTo>
                    <a:pt x="489" y="133"/>
                  </a:lnTo>
                  <a:lnTo>
                    <a:pt x="451" y="145"/>
                  </a:lnTo>
                  <a:lnTo>
                    <a:pt x="408" y="152"/>
                  </a:lnTo>
                  <a:lnTo>
                    <a:pt x="363" y="156"/>
                  </a:lnTo>
                  <a:lnTo>
                    <a:pt x="319" y="159"/>
                  </a:lnTo>
                  <a:lnTo>
                    <a:pt x="272" y="156"/>
                  </a:lnTo>
                  <a:lnTo>
                    <a:pt x="230" y="152"/>
                  </a:lnTo>
                  <a:lnTo>
                    <a:pt x="186" y="145"/>
                  </a:lnTo>
                  <a:lnTo>
                    <a:pt x="147" y="133"/>
                  </a:lnTo>
                  <a:lnTo>
                    <a:pt x="112" y="121"/>
                  </a:lnTo>
                  <a:lnTo>
                    <a:pt x="77" y="104"/>
                  </a:lnTo>
                  <a:lnTo>
                    <a:pt x="51" y="85"/>
                  </a:lnTo>
                  <a:lnTo>
                    <a:pt x="28" y="66"/>
                  </a:lnTo>
                  <a:lnTo>
                    <a:pt x="15" y="44"/>
                  </a:lnTo>
                  <a:lnTo>
                    <a:pt x="6" y="22"/>
                  </a:lnTo>
                  <a:lnTo>
                    <a:pt x="0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70" name="Freeform 86"/>
            <p:cNvSpPr>
              <a:spLocks/>
            </p:cNvSpPr>
            <p:nvPr/>
          </p:nvSpPr>
          <p:spPr bwMode="auto">
            <a:xfrm>
              <a:off x="8046" y="10189"/>
              <a:ext cx="313" cy="99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26" y="133"/>
                </a:cxn>
                <a:cxn ang="0">
                  <a:pos x="58" y="150"/>
                </a:cxn>
                <a:cxn ang="0">
                  <a:pos x="94" y="165"/>
                </a:cxn>
                <a:cxn ang="0">
                  <a:pos x="135" y="176"/>
                </a:cxn>
                <a:cxn ang="0">
                  <a:pos x="176" y="187"/>
                </a:cxn>
                <a:cxn ang="0">
                  <a:pos x="220" y="194"/>
                </a:cxn>
                <a:cxn ang="0">
                  <a:pos x="268" y="198"/>
                </a:cxn>
                <a:cxn ang="0">
                  <a:pos x="313" y="198"/>
                </a:cxn>
                <a:cxn ang="0">
                  <a:pos x="359" y="195"/>
                </a:cxn>
                <a:cxn ang="0">
                  <a:pos x="405" y="188"/>
                </a:cxn>
                <a:cxn ang="0">
                  <a:pos x="445" y="179"/>
                </a:cxn>
                <a:cxn ang="0">
                  <a:pos x="486" y="166"/>
                </a:cxn>
                <a:cxn ang="0">
                  <a:pos x="523" y="152"/>
                </a:cxn>
                <a:cxn ang="0">
                  <a:pos x="556" y="136"/>
                </a:cxn>
                <a:cxn ang="0">
                  <a:pos x="582" y="117"/>
                </a:cxn>
                <a:cxn ang="0">
                  <a:pos x="603" y="95"/>
                </a:cxn>
                <a:cxn ang="0">
                  <a:pos x="617" y="73"/>
                </a:cxn>
                <a:cxn ang="0">
                  <a:pos x="624" y="48"/>
                </a:cxn>
                <a:cxn ang="0">
                  <a:pos x="626" y="25"/>
                </a:cxn>
                <a:cxn ang="0">
                  <a:pos x="622" y="0"/>
                </a:cxn>
              </a:cxnLst>
              <a:rect l="0" t="0" r="r" b="b"/>
              <a:pathLst>
                <a:path w="626" h="198">
                  <a:moveTo>
                    <a:pt x="0" y="114"/>
                  </a:moveTo>
                  <a:lnTo>
                    <a:pt x="26" y="133"/>
                  </a:lnTo>
                  <a:lnTo>
                    <a:pt x="58" y="150"/>
                  </a:lnTo>
                  <a:lnTo>
                    <a:pt x="94" y="165"/>
                  </a:lnTo>
                  <a:lnTo>
                    <a:pt x="135" y="176"/>
                  </a:lnTo>
                  <a:lnTo>
                    <a:pt x="176" y="187"/>
                  </a:lnTo>
                  <a:lnTo>
                    <a:pt x="220" y="194"/>
                  </a:lnTo>
                  <a:lnTo>
                    <a:pt x="268" y="198"/>
                  </a:lnTo>
                  <a:lnTo>
                    <a:pt x="313" y="198"/>
                  </a:lnTo>
                  <a:lnTo>
                    <a:pt x="359" y="195"/>
                  </a:lnTo>
                  <a:lnTo>
                    <a:pt x="405" y="188"/>
                  </a:lnTo>
                  <a:lnTo>
                    <a:pt x="445" y="179"/>
                  </a:lnTo>
                  <a:lnTo>
                    <a:pt x="486" y="166"/>
                  </a:lnTo>
                  <a:lnTo>
                    <a:pt x="523" y="152"/>
                  </a:lnTo>
                  <a:lnTo>
                    <a:pt x="556" y="136"/>
                  </a:lnTo>
                  <a:lnTo>
                    <a:pt x="582" y="117"/>
                  </a:lnTo>
                  <a:lnTo>
                    <a:pt x="603" y="95"/>
                  </a:lnTo>
                  <a:lnTo>
                    <a:pt x="617" y="73"/>
                  </a:lnTo>
                  <a:lnTo>
                    <a:pt x="624" y="48"/>
                  </a:lnTo>
                  <a:lnTo>
                    <a:pt x="626" y="25"/>
                  </a:lnTo>
                  <a:lnTo>
                    <a:pt x="622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71" name="Freeform 87"/>
            <p:cNvSpPr>
              <a:spLocks/>
            </p:cNvSpPr>
            <p:nvPr/>
          </p:nvSpPr>
          <p:spPr bwMode="auto">
            <a:xfrm>
              <a:off x="8027" y="10177"/>
              <a:ext cx="317" cy="91"/>
            </a:xfrm>
            <a:custGeom>
              <a:avLst/>
              <a:gdLst/>
              <a:ahLst/>
              <a:cxnLst>
                <a:cxn ang="0">
                  <a:pos x="633" y="78"/>
                </a:cxn>
                <a:cxn ang="0">
                  <a:pos x="613" y="99"/>
                </a:cxn>
                <a:cxn ang="0">
                  <a:pos x="587" y="119"/>
                </a:cxn>
                <a:cxn ang="0">
                  <a:pos x="556" y="137"/>
                </a:cxn>
                <a:cxn ang="0">
                  <a:pos x="523" y="154"/>
                </a:cxn>
                <a:cxn ang="0">
                  <a:pos x="480" y="166"/>
                </a:cxn>
                <a:cxn ang="0">
                  <a:pos x="440" y="173"/>
                </a:cxn>
                <a:cxn ang="0">
                  <a:pos x="395" y="180"/>
                </a:cxn>
                <a:cxn ang="0">
                  <a:pos x="348" y="182"/>
                </a:cxn>
                <a:cxn ang="0">
                  <a:pos x="303" y="182"/>
                </a:cxn>
                <a:cxn ang="0">
                  <a:pos x="258" y="178"/>
                </a:cxn>
                <a:cxn ang="0">
                  <a:pos x="211" y="170"/>
                </a:cxn>
                <a:cxn ang="0">
                  <a:pos x="173" y="163"/>
                </a:cxn>
                <a:cxn ang="0">
                  <a:pos x="134" y="148"/>
                </a:cxn>
                <a:cxn ang="0">
                  <a:pos x="98" y="134"/>
                </a:cxn>
                <a:cxn ang="0">
                  <a:pos x="70" y="115"/>
                </a:cxn>
                <a:cxn ang="0">
                  <a:pos x="45" y="93"/>
                </a:cxn>
                <a:cxn ang="0">
                  <a:pos x="31" y="71"/>
                </a:cxn>
                <a:cxn ang="0">
                  <a:pos x="19" y="49"/>
                </a:cxn>
                <a:cxn ang="0">
                  <a:pos x="13" y="26"/>
                </a:cxn>
                <a:cxn ang="0">
                  <a:pos x="16" y="4"/>
                </a:cxn>
                <a:cxn ang="0">
                  <a:pos x="19" y="0"/>
                </a:cxn>
                <a:cxn ang="0">
                  <a:pos x="7" y="22"/>
                </a:cxn>
                <a:cxn ang="0">
                  <a:pos x="0" y="45"/>
                </a:cxn>
                <a:cxn ang="0">
                  <a:pos x="0" y="70"/>
                </a:cxn>
                <a:cxn ang="0">
                  <a:pos x="7" y="92"/>
                </a:cxn>
                <a:cxn ang="0">
                  <a:pos x="20" y="115"/>
                </a:cxn>
                <a:cxn ang="0">
                  <a:pos x="38" y="137"/>
                </a:cxn>
              </a:cxnLst>
              <a:rect l="0" t="0" r="r" b="b"/>
              <a:pathLst>
                <a:path w="633" h="182">
                  <a:moveTo>
                    <a:pt x="633" y="78"/>
                  </a:moveTo>
                  <a:lnTo>
                    <a:pt x="613" y="99"/>
                  </a:lnTo>
                  <a:lnTo>
                    <a:pt x="587" y="119"/>
                  </a:lnTo>
                  <a:lnTo>
                    <a:pt x="556" y="137"/>
                  </a:lnTo>
                  <a:lnTo>
                    <a:pt x="523" y="154"/>
                  </a:lnTo>
                  <a:lnTo>
                    <a:pt x="480" y="166"/>
                  </a:lnTo>
                  <a:lnTo>
                    <a:pt x="440" y="173"/>
                  </a:lnTo>
                  <a:lnTo>
                    <a:pt x="395" y="180"/>
                  </a:lnTo>
                  <a:lnTo>
                    <a:pt x="348" y="182"/>
                  </a:lnTo>
                  <a:lnTo>
                    <a:pt x="303" y="182"/>
                  </a:lnTo>
                  <a:lnTo>
                    <a:pt x="258" y="178"/>
                  </a:lnTo>
                  <a:lnTo>
                    <a:pt x="211" y="170"/>
                  </a:lnTo>
                  <a:lnTo>
                    <a:pt x="173" y="163"/>
                  </a:lnTo>
                  <a:lnTo>
                    <a:pt x="134" y="148"/>
                  </a:lnTo>
                  <a:lnTo>
                    <a:pt x="98" y="134"/>
                  </a:lnTo>
                  <a:lnTo>
                    <a:pt x="70" y="115"/>
                  </a:lnTo>
                  <a:lnTo>
                    <a:pt x="45" y="93"/>
                  </a:lnTo>
                  <a:lnTo>
                    <a:pt x="31" y="71"/>
                  </a:lnTo>
                  <a:lnTo>
                    <a:pt x="19" y="49"/>
                  </a:lnTo>
                  <a:lnTo>
                    <a:pt x="13" y="26"/>
                  </a:lnTo>
                  <a:lnTo>
                    <a:pt x="16" y="4"/>
                  </a:lnTo>
                  <a:lnTo>
                    <a:pt x="19" y="0"/>
                  </a:lnTo>
                  <a:lnTo>
                    <a:pt x="7" y="22"/>
                  </a:lnTo>
                  <a:lnTo>
                    <a:pt x="0" y="45"/>
                  </a:lnTo>
                  <a:lnTo>
                    <a:pt x="0" y="70"/>
                  </a:lnTo>
                  <a:lnTo>
                    <a:pt x="7" y="92"/>
                  </a:lnTo>
                  <a:lnTo>
                    <a:pt x="20" y="115"/>
                  </a:lnTo>
                  <a:lnTo>
                    <a:pt x="38" y="137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72" name="Freeform 88"/>
            <p:cNvSpPr>
              <a:spLocks/>
            </p:cNvSpPr>
            <p:nvPr/>
          </p:nvSpPr>
          <p:spPr bwMode="auto">
            <a:xfrm>
              <a:off x="7947" y="10118"/>
              <a:ext cx="73" cy="87"/>
            </a:xfrm>
            <a:custGeom>
              <a:avLst/>
              <a:gdLst/>
              <a:ahLst/>
              <a:cxnLst>
                <a:cxn ang="0">
                  <a:pos x="0" y="173"/>
                </a:cxn>
                <a:cxn ang="0">
                  <a:pos x="3" y="144"/>
                </a:cxn>
                <a:cxn ang="0">
                  <a:pos x="13" y="119"/>
                </a:cxn>
                <a:cxn ang="0">
                  <a:pos x="29" y="93"/>
                </a:cxn>
                <a:cxn ang="0">
                  <a:pos x="48" y="67"/>
                </a:cxn>
                <a:cxn ang="0">
                  <a:pos x="76" y="42"/>
                </a:cxn>
                <a:cxn ang="0">
                  <a:pos x="106" y="19"/>
                </a:cxn>
                <a:cxn ang="0">
                  <a:pos x="145" y="0"/>
                </a:cxn>
              </a:cxnLst>
              <a:rect l="0" t="0" r="r" b="b"/>
              <a:pathLst>
                <a:path w="145" h="173">
                  <a:moveTo>
                    <a:pt x="0" y="173"/>
                  </a:moveTo>
                  <a:lnTo>
                    <a:pt x="3" y="144"/>
                  </a:lnTo>
                  <a:lnTo>
                    <a:pt x="13" y="119"/>
                  </a:lnTo>
                  <a:lnTo>
                    <a:pt x="29" y="93"/>
                  </a:lnTo>
                  <a:lnTo>
                    <a:pt x="48" y="67"/>
                  </a:lnTo>
                  <a:lnTo>
                    <a:pt x="76" y="42"/>
                  </a:lnTo>
                  <a:lnTo>
                    <a:pt x="106" y="19"/>
                  </a:lnTo>
                  <a:lnTo>
                    <a:pt x="145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73" name="Freeform 89"/>
            <p:cNvSpPr>
              <a:spLocks/>
            </p:cNvSpPr>
            <p:nvPr/>
          </p:nvSpPr>
          <p:spPr bwMode="auto">
            <a:xfrm>
              <a:off x="8386" y="10113"/>
              <a:ext cx="13" cy="62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8" y="40"/>
                </a:cxn>
                <a:cxn ang="0">
                  <a:pos x="1" y="81"/>
                </a:cxn>
                <a:cxn ang="0">
                  <a:pos x="0" y="125"/>
                </a:cxn>
              </a:cxnLst>
              <a:rect l="0" t="0" r="r" b="b"/>
              <a:pathLst>
                <a:path w="26" h="125">
                  <a:moveTo>
                    <a:pt x="26" y="0"/>
                  </a:moveTo>
                  <a:lnTo>
                    <a:pt x="8" y="40"/>
                  </a:lnTo>
                  <a:lnTo>
                    <a:pt x="1" y="81"/>
                  </a:lnTo>
                  <a:lnTo>
                    <a:pt x="0" y="125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74" name="Freeform 90"/>
            <p:cNvSpPr>
              <a:spLocks/>
            </p:cNvSpPr>
            <p:nvPr/>
          </p:nvSpPr>
          <p:spPr bwMode="auto">
            <a:xfrm>
              <a:off x="8399" y="10055"/>
              <a:ext cx="39" cy="58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22" y="77"/>
                </a:cxn>
                <a:cxn ang="0">
                  <a:pos x="45" y="35"/>
                </a:cxn>
                <a:cxn ang="0">
                  <a:pos x="79" y="0"/>
                </a:cxn>
              </a:cxnLst>
              <a:rect l="0" t="0" r="r" b="b"/>
              <a:pathLst>
                <a:path w="79" h="115">
                  <a:moveTo>
                    <a:pt x="0" y="115"/>
                  </a:moveTo>
                  <a:lnTo>
                    <a:pt x="22" y="77"/>
                  </a:lnTo>
                  <a:lnTo>
                    <a:pt x="45" y="35"/>
                  </a:lnTo>
                  <a:lnTo>
                    <a:pt x="79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75" name="Line 91"/>
            <p:cNvSpPr>
              <a:spLocks noChangeShapeType="1"/>
            </p:cNvSpPr>
            <p:nvPr/>
          </p:nvSpPr>
          <p:spPr bwMode="auto">
            <a:xfrm flipV="1">
              <a:off x="8663" y="9857"/>
              <a:ext cx="1" cy="144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76" name="Line 92"/>
            <p:cNvSpPr>
              <a:spLocks noChangeShapeType="1"/>
            </p:cNvSpPr>
            <p:nvPr/>
          </p:nvSpPr>
          <p:spPr bwMode="auto">
            <a:xfrm>
              <a:off x="9025" y="9857"/>
              <a:ext cx="1" cy="76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77" name="Line 93"/>
            <p:cNvSpPr>
              <a:spLocks noChangeShapeType="1"/>
            </p:cNvSpPr>
            <p:nvPr/>
          </p:nvSpPr>
          <p:spPr bwMode="auto">
            <a:xfrm>
              <a:off x="9406" y="10116"/>
              <a:ext cx="1" cy="56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78" name="Line 94"/>
            <p:cNvSpPr>
              <a:spLocks noChangeShapeType="1"/>
            </p:cNvSpPr>
            <p:nvPr/>
          </p:nvSpPr>
          <p:spPr bwMode="auto">
            <a:xfrm>
              <a:off x="9444" y="10172"/>
              <a:ext cx="1" cy="147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79" name="Line 95"/>
            <p:cNvSpPr>
              <a:spLocks noChangeShapeType="1"/>
            </p:cNvSpPr>
            <p:nvPr/>
          </p:nvSpPr>
          <p:spPr bwMode="auto">
            <a:xfrm>
              <a:off x="9511" y="10319"/>
              <a:ext cx="1" cy="49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80" name="Freeform 96"/>
            <p:cNvSpPr>
              <a:spLocks/>
            </p:cNvSpPr>
            <p:nvPr/>
          </p:nvSpPr>
          <p:spPr bwMode="auto">
            <a:xfrm>
              <a:off x="7937" y="8112"/>
              <a:ext cx="1097" cy="538"/>
            </a:xfrm>
            <a:custGeom>
              <a:avLst/>
              <a:gdLst/>
              <a:ahLst/>
              <a:cxnLst>
                <a:cxn ang="0">
                  <a:pos x="2193" y="766"/>
                </a:cxn>
                <a:cxn ang="0">
                  <a:pos x="2152" y="804"/>
                </a:cxn>
                <a:cxn ang="0">
                  <a:pos x="2101" y="839"/>
                </a:cxn>
                <a:cxn ang="0">
                  <a:pos x="2045" y="873"/>
                </a:cxn>
                <a:cxn ang="0">
                  <a:pos x="1987" y="906"/>
                </a:cxn>
                <a:cxn ang="0">
                  <a:pos x="1925" y="935"/>
                </a:cxn>
                <a:cxn ang="0">
                  <a:pos x="1858" y="964"/>
                </a:cxn>
                <a:cxn ang="0">
                  <a:pos x="1785" y="985"/>
                </a:cxn>
                <a:cxn ang="0">
                  <a:pos x="1711" y="1007"/>
                </a:cxn>
                <a:cxn ang="0">
                  <a:pos x="1631" y="1027"/>
                </a:cxn>
                <a:cxn ang="0">
                  <a:pos x="1552" y="1043"/>
                </a:cxn>
                <a:cxn ang="0">
                  <a:pos x="1467" y="1058"/>
                </a:cxn>
                <a:cxn ang="0">
                  <a:pos x="1383" y="1068"/>
                </a:cxn>
                <a:cxn ang="0">
                  <a:pos x="1294" y="1075"/>
                </a:cxn>
                <a:cxn ang="0">
                  <a:pos x="1210" y="1077"/>
                </a:cxn>
                <a:cxn ang="0">
                  <a:pos x="1121" y="1077"/>
                </a:cxn>
                <a:cxn ang="0">
                  <a:pos x="1034" y="1075"/>
                </a:cxn>
                <a:cxn ang="0">
                  <a:pos x="949" y="1068"/>
                </a:cxn>
                <a:cxn ang="0">
                  <a:pos x="862" y="1058"/>
                </a:cxn>
                <a:cxn ang="0">
                  <a:pos x="780" y="1046"/>
                </a:cxn>
                <a:cxn ang="0">
                  <a:pos x="699" y="1028"/>
                </a:cxn>
                <a:cxn ang="0">
                  <a:pos x="622" y="1010"/>
                </a:cxn>
                <a:cxn ang="0">
                  <a:pos x="544" y="988"/>
                </a:cxn>
                <a:cxn ang="0">
                  <a:pos x="472" y="964"/>
                </a:cxn>
                <a:cxn ang="0">
                  <a:pos x="405" y="937"/>
                </a:cxn>
                <a:cxn ang="0">
                  <a:pos x="342" y="909"/>
                </a:cxn>
                <a:cxn ang="0">
                  <a:pos x="282" y="874"/>
                </a:cxn>
                <a:cxn ang="0">
                  <a:pos x="227" y="841"/>
                </a:cxn>
                <a:cxn ang="0">
                  <a:pos x="179" y="807"/>
                </a:cxn>
                <a:cxn ang="0">
                  <a:pos x="132" y="769"/>
                </a:cxn>
                <a:cxn ang="0">
                  <a:pos x="96" y="727"/>
                </a:cxn>
                <a:cxn ang="0">
                  <a:pos x="63" y="686"/>
                </a:cxn>
                <a:cxn ang="0">
                  <a:pos x="39" y="648"/>
                </a:cxn>
                <a:cxn ang="0">
                  <a:pos x="19" y="605"/>
                </a:cxn>
                <a:cxn ang="0">
                  <a:pos x="4" y="559"/>
                </a:cxn>
                <a:cxn ang="0">
                  <a:pos x="0" y="517"/>
                </a:cxn>
                <a:cxn ang="0">
                  <a:pos x="0" y="475"/>
                </a:cxn>
                <a:cxn ang="0">
                  <a:pos x="4" y="428"/>
                </a:cxn>
                <a:cxn ang="0">
                  <a:pos x="19" y="385"/>
                </a:cxn>
                <a:cxn ang="0">
                  <a:pos x="39" y="344"/>
                </a:cxn>
                <a:cxn ang="0">
                  <a:pos x="63" y="303"/>
                </a:cxn>
                <a:cxn ang="0">
                  <a:pos x="95" y="262"/>
                </a:cxn>
                <a:cxn ang="0">
                  <a:pos x="132" y="224"/>
                </a:cxn>
                <a:cxn ang="0">
                  <a:pos x="176" y="185"/>
                </a:cxn>
                <a:cxn ang="0">
                  <a:pos x="224" y="149"/>
                </a:cxn>
                <a:cxn ang="0">
                  <a:pos x="279" y="115"/>
                </a:cxn>
                <a:cxn ang="0">
                  <a:pos x="339" y="82"/>
                </a:cxn>
                <a:cxn ang="0">
                  <a:pos x="405" y="53"/>
                </a:cxn>
                <a:cxn ang="0">
                  <a:pos x="477" y="23"/>
                </a:cxn>
                <a:cxn ang="0">
                  <a:pos x="552" y="0"/>
                </a:cxn>
              </a:cxnLst>
              <a:rect l="0" t="0" r="r" b="b"/>
              <a:pathLst>
                <a:path w="2193" h="1077">
                  <a:moveTo>
                    <a:pt x="2193" y="766"/>
                  </a:moveTo>
                  <a:lnTo>
                    <a:pt x="2152" y="804"/>
                  </a:lnTo>
                  <a:lnTo>
                    <a:pt x="2101" y="839"/>
                  </a:lnTo>
                  <a:lnTo>
                    <a:pt x="2045" y="873"/>
                  </a:lnTo>
                  <a:lnTo>
                    <a:pt x="1987" y="906"/>
                  </a:lnTo>
                  <a:lnTo>
                    <a:pt x="1925" y="935"/>
                  </a:lnTo>
                  <a:lnTo>
                    <a:pt x="1858" y="964"/>
                  </a:lnTo>
                  <a:lnTo>
                    <a:pt x="1785" y="985"/>
                  </a:lnTo>
                  <a:lnTo>
                    <a:pt x="1711" y="1007"/>
                  </a:lnTo>
                  <a:lnTo>
                    <a:pt x="1631" y="1027"/>
                  </a:lnTo>
                  <a:lnTo>
                    <a:pt x="1552" y="1043"/>
                  </a:lnTo>
                  <a:lnTo>
                    <a:pt x="1467" y="1058"/>
                  </a:lnTo>
                  <a:lnTo>
                    <a:pt x="1383" y="1068"/>
                  </a:lnTo>
                  <a:lnTo>
                    <a:pt x="1294" y="1075"/>
                  </a:lnTo>
                  <a:lnTo>
                    <a:pt x="1210" y="1077"/>
                  </a:lnTo>
                  <a:lnTo>
                    <a:pt x="1121" y="1077"/>
                  </a:lnTo>
                  <a:lnTo>
                    <a:pt x="1034" y="1075"/>
                  </a:lnTo>
                  <a:lnTo>
                    <a:pt x="949" y="1068"/>
                  </a:lnTo>
                  <a:lnTo>
                    <a:pt x="862" y="1058"/>
                  </a:lnTo>
                  <a:lnTo>
                    <a:pt x="780" y="1046"/>
                  </a:lnTo>
                  <a:lnTo>
                    <a:pt x="699" y="1028"/>
                  </a:lnTo>
                  <a:lnTo>
                    <a:pt x="622" y="1010"/>
                  </a:lnTo>
                  <a:lnTo>
                    <a:pt x="544" y="988"/>
                  </a:lnTo>
                  <a:lnTo>
                    <a:pt x="472" y="964"/>
                  </a:lnTo>
                  <a:lnTo>
                    <a:pt x="405" y="937"/>
                  </a:lnTo>
                  <a:lnTo>
                    <a:pt x="342" y="909"/>
                  </a:lnTo>
                  <a:lnTo>
                    <a:pt x="282" y="874"/>
                  </a:lnTo>
                  <a:lnTo>
                    <a:pt x="227" y="841"/>
                  </a:lnTo>
                  <a:lnTo>
                    <a:pt x="179" y="807"/>
                  </a:lnTo>
                  <a:lnTo>
                    <a:pt x="132" y="769"/>
                  </a:lnTo>
                  <a:lnTo>
                    <a:pt x="96" y="727"/>
                  </a:lnTo>
                  <a:lnTo>
                    <a:pt x="63" y="686"/>
                  </a:lnTo>
                  <a:lnTo>
                    <a:pt x="39" y="648"/>
                  </a:lnTo>
                  <a:lnTo>
                    <a:pt x="19" y="605"/>
                  </a:lnTo>
                  <a:lnTo>
                    <a:pt x="4" y="559"/>
                  </a:lnTo>
                  <a:lnTo>
                    <a:pt x="0" y="517"/>
                  </a:lnTo>
                  <a:lnTo>
                    <a:pt x="0" y="475"/>
                  </a:lnTo>
                  <a:lnTo>
                    <a:pt x="4" y="428"/>
                  </a:lnTo>
                  <a:lnTo>
                    <a:pt x="19" y="385"/>
                  </a:lnTo>
                  <a:lnTo>
                    <a:pt x="39" y="344"/>
                  </a:lnTo>
                  <a:lnTo>
                    <a:pt x="63" y="303"/>
                  </a:lnTo>
                  <a:lnTo>
                    <a:pt x="95" y="262"/>
                  </a:lnTo>
                  <a:lnTo>
                    <a:pt x="132" y="224"/>
                  </a:lnTo>
                  <a:lnTo>
                    <a:pt x="176" y="185"/>
                  </a:lnTo>
                  <a:lnTo>
                    <a:pt x="224" y="149"/>
                  </a:lnTo>
                  <a:lnTo>
                    <a:pt x="279" y="115"/>
                  </a:lnTo>
                  <a:lnTo>
                    <a:pt x="339" y="82"/>
                  </a:lnTo>
                  <a:lnTo>
                    <a:pt x="405" y="53"/>
                  </a:lnTo>
                  <a:lnTo>
                    <a:pt x="477" y="23"/>
                  </a:lnTo>
                  <a:lnTo>
                    <a:pt x="552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81" name="Freeform 97"/>
            <p:cNvSpPr>
              <a:spLocks/>
            </p:cNvSpPr>
            <p:nvPr/>
          </p:nvSpPr>
          <p:spPr bwMode="auto">
            <a:xfrm>
              <a:off x="8223" y="8385"/>
              <a:ext cx="75" cy="18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75" y="18"/>
                </a:cxn>
                <a:cxn ang="0">
                  <a:pos x="150" y="0"/>
                </a:cxn>
              </a:cxnLst>
              <a:rect l="0" t="0" r="r" b="b"/>
              <a:pathLst>
                <a:path w="150" h="37">
                  <a:moveTo>
                    <a:pt x="0" y="37"/>
                  </a:moveTo>
                  <a:lnTo>
                    <a:pt x="75" y="18"/>
                  </a:lnTo>
                  <a:lnTo>
                    <a:pt x="150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82" name="Freeform 98"/>
            <p:cNvSpPr>
              <a:spLocks/>
            </p:cNvSpPr>
            <p:nvPr/>
          </p:nvSpPr>
          <p:spPr bwMode="auto">
            <a:xfrm>
              <a:off x="8018" y="8403"/>
              <a:ext cx="205" cy="103"/>
            </a:xfrm>
            <a:custGeom>
              <a:avLst/>
              <a:gdLst/>
              <a:ahLst/>
              <a:cxnLst>
                <a:cxn ang="0">
                  <a:pos x="409" y="0"/>
                </a:cxn>
                <a:cxn ang="0">
                  <a:pos x="339" y="25"/>
                </a:cxn>
                <a:cxn ang="0">
                  <a:pos x="272" y="48"/>
                </a:cxn>
                <a:cxn ang="0">
                  <a:pos x="206" y="77"/>
                </a:cxn>
                <a:cxn ang="0">
                  <a:pos x="149" y="103"/>
                </a:cxn>
                <a:cxn ang="0">
                  <a:pos x="93" y="137"/>
                </a:cxn>
                <a:cxn ang="0">
                  <a:pos x="45" y="172"/>
                </a:cxn>
                <a:cxn ang="0">
                  <a:pos x="0" y="205"/>
                </a:cxn>
              </a:cxnLst>
              <a:rect l="0" t="0" r="r" b="b"/>
              <a:pathLst>
                <a:path w="409" h="205">
                  <a:moveTo>
                    <a:pt x="409" y="0"/>
                  </a:moveTo>
                  <a:lnTo>
                    <a:pt x="339" y="25"/>
                  </a:lnTo>
                  <a:lnTo>
                    <a:pt x="272" y="48"/>
                  </a:lnTo>
                  <a:lnTo>
                    <a:pt x="206" y="77"/>
                  </a:lnTo>
                  <a:lnTo>
                    <a:pt x="149" y="103"/>
                  </a:lnTo>
                  <a:lnTo>
                    <a:pt x="93" y="137"/>
                  </a:lnTo>
                  <a:lnTo>
                    <a:pt x="45" y="172"/>
                  </a:lnTo>
                  <a:lnTo>
                    <a:pt x="0" y="205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83" name="Freeform 99"/>
            <p:cNvSpPr>
              <a:spLocks/>
            </p:cNvSpPr>
            <p:nvPr/>
          </p:nvSpPr>
          <p:spPr bwMode="auto">
            <a:xfrm>
              <a:off x="7864" y="8037"/>
              <a:ext cx="539" cy="520"/>
            </a:xfrm>
            <a:custGeom>
              <a:avLst/>
              <a:gdLst/>
              <a:ahLst/>
              <a:cxnLst>
                <a:cxn ang="0">
                  <a:pos x="265" y="1042"/>
                </a:cxn>
                <a:cxn ang="0">
                  <a:pos x="210" y="1001"/>
                </a:cxn>
                <a:cxn ang="0">
                  <a:pos x="164" y="961"/>
                </a:cxn>
                <a:cxn ang="0">
                  <a:pos x="121" y="921"/>
                </a:cxn>
                <a:cxn ang="0">
                  <a:pos x="84" y="876"/>
                </a:cxn>
                <a:cxn ang="0">
                  <a:pos x="55" y="835"/>
                </a:cxn>
                <a:cxn ang="0">
                  <a:pos x="32" y="788"/>
                </a:cxn>
                <a:cxn ang="0">
                  <a:pos x="14" y="740"/>
                </a:cxn>
                <a:cxn ang="0">
                  <a:pos x="3" y="692"/>
                </a:cxn>
                <a:cxn ang="0">
                  <a:pos x="0" y="648"/>
                </a:cxn>
                <a:cxn ang="0">
                  <a:pos x="3" y="600"/>
                </a:cxn>
                <a:cxn ang="0">
                  <a:pos x="11" y="552"/>
                </a:cxn>
                <a:cxn ang="0">
                  <a:pos x="29" y="508"/>
                </a:cxn>
                <a:cxn ang="0">
                  <a:pos x="54" y="460"/>
                </a:cxn>
                <a:cxn ang="0">
                  <a:pos x="80" y="417"/>
                </a:cxn>
                <a:cxn ang="0">
                  <a:pos x="116" y="374"/>
                </a:cxn>
                <a:cxn ang="0">
                  <a:pos x="159" y="332"/>
                </a:cxn>
                <a:cxn ang="0">
                  <a:pos x="205" y="291"/>
                </a:cxn>
                <a:cxn ang="0">
                  <a:pos x="260" y="251"/>
                </a:cxn>
                <a:cxn ang="0">
                  <a:pos x="320" y="217"/>
                </a:cxn>
                <a:cxn ang="0">
                  <a:pos x="383" y="181"/>
                </a:cxn>
                <a:cxn ang="0">
                  <a:pos x="448" y="152"/>
                </a:cxn>
                <a:cxn ang="0">
                  <a:pos x="515" y="124"/>
                </a:cxn>
                <a:cxn ang="0">
                  <a:pos x="588" y="96"/>
                </a:cxn>
                <a:cxn ang="0">
                  <a:pos x="662" y="74"/>
                </a:cxn>
                <a:cxn ang="0">
                  <a:pos x="742" y="56"/>
                </a:cxn>
                <a:cxn ang="0">
                  <a:pos x="821" y="37"/>
                </a:cxn>
                <a:cxn ang="0">
                  <a:pos x="908" y="22"/>
                </a:cxn>
                <a:cxn ang="0">
                  <a:pos x="990" y="10"/>
                </a:cxn>
                <a:cxn ang="0">
                  <a:pos x="1079" y="0"/>
                </a:cxn>
              </a:cxnLst>
              <a:rect l="0" t="0" r="r" b="b"/>
              <a:pathLst>
                <a:path w="1079" h="1042">
                  <a:moveTo>
                    <a:pt x="265" y="1042"/>
                  </a:moveTo>
                  <a:lnTo>
                    <a:pt x="210" y="1001"/>
                  </a:lnTo>
                  <a:lnTo>
                    <a:pt x="164" y="961"/>
                  </a:lnTo>
                  <a:lnTo>
                    <a:pt x="121" y="921"/>
                  </a:lnTo>
                  <a:lnTo>
                    <a:pt x="84" y="876"/>
                  </a:lnTo>
                  <a:lnTo>
                    <a:pt x="55" y="835"/>
                  </a:lnTo>
                  <a:lnTo>
                    <a:pt x="32" y="788"/>
                  </a:lnTo>
                  <a:lnTo>
                    <a:pt x="14" y="740"/>
                  </a:lnTo>
                  <a:lnTo>
                    <a:pt x="3" y="692"/>
                  </a:lnTo>
                  <a:lnTo>
                    <a:pt x="0" y="648"/>
                  </a:lnTo>
                  <a:lnTo>
                    <a:pt x="3" y="600"/>
                  </a:lnTo>
                  <a:lnTo>
                    <a:pt x="11" y="552"/>
                  </a:lnTo>
                  <a:lnTo>
                    <a:pt x="29" y="508"/>
                  </a:lnTo>
                  <a:lnTo>
                    <a:pt x="54" y="460"/>
                  </a:lnTo>
                  <a:lnTo>
                    <a:pt x="80" y="417"/>
                  </a:lnTo>
                  <a:lnTo>
                    <a:pt x="116" y="374"/>
                  </a:lnTo>
                  <a:lnTo>
                    <a:pt x="159" y="332"/>
                  </a:lnTo>
                  <a:lnTo>
                    <a:pt x="205" y="291"/>
                  </a:lnTo>
                  <a:lnTo>
                    <a:pt x="260" y="251"/>
                  </a:lnTo>
                  <a:lnTo>
                    <a:pt x="320" y="217"/>
                  </a:lnTo>
                  <a:lnTo>
                    <a:pt x="383" y="181"/>
                  </a:lnTo>
                  <a:lnTo>
                    <a:pt x="448" y="152"/>
                  </a:lnTo>
                  <a:lnTo>
                    <a:pt x="515" y="124"/>
                  </a:lnTo>
                  <a:lnTo>
                    <a:pt x="588" y="96"/>
                  </a:lnTo>
                  <a:lnTo>
                    <a:pt x="662" y="74"/>
                  </a:lnTo>
                  <a:lnTo>
                    <a:pt x="742" y="56"/>
                  </a:lnTo>
                  <a:lnTo>
                    <a:pt x="821" y="37"/>
                  </a:lnTo>
                  <a:lnTo>
                    <a:pt x="908" y="22"/>
                  </a:lnTo>
                  <a:lnTo>
                    <a:pt x="990" y="10"/>
                  </a:lnTo>
                  <a:lnTo>
                    <a:pt x="1079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84" name="Freeform 100"/>
            <p:cNvSpPr>
              <a:spLocks/>
            </p:cNvSpPr>
            <p:nvPr/>
          </p:nvSpPr>
          <p:spPr bwMode="auto">
            <a:xfrm>
              <a:off x="7996" y="8038"/>
              <a:ext cx="1176" cy="648"/>
            </a:xfrm>
            <a:custGeom>
              <a:avLst/>
              <a:gdLst/>
              <a:ahLst/>
              <a:cxnLst>
                <a:cxn ang="0">
                  <a:pos x="1296" y="0"/>
                </a:cxn>
                <a:cxn ang="0">
                  <a:pos x="1387" y="9"/>
                </a:cxn>
                <a:cxn ang="0">
                  <a:pos x="1475" y="23"/>
                </a:cxn>
                <a:cxn ang="0">
                  <a:pos x="1564" y="41"/>
                </a:cxn>
                <a:cxn ang="0">
                  <a:pos x="1648" y="63"/>
                </a:cxn>
                <a:cxn ang="0">
                  <a:pos x="1729" y="82"/>
                </a:cxn>
                <a:cxn ang="0">
                  <a:pos x="1807" y="108"/>
                </a:cxn>
                <a:cxn ang="0">
                  <a:pos x="1884" y="137"/>
                </a:cxn>
                <a:cxn ang="0">
                  <a:pos x="1951" y="170"/>
                </a:cxn>
                <a:cxn ang="0">
                  <a:pos x="2019" y="204"/>
                </a:cxn>
                <a:cxn ang="0">
                  <a:pos x="2077" y="239"/>
                </a:cxn>
                <a:cxn ang="0">
                  <a:pos x="2133" y="277"/>
                </a:cxn>
                <a:cxn ang="0">
                  <a:pos x="2182" y="318"/>
                </a:cxn>
                <a:cxn ang="0">
                  <a:pos x="2223" y="361"/>
                </a:cxn>
                <a:cxn ang="0">
                  <a:pos x="2262" y="402"/>
                </a:cxn>
                <a:cxn ang="0">
                  <a:pos x="2293" y="446"/>
                </a:cxn>
                <a:cxn ang="0">
                  <a:pos x="2321" y="491"/>
                </a:cxn>
                <a:cxn ang="0">
                  <a:pos x="2340" y="538"/>
                </a:cxn>
                <a:cxn ang="0">
                  <a:pos x="2350" y="586"/>
                </a:cxn>
                <a:cxn ang="0">
                  <a:pos x="2351" y="631"/>
                </a:cxn>
                <a:cxn ang="0">
                  <a:pos x="2351" y="679"/>
                </a:cxn>
                <a:cxn ang="0">
                  <a:pos x="2344" y="725"/>
                </a:cxn>
                <a:cxn ang="0">
                  <a:pos x="2329" y="771"/>
                </a:cxn>
                <a:cxn ang="0">
                  <a:pos x="2306" y="819"/>
                </a:cxn>
                <a:cxn ang="0">
                  <a:pos x="2277" y="859"/>
                </a:cxn>
                <a:cxn ang="0">
                  <a:pos x="2243" y="906"/>
                </a:cxn>
                <a:cxn ang="0">
                  <a:pos x="2203" y="950"/>
                </a:cxn>
                <a:cxn ang="0">
                  <a:pos x="2156" y="988"/>
                </a:cxn>
                <a:cxn ang="0">
                  <a:pos x="2104" y="1027"/>
                </a:cxn>
                <a:cxn ang="0">
                  <a:pos x="2045" y="1065"/>
                </a:cxn>
                <a:cxn ang="0">
                  <a:pos x="1983" y="1101"/>
                </a:cxn>
                <a:cxn ang="0">
                  <a:pos x="1913" y="1132"/>
                </a:cxn>
                <a:cxn ang="0">
                  <a:pos x="1843" y="1161"/>
                </a:cxn>
                <a:cxn ang="0">
                  <a:pos x="1763" y="1189"/>
                </a:cxn>
                <a:cxn ang="0">
                  <a:pos x="1684" y="1215"/>
                </a:cxn>
                <a:cxn ang="0">
                  <a:pos x="1600" y="1237"/>
                </a:cxn>
                <a:cxn ang="0">
                  <a:pos x="1515" y="1253"/>
                </a:cxn>
                <a:cxn ang="0">
                  <a:pos x="1427" y="1270"/>
                </a:cxn>
                <a:cxn ang="0">
                  <a:pos x="1335" y="1282"/>
                </a:cxn>
                <a:cxn ang="0">
                  <a:pos x="1243" y="1289"/>
                </a:cxn>
                <a:cxn ang="0">
                  <a:pos x="1149" y="1293"/>
                </a:cxn>
                <a:cxn ang="0">
                  <a:pos x="1055" y="1296"/>
                </a:cxn>
                <a:cxn ang="0">
                  <a:pos x="964" y="1293"/>
                </a:cxn>
                <a:cxn ang="0">
                  <a:pos x="868" y="1289"/>
                </a:cxn>
                <a:cxn ang="0">
                  <a:pos x="776" y="1282"/>
                </a:cxn>
                <a:cxn ang="0">
                  <a:pos x="687" y="1272"/>
                </a:cxn>
                <a:cxn ang="0">
                  <a:pos x="595" y="1257"/>
                </a:cxn>
                <a:cxn ang="0">
                  <a:pos x="511" y="1241"/>
                </a:cxn>
                <a:cxn ang="0">
                  <a:pos x="424" y="1219"/>
                </a:cxn>
                <a:cxn ang="0">
                  <a:pos x="345" y="1194"/>
                </a:cxn>
                <a:cxn ang="0">
                  <a:pos x="265" y="1168"/>
                </a:cxn>
                <a:cxn ang="0">
                  <a:pos x="193" y="1139"/>
                </a:cxn>
                <a:cxn ang="0">
                  <a:pos x="124" y="1108"/>
                </a:cxn>
                <a:cxn ang="0">
                  <a:pos x="61" y="1075"/>
                </a:cxn>
                <a:cxn ang="0">
                  <a:pos x="0" y="1039"/>
                </a:cxn>
              </a:cxnLst>
              <a:rect l="0" t="0" r="r" b="b"/>
              <a:pathLst>
                <a:path w="2351" h="1296">
                  <a:moveTo>
                    <a:pt x="1296" y="0"/>
                  </a:moveTo>
                  <a:lnTo>
                    <a:pt x="1387" y="9"/>
                  </a:lnTo>
                  <a:lnTo>
                    <a:pt x="1475" y="23"/>
                  </a:lnTo>
                  <a:lnTo>
                    <a:pt x="1564" y="41"/>
                  </a:lnTo>
                  <a:lnTo>
                    <a:pt x="1648" y="63"/>
                  </a:lnTo>
                  <a:lnTo>
                    <a:pt x="1729" y="82"/>
                  </a:lnTo>
                  <a:lnTo>
                    <a:pt x="1807" y="108"/>
                  </a:lnTo>
                  <a:lnTo>
                    <a:pt x="1884" y="137"/>
                  </a:lnTo>
                  <a:lnTo>
                    <a:pt x="1951" y="170"/>
                  </a:lnTo>
                  <a:lnTo>
                    <a:pt x="2019" y="204"/>
                  </a:lnTo>
                  <a:lnTo>
                    <a:pt x="2077" y="239"/>
                  </a:lnTo>
                  <a:lnTo>
                    <a:pt x="2133" y="277"/>
                  </a:lnTo>
                  <a:lnTo>
                    <a:pt x="2182" y="318"/>
                  </a:lnTo>
                  <a:lnTo>
                    <a:pt x="2223" y="361"/>
                  </a:lnTo>
                  <a:lnTo>
                    <a:pt x="2262" y="402"/>
                  </a:lnTo>
                  <a:lnTo>
                    <a:pt x="2293" y="446"/>
                  </a:lnTo>
                  <a:lnTo>
                    <a:pt x="2321" y="491"/>
                  </a:lnTo>
                  <a:lnTo>
                    <a:pt x="2340" y="538"/>
                  </a:lnTo>
                  <a:lnTo>
                    <a:pt x="2350" y="586"/>
                  </a:lnTo>
                  <a:lnTo>
                    <a:pt x="2351" y="631"/>
                  </a:lnTo>
                  <a:lnTo>
                    <a:pt x="2351" y="679"/>
                  </a:lnTo>
                  <a:lnTo>
                    <a:pt x="2344" y="725"/>
                  </a:lnTo>
                  <a:lnTo>
                    <a:pt x="2329" y="771"/>
                  </a:lnTo>
                  <a:lnTo>
                    <a:pt x="2306" y="819"/>
                  </a:lnTo>
                  <a:lnTo>
                    <a:pt x="2277" y="859"/>
                  </a:lnTo>
                  <a:lnTo>
                    <a:pt x="2243" y="906"/>
                  </a:lnTo>
                  <a:lnTo>
                    <a:pt x="2203" y="950"/>
                  </a:lnTo>
                  <a:lnTo>
                    <a:pt x="2156" y="988"/>
                  </a:lnTo>
                  <a:lnTo>
                    <a:pt x="2104" y="1027"/>
                  </a:lnTo>
                  <a:lnTo>
                    <a:pt x="2045" y="1065"/>
                  </a:lnTo>
                  <a:lnTo>
                    <a:pt x="1983" y="1101"/>
                  </a:lnTo>
                  <a:lnTo>
                    <a:pt x="1913" y="1132"/>
                  </a:lnTo>
                  <a:lnTo>
                    <a:pt x="1843" y="1161"/>
                  </a:lnTo>
                  <a:lnTo>
                    <a:pt x="1763" y="1189"/>
                  </a:lnTo>
                  <a:lnTo>
                    <a:pt x="1684" y="1215"/>
                  </a:lnTo>
                  <a:lnTo>
                    <a:pt x="1600" y="1237"/>
                  </a:lnTo>
                  <a:lnTo>
                    <a:pt x="1515" y="1253"/>
                  </a:lnTo>
                  <a:lnTo>
                    <a:pt x="1427" y="1270"/>
                  </a:lnTo>
                  <a:lnTo>
                    <a:pt x="1335" y="1282"/>
                  </a:lnTo>
                  <a:lnTo>
                    <a:pt x="1243" y="1289"/>
                  </a:lnTo>
                  <a:lnTo>
                    <a:pt x="1149" y="1293"/>
                  </a:lnTo>
                  <a:lnTo>
                    <a:pt x="1055" y="1296"/>
                  </a:lnTo>
                  <a:lnTo>
                    <a:pt x="964" y="1293"/>
                  </a:lnTo>
                  <a:lnTo>
                    <a:pt x="868" y="1289"/>
                  </a:lnTo>
                  <a:lnTo>
                    <a:pt x="776" y="1282"/>
                  </a:lnTo>
                  <a:lnTo>
                    <a:pt x="687" y="1272"/>
                  </a:lnTo>
                  <a:lnTo>
                    <a:pt x="595" y="1257"/>
                  </a:lnTo>
                  <a:lnTo>
                    <a:pt x="511" y="1241"/>
                  </a:lnTo>
                  <a:lnTo>
                    <a:pt x="424" y="1219"/>
                  </a:lnTo>
                  <a:lnTo>
                    <a:pt x="345" y="1194"/>
                  </a:lnTo>
                  <a:lnTo>
                    <a:pt x="265" y="1168"/>
                  </a:lnTo>
                  <a:lnTo>
                    <a:pt x="193" y="1139"/>
                  </a:lnTo>
                  <a:lnTo>
                    <a:pt x="124" y="1108"/>
                  </a:lnTo>
                  <a:lnTo>
                    <a:pt x="61" y="1075"/>
                  </a:lnTo>
                  <a:lnTo>
                    <a:pt x="0" y="1039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85" name="Freeform 101"/>
            <p:cNvSpPr>
              <a:spLocks/>
            </p:cNvSpPr>
            <p:nvPr/>
          </p:nvSpPr>
          <p:spPr bwMode="auto">
            <a:xfrm>
              <a:off x="7864" y="8655"/>
              <a:ext cx="1310" cy="3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5"/>
                </a:cxn>
                <a:cxn ang="0">
                  <a:pos x="11" y="91"/>
                </a:cxn>
                <a:cxn ang="0">
                  <a:pos x="29" y="137"/>
                </a:cxn>
                <a:cxn ang="0">
                  <a:pos x="54" y="185"/>
                </a:cxn>
                <a:cxn ang="0">
                  <a:pos x="81" y="225"/>
                </a:cxn>
                <a:cxn ang="0">
                  <a:pos x="118" y="272"/>
                </a:cxn>
                <a:cxn ang="0">
                  <a:pos x="159" y="313"/>
                </a:cxn>
                <a:cxn ang="0">
                  <a:pos x="205" y="352"/>
                </a:cxn>
                <a:cxn ang="0">
                  <a:pos x="260" y="390"/>
                </a:cxn>
                <a:cxn ang="0">
                  <a:pos x="320" y="428"/>
                </a:cxn>
                <a:cxn ang="0">
                  <a:pos x="383" y="463"/>
                </a:cxn>
                <a:cxn ang="0">
                  <a:pos x="451" y="496"/>
                </a:cxn>
                <a:cxn ang="0">
                  <a:pos x="523" y="523"/>
                </a:cxn>
                <a:cxn ang="0">
                  <a:pos x="603" y="549"/>
                </a:cxn>
                <a:cxn ang="0">
                  <a:pos x="680" y="574"/>
                </a:cxn>
                <a:cxn ang="0">
                  <a:pos x="766" y="595"/>
                </a:cxn>
                <a:cxn ang="0">
                  <a:pos x="850" y="614"/>
                </a:cxn>
                <a:cxn ang="0">
                  <a:pos x="942" y="629"/>
                </a:cxn>
                <a:cxn ang="0">
                  <a:pos x="1031" y="641"/>
                </a:cxn>
                <a:cxn ang="0">
                  <a:pos x="1122" y="648"/>
                </a:cxn>
                <a:cxn ang="0">
                  <a:pos x="1217" y="651"/>
                </a:cxn>
                <a:cxn ang="0">
                  <a:pos x="1309" y="652"/>
                </a:cxn>
                <a:cxn ang="0">
                  <a:pos x="1405" y="651"/>
                </a:cxn>
                <a:cxn ang="0">
                  <a:pos x="1497" y="648"/>
                </a:cxn>
                <a:cxn ang="0">
                  <a:pos x="1588" y="641"/>
                </a:cxn>
                <a:cxn ang="0">
                  <a:pos x="1679" y="629"/>
                </a:cxn>
                <a:cxn ang="0">
                  <a:pos x="1766" y="614"/>
                </a:cxn>
                <a:cxn ang="0">
                  <a:pos x="1855" y="595"/>
                </a:cxn>
                <a:cxn ang="0">
                  <a:pos x="1938" y="574"/>
                </a:cxn>
                <a:cxn ang="0">
                  <a:pos x="2016" y="549"/>
                </a:cxn>
                <a:cxn ang="0">
                  <a:pos x="2093" y="523"/>
                </a:cxn>
                <a:cxn ang="0">
                  <a:pos x="2166" y="496"/>
                </a:cxn>
                <a:cxn ang="0">
                  <a:pos x="2236" y="463"/>
                </a:cxn>
                <a:cxn ang="0">
                  <a:pos x="2300" y="428"/>
                </a:cxn>
                <a:cxn ang="0">
                  <a:pos x="2356" y="390"/>
                </a:cxn>
                <a:cxn ang="0">
                  <a:pos x="2412" y="352"/>
                </a:cxn>
                <a:cxn ang="0">
                  <a:pos x="2460" y="313"/>
                </a:cxn>
                <a:cxn ang="0">
                  <a:pos x="2501" y="272"/>
                </a:cxn>
                <a:cxn ang="0">
                  <a:pos x="2538" y="225"/>
                </a:cxn>
                <a:cxn ang="0">
                  <a:pos x="2565" y="185"/>
                </a:cxn>
                <a:cxn ang="0">
                  <a:pos x="2590" y="137"/>
                </a:cxn>
                <a:cxn ang="0">
                  <a:pos x="2607" y="91"/>
                </a:cxn>
                <a:cxn ang="0">
                  <a:pos x="2615" y="45"/>
                </a:cxn>
                <a:cxn ang="0">
                  <a:pos x="2619" y="0"/>
                </a:cxn>
              </a:cxnLst>
              <a:rect l="0" t="0" r="r" b="b"/>
              <a:pathLst>
                <a:path w="2619" h="652">
                  <a:moveTo>
                    <a:pt x="0" y="0"/>
                  </a:moveTo>
                  <a:lnTo>
                    <a:pt x="3" y="45"/>
                  </a:lnTo>
                  <a:lnTo>
                    <a:pt x="11" y="91"/>
                  </a:lnTo>
                  <a:lnTo>
                    <a:pt x="29" y="137"/>
                  </a:lnTo>
                  <a:lnTo>
                    <a:pt x="54" y="185"/>
                  </a:lnTo>
                  <a:lnTo>
                    <a:pt x="81" y="225"/>
                  </a:lnTo>
                  <a:lnTo>
                    <a:pt x="118" y="272"/>
                  </a:lnTo>
                  <a:lnTo>
                    <a:pt x="159" y="313"/>
                  </a:lnTo>
                  <a:lnTo>
                    <a:pt x="205" y="352"/>
                  </a:lnTo>
                  <a:lnTo>
                    <a:pt x="260" y="390"/>
                  </a:lnTo>
                  <a:lnTo>
                    <a:pt x="320" y="428"/>
                  </a:lnTo>
                  <a:lnTo>
                    <a:pt x="383" y="463"/>
                  </a:lnTo>
                  <a:lnTo>
                    <a:pt x="451" y="496"/>
                  </a:lnTo>
                  <a:lnTo>
                    <a:pt x="523" y="523"/>
                  </a:lnTo>
                  <a:lnTo>
                    <a:pt x="603" y="549"/>
                  </a:lnTo>
                  <a:lnTo>
                    <a:pt x="680" y="574"/>
                  </a:lnTo>
                  <a:lnTo>
                    <a:pt x="766" y="595"/>
                  </a:lnTo>
                  <a:lnTo>
                    <a:pt x="850" y="614"/>
                  </a:lnTo>
                  <a:lnTo>
                    <a:pt x="942" y="629"/>
                  </a:lnTo>
                  <a:lnTo>
                    <a:pt x="1031" y="641"/>
                  </a:lnTo>
                  <a:lnTo>
                    <a:pt x="1122" y="648"/>
                  </a:lnTo>
                  <a:lnTo>
                    <a:pt x="1217" y="651"/>
                  </a:lnTo>
                  <a:lnTo>
                    <a:pt x="1309" y="652"/>
                  </a:lnTo>
                  <a:lnTo>
                    <a:pt x="1405" y="651"/>
                  </a:lnTo>
                  <a:lnTo>
                    <a:pt x="1497" y="648"/>
                  </a:lnTo>
                  <a:lnTo>
                    <a:pt x="1588" y="641"/>
                  </a:lnTo>
                  <a:lnTo>
                    <a:pt x="1679" y="629"/>
                  </a:lnTo>
                  <a:lnTo>
                    <a:pt x="1766" y="614"/>
                  </a:lnTo>
                  <a:lnTo>
                    <a:pt x="1855" y="595"/>
                  </a:lnTo>
                  <a:lnTo>
                    <a:pt x="1938" y="574"/>
                  </a:lnTo>
                  <a:lnTo>
                    <a:pt x="2016" y="549"/>
                  </a:lnTo>
                  <a:lnTo>
                    <a:pt x="2093" y="523"/>
                  </a:lnTo>
                  <a:lnTo>
                    <a:pt x="2166" y="496"/>
                  </a:lnTo>
                  <a:lnTo>
                    <a:pt x="2236" y="463"/>
                  </a:lnTo>
                  <a:lnTo>
                    <a:pt x="2300" y="428"/>
                  </a:lnTo>
                  <a:lnTo>
                    <a:pt x="2356" y="390"/>
                  </a:lnTo>
                  <a:lnTo>
                    <a:pt x="2412" y="352"/>
                  </a:lnTo>
                  <a:lnTo>
                    <a:pt x="2460" y="313"/>
                  </a:lnTo>
                  <a:lnTo>
                    <a:pt x="2501" y="272"/>
                  </a:lnTo>
                  <a:lnTo>
                    <a:pt x="2538" y="225"/>
                  </a:lnTo>
                  <a:lnTo>
                    <a:pt x="2565" y="185"/>
                  </a:lnTo>
                  <a:lnTo>
                    <a:pt x="2590" y="137"/>
                  </a:lnTo>
                  <a:lnTo>
                    <a:pt x="2607" y="91"/>
                  </a:lnTo>
                  <a:lnTo>
                    <a:pt x="2615" y="45"/>
                  </a:lnTo>
                  <a:lnTo>
                    <a:pt x="2619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86" name="Freeform 102"/>
            <p:cNvSpPr>
              <a:spLocks/>
            </p:cNvSpPr>
            <p:nvPr/>
          </p:nvSpPr>
          <p:spPr bwMode="auto">
            <a:xfrm>
              <a:off x="7864" y="8420"/>
              <a:ext cx="1251" cy="329"/>
            </a:xfrm>
            <a:custGeom>
              <a:avLst/>
              <a:gdLst/>
              <a:ahLst/>
              <a:cxnLst>
                <a:cxn ang="0">
                  <a:pos x="2501" y="273"/>
                </a:cxn>
                <a:cxn ang="0">
                  <a:pos x="2460" y="316"/>
                </a:cxn>
                <a:cxn ang="0">
                  <a:pos x="2412" y="357"/>
                </a:cxn>
                <a:cxn ang="0">
                  <a:pos x="2356" y="394"/>
                </a:cxn>
                <a:cxn ang="0">
                  <a:pos x="2300" y="430"/>
                </a:cxn>
                <a:cxn ang="0">
                  <a:pos x="2236" y="466"/>
                </a:cxn>
                <a:cxn ang="0">
                  <a:pos x="2166" y="497"/>
                </a:cxn>
                <a:cxn ang="0">
                  <a:pos x="2093" y="523"/>
                </a:cxn>
                <a:cxn ang="0">
                  <a:pos x="2016" y="552"/>
                </a:cxn>
                <a:cxn ang="0">
                  <a:pos x="1938" y="577"/>
                </a:cxn>
                <a:cxn ang="0">
                  <a:pos x="1855" y="599"/>
                </a:cxn>
                <a:cxn ang="0">
                  <a:pos x="1766" y="615"/>
                </a:cxn>
                <a:cxn ang="0">
                  <a:pos x="1679" y="629"/>
                </a:cxn>
                <a:cxn ang="0">
                  <a:pos x="1588" y="641"/>
                </a:cxn>
                <a:cxn ang="0">
                  <a:pos x="1497" y="651"/>
                </a:cxn>
                <a:cxn ang="0">
                  <a:pos x="1405" y="656"/>
                </a:cxn>
                <a:cxn ang="0">
                  <a:pos x="1309" y="659"/>
                </a:cxn>
                <a:cxn ang="0">
                  <a:pos x="1217" y="656"/>
                </a:cxn>
                <a:cxn ang="0">
                  <a:pos x="1122" y="651"/>
                </a:cxn>
                <a:cxn ang="0">
                  <a:pos x="1031" y="641"/>
                </a:cxn>
                <a:cxn ang="0">
                  <a:pos x="942" y="629"/>
                </a:cxn>
                <a:cxn ang="0">
                  <a:pos x="850" y="615"/>
                </a:cxn>
                <a:cxn ang="0">
                  <a:pos x="766" y="599"/>
                </a:cxn>
                <a:cxn ang="0">
                  <a:pos x="680" y="577"/>
                </a:cxn>
                <a:cxn ang="0">
                  <a:pos x="603" y="552"/>
                </a:cxn>
                <a:cxn ang="0">
                  <a:pos x="523" y="523"/>
                </a:cxn>
                <a:cxn ang="0">
                  <a:pos x="451" y="497"/>
                </a:cxn>
                <a:cxn ang="0">
                  <a:pos x="383" y="466"/>
                </a:cxn>
                <a:cxn ang="0">
                  <a:pos x="320" y="430"/>
                </a:cxn>
                <a:cxn ang="0">
                  <a:pos x="260" y="394"/>
                </a:cxn>
                <a:cxn ang="0">
                  <a:pos x="205" y="357"/>
                </a:cxn>
                <a:cxn ang="0">
                  <a:pos x="159" y="316"/>
                </a:cxn>
                <a:cxn ang="0">
                  <a:pos x="118" y="273"/>
                </a:cxn>
                <a:cxn ang="0">
                  <a:pos x="81" y="229"/>
                </a:cxn>
                <a:cxn ang="0">
                  <a:pos x="54" y="187"/>
                </a:cxn>
                <a:cxn ang="0">
                  <a:pos x="29" y="140"/>
                </a:cxn>
                <a:cxn ang="0">
                  <a:pos x="11" y="95"/>
                </a:cxn>
                <a:cxn ang="0">
                  <a:pos x="3" y="48"/>
                </a:cxn>
                <a:cxn ang="0">
                  <a:pos x="0" y="0"/>
                </a:cxn>
              </a:cxnLst>
              <a:rect l="0" t="0" r="r" b="b"/>
              <a:pathLst>
                <a:path w="2501" h="659">
                  <a:moveTo>
                    <a:pt x="2501" y="273"/>
                  </a:moveTo>
                  <a:lnTo>
                    <a:pt x="2460" y="316"/>
                  </a:lnTo>
                  <a:lnTo>
                    <a:pt x="2412" y="357"/>
                  </a:lnTo>
                  <a:lnTo>
                    <a:pt x="2356" y="394"/>
                  </a:lnTo>
                  <a:lnTo>
                    <a:pt x="2300" y="430"/>
                  </a:lnTo>
                  <a:lnTo>
                    <a:pt x="2236" y="466"/>
                  </a:lnTo>
                  <a:lnTo>
                    <a:pt x="2166" y="497"/>
                  </a:lnTo>
                  <a:lnTo>
                    <a:pt x="2093" y="523"/>
                  </a:lnTo>
                  <a:lnTo>
                    <a:pt x="2016" y="552"/>
                  </a:lnTo>
                  <a:lnTo>
                    <a:pt x="1938" y="577"/>
                  </a:lnTo>
                  <a:lnTo>
                    <a:pt x="1855" y="599"/>
                  </a:lnTo>
                  <a:lnTo>
                    <a:pt x="1766" y="615"/>
                  </a:lnTo>
                  <a:lnTo>
                    <a:pt x="1679" y="629"/>
                  </a:lnTo>
                  <a:lnTo>
                    <a:pt x="1588" y="641"/>
                  </a:lnTo>
                  <a:lnTo>
                    <a:pt x="1497" y="651"/>
                  </a:lnTo>
                  <a:lnTo>
                    <a:pt x="1405" y="656"/>
                  </a:lnTo>
                  <a:lnTo>
                    <a:pt x="1309" y="659"/>
                  </a:lnTo>
                  <a:lnTo>
                    <a:pt x="1217" y="656"/>
                  </a:lnTo>
                  <a:lnTo>
                    <a:pt x="1122" y="651"/>
                  </a:lnTo>
                  <a:lnTo>
                    <a:pt x="1031" y="641"/>
                  </a:lnTo>
                  <a:lnTo>
                    <a:pt x="942" y="629"/>
                  </a:lnTo>
                  <a:lnTo>
                    <a:pt x="850" y="615"/>
                  </a:lnTo>
                  <a:lnTo>
                    <a:pt x="766" y="599"/>
                  </a:lnTo>
                  <a:lnTo>
                    <a:pt x="680" y="577"/>
                  </a:lnTo>
                  <a:lnTo>
                    <a:pt x="603" y="552"/>
                  </a:lnTo>
                  <a:lnTo>
                    <a:pt x="523" y="523"/>
                  </a:lnTo>
                  <a:lnTo>
                    <a:pt x="451" y="497"/>
                  </a:lnTo>
                  <a:lnTo>
                    <a:pt x="383" y="466"/>
                  </a:lnTo>
                  <a:lnTo>
                    <a:pt x="320" y="430"/>
                  </a:lnTo>
                  <a:lnTo>
                    <a:pt x="260" y="394"/>
                  </a:lnTo>
                  <a:lnTo>
                    <a:pt x="205" y="357"/>
                  </a:lnTo>
                  <a:lnTo>
                    <a:pt x="159" y="316"/>
                  </a:lnTo>
                  <a:lnTo>
                    <a:pt x="118" y="273"/>
                  </a:lnTo>
                  <a:lnTo>
                    <a:pt x="81" y="229"/>
                  </a:lnTo>
                  <a:lnTo>
                    <a:pt x="54" y="187"/>
                  </a:lnTo>
                  <a:lnTo>
                    <a:pt x="29" y="140"/>
                  </a:lnTo>
                  <a:lnTo>
                    <a:pt x="11" y="95"/>
                  </a:lnTo>
                  <a:lnTo>
                    <a:pt x="3" y="48"/>
                  </a:lnTo>
                  <a:lnTo>
                    <a:pt x="0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87" name="Freeform 103"/>
            <p:cNvSpPr>
              <a:spLocks/>
            </p:cNvSpPr>
            <p:nvPr/>
          </p:nvSpPr>
          <p:spPr bwMode="auto">
            <a:xfrm>
              <a:off x="7795" y="8200"/>
              <a:ext cx="1447" cy="582"/>
            </a:xfrm>
            <a:custGeom>
              <a:avLst/>
              <a:gdLst/>
              <a:ahLst/>
              <a:cxnLst>
                <a:cxn ang="0">
                  <a:pos x="0" y="456"/>
                </a:cxn>
                <a:cxn ang="0">
                  <a:pos x="4" y="504"/>
                </a:cxn>
                <a:cxn ang="0">
                  <a:pos x="16" y="552"/>
                </a:cxn>
                <a:cxn ang="0">
                  <a:pos x="36" y="603"/>
                </a:cxn>
                <a:cxn ang="0">
                  <a:pos x="60" y="651"/>
                </a:cxn>
                <a:cxn ang="0">
                  <a:pos x="92" y="696"/>
                </a:cxn>
                <a:cxn ang="0">
                  <a:pos x="132" y="743"/>
                </a:cxn>
                <a:cxn ang="0">
                  <a:pos x="176" y="788"/>
                </a:cxn>
                <a:cxn ang="0">
                  <a:pos x="226" y="829"/>
                </a:cxn>
                <a:cxn ang="0">
                  <a:pos x="284" y="869"/>
                </a:cxn>
                <a:cxn ang="0">
                  <a:pos x="344" y="912"/>
                </a:cxn>
                <a:cxn ang="0">
                  <a:pos x="412" y="947"/>
                </a:cxn>
                <a:cxn ang="0">
                  <a:pos x="483" y="982"/>
                </a:cxn>
                <a:cxn ang="0">
                  <a:pos x="561" y="1012"/>
                </a:cxn>
                <a:cxn ang="0">
                  <a:pos x="644" y="1041"/>
                </a:cxn>
                <a:cxn ang="0">
                  <a:pos x="725" y="1067"/>
                </a:cxn>
                <a:cxn ang="0">
                  <a:pos x="811" y="1092"/>
                </a:cxn>
                <a:cxn ang="0">
                  <a:pos x="906" y="1108"/>
                </a:cxn>
                <a:cxn ang="0">
                  <a:pos x="997" y="1129"/>
                </a:cxn>
                <a:cxn ang="0">
                  <a:pos x="1093" y="1140"/>
                </a:cxn>
                <a:cxn ang="0">
                  <a:pos x="1189" y="1152"/>
                </a:cxn>
                <a:cxn ang="0">
                  <a:pos x="1288" y="1159"/>
                </a:cxn>
                <a:cxn ang="0">
                  <a:pos x="1387" y="1162"/>
                </a:cxn>
                <a:cxn ang="0">
                  <a:pos x="1487" y="1164"/>
                </a:cxn>
                <a:cxn ang="0">
                  <a:pos x="1586" y="1159"/>
                </a:cxn>
                <a:cxn ang="0">
                  <a:pos x="1686" y="1155"/>
                </a:cxn>
                <a:cxn ang="0">
                  <a:pos x="1782" y="1142"/>
                </a:cxn>
                <a:cxn ang="0">
                  <a:pos x="1877" y="1130"/>
                </a:cxn>
                <a:cxn ang="0">
                  <a:pos x="1973" y="1114"/>
                </a:cxn>
                <a:cxn ang="0">
                  <a:pos x="2062" y="1097"/>
                </a:cxn>
                <a:cxn ang="0">
                  <a:pos x="2149" y="1072"/>
                </a:cxn>
                <a:cxn ang="0">
                  <a:pos x="2235" y="1046"/>
                </a:cxn>
                <a:cxn ang="0">
                  <a:pos x="2318" y="1017"/>
                </a:cxn>
                <a:cxn ang="0">
                  <a:pos x="2395" y="986"/>
                </a:cxn>
                <a:cxn ang="0">
                  <a:pos x="2466" y="954"/>
                </a:cxn>
                <a:cxn ang="0">
                  <a:pos x="2536" y="916"/>
                </a:cxn>
                <a:cxn ang="0">
                  <a:pos x="2599" y="877"/>
                </a:cxn>
                <a:cxn ang="0">
                  <a:pos x="2654" y="836"/>
                </a:cxn>
                <a:cxn ang="0">
                  <a:pos x="2708" y="795"/>
                </a:cxn>
                <a:cxn ang="0">
                  <a:pos x="2752" y="751"/>
                </a:cxn>
                <a:cxn ang="0">
                  <a:pos x="2792" y="703"/>
                </a:cxn>
                <a:cxn ang="0">
                  <a:pos x="2826" y="658"/>
                </a:cxn>
                <a:cxn ang="0">
                  <a:pos x="2852" y="612"/>
                </a:cxn>
                <a:cxn ang="0">
                  <a:pos x="2874" y="562"/>
                </a:cxn>
                <a:cxn ang="0">
                  <a:pos x="2889" y="511"/>
                </a:cxn>
                <a:cxn ang="0">
                  <a:pos x="2893" y="463"/>
                </a:cxn>
                <a:cxn ang="0">
                  <a:pos x="2893" y="412"/>
                </a:cxn>
                <a:cxn ang="0">
                  <a:pos x="2886" y="361"/>
                </a:cxn>
                <a:cxn ang="0">
                  <a:pos x="2874" y="316"/>
                </a:cxn>
                <a:cxn ang="0">
                  <a:pos x="2852" y="265"/>
                </a:cxn>
                <a:cxn ang="0">
                  <a:pos x="2826" y="217"/>
                </a:cxn>
                <a:cxn ang="0">
                  <a:pos x="2790" y="172"/>
                </a:cxn>
                <a:cxn ang="0">
                  <a:pos x="2752" y="125"/>
                </a:cxn>
                <a:cxn ang="0">
                  <a:pos x="2705" y="81"/>
                </a:cxn>
                <a:cxn ang="0">
                  <a:pos x="2653" y="41"/>
                </a:cxn>
                <a:cxn ang="0">
                  <a:pos x="2597" y="0"/>
                </a:cxn>
              </a:cxnLst>
              <a:rect l="0" t="0" r="r" b="b"/>
              <a:pathLst>
                <a:path w="2893" h="1164">
                  <a:moveTo>
                    <a:pt x="0" y="456"/>
                  </a:moveTo>
                  <a:lnTo>
                    <a:pt x="4" y="504"/>
                  </a:lnTo>
                  <a:lnTo>
                    <a:pt x="16" y="552"/>
                  </a:lnTo>
                  <a:lnTo>
                    <a:pt x="36" y="603"/>
                  </a:lnTo>
                  <a:lnTo>
                    <a:pt x="60" y="651"/>
                  </a:lnTo>
                  <a:lnTo>
                    <a:pt x="92" y="696"/>
                  </a:lnTo>
                  <a:lnTo>
                    <a:pt x="132" y="743"/>
                  </a:lnTo>
                  <a:lnTo>
                    <a:pt x="176" y="788"/>
                  </a:lnTo>
                  <a:lnTo>
                    <a:pt x="226" y="829"/>
                  </a:lnTo>
                  <a:lnTo>
                    <a:pt x="284" y="869"/>
                  </a:lnTo>
                  <a:lnTo>
                    <a:pt x="344" y="912"/>
                  </a:lnTo>
                  <a:lnTo>
                    <a:pt x="412" y="947"/>
                  </a:lnTo>
                  <a:lnTo>
                    <a:pt x="483" y="982"/>
                  </a:lnTo>
                  <a:lnTo>
                    <a:pt x="561" y="1012"/>
                  </a:lnTo>
                  <a:lnTo>
                    <a:pt x="644" y="1041"/>
                  </a:lnTo>
                  <a:lnTo>
                    <a:pt x="725" y="1067"/>
                  </a:lnTo>
                  <a:lnTo>
                    <a:pt x="811" y="1092"/>
                  </a:lnTo>
                  <a:lnTo>
                    <a:pt x="906" y="1108"/>
                  </a:lnTo>
                  <a:lnTo>
                    <a:pt x="997" y="1129"/>
                  </a:lnTo>
                  <a:lnTo>
                    <a:pt x="1093" y="1140"/>
                  </a:lnTo>
                  <a:lnTo>
                    <a:pt x="1189" y="1152"/>
                  </a:lnTo>
                  <a:lnTo>
                    <a:pt x="1288" y="1159"/>
                  </a:lnTo>
                  <a:lnTo>
                    <a:pt x="1387" y="1162"/>
                  </a:lnTo>
                  <a:lnTo>
                    <a:pt x="1487" y="1164"/>
                  </a:lnTo>
                  <a:lnTo>
                    <a:pt x="1586" y="1159"/>
                  </a:lnTo>
                  <a:lnTo>
                    <a:pt x="1686" y="1155"/>
                  </a:lnTo>
                  <a:lnTo>
                    <a:pt x="1782" y="1142"/>
                  </a:lnTo>
                  <a:lnTo>
                    <a:pt x="1877" y="1130"/>
                  </a:lnTo>
                  <a:lnTo>
                    <a:pt x="1973" y="1114"/>
                  </a:lnTo>
                  <a:lnTo>
                    <a:pt x="2062" y="1097"/>
                  </a:lnTo>
                  <a:lnTo>
                    <a:pt x="2149" y="1072"/>
                  </a:lnTo>
                  <a:lnTo>
                    <a:pt x="2235" y="1046"/>
                  </a:lnTo>
                  <a:lnTo>
                    <a:pt x="2318" y="1017"/>
                  </a:lnTo>
                  <a:lnTo>
                    <a:pt x="2395" y="986"/>
                  </a:lnTo>
                  <a:lnTo>
                    <a:pt x="2466" y="954"/>
                  </a:lnTo>
                  <a:lnTo>
                    <a:pt x="2536" y="916"/>
                  </a:lnTo>
                  <a:lnTo>
                    <a:pt x="2599" y="877"/>
                  </a:lnTo>
                  <a:lnTo>
                    <a:pt x="2654" y="836"/>
                  </a:lnTo>
                  <a:lnTo>
                    <a:pt x="2708" y="795"/>
                  </a:lnTo>
                  <a:lnTo>
                    <a:pt x="2752" y="751"/>
                  </a:lnTo>
                  <a:lnTo>
                    <a:pt x="2792" y="703"/>
                  </a:lnTo>
                  <a:lnTo>
                    <a:pt x="2826" y="658"/>
                  </a:lnTo>
                  <a:lnTo>
                    <a:pt x="2852" y="612"/>
                  </a:lnTo>
                  <a:lnTo>
                    <a:pt x="2874" y="562"/>
                  </a:lnTo>
                  <a:lnTo>
                    <a:pt x="2889" y="511"/>
                  </a:lnTo>
                  <a:lnTo>
                    <a:pt x="2893" y="463"/>
                  </a:lnTo>
                  <a:lnTo>
                    <a:pt x="2893" y="412"/>
                  </a:lnTo>
                  <a:lnTo>
                    <a:pt x="2886" y="361"/>
                  </a:lnTo>
                  <a:lnTo>
                    <a:pt x="2874" y="316"/>
                  </a:lnTo>
                  <a:lnTo>
                    <a:pt x="2852" y="265"/>
                  </a:lnTo>
                  <a:lnTo>
                    <a:pt x="2826" y="217"/>
                  </a:lnTo>
                  <a:lnTo>
                    <a:pt x="2790" y="172"/>
                  </a:lnTo>
                  <a:lnTo>
                    <a:pt x="2752" y="125"/>
                  </a:lnTo>
                  <a:lnTo>
                    <a:pt x="2705" y="81"/>
                  </a:lnTo>
                  <a:lnTo>
                    <a:pt x="2653" y="41"/>
                  </a:lnTo>
                  <a:lnTo>
                    <a:pt x="2597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88" name="Freeform 104"/>
            <p:cNvSpPr>
              <a:spLocks/>
            </p:cNvSpPr>
            <p:nvPr/>
          </p:nvSpPr>
          <p:spPr bwMode="auto">
            <a:xfrm>
              <a:off x="9032" y="8222"/>
              <a:ext cx="68" cy="2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36"/>
                </a:cxn>
                <a:cxn ang="0">
                  <a:pos x="72" y="80"/>
                </a:cxn>
                <a:cxn ang="0">
                  <a:pos x="98" y="120"/>
                </a:cxn>
                <a:cxn ang="0">
                  <a:pos x="118" y="161"/>
                </a:cxn>
                <a:cxn ang="0">
                  <a:pos x="130" y="205"/>
                </a:cxn>
                <a:cxn ang="0">
                  <a:pos x="137" y="247"/>
                </a:cxn>
                <a:cxn ang="0">
                  <a:pos x="137" y="294"/>
                </a:cxn>
                <a:cxn ang="0">
                  <a:pos x="130" y="335"/>
                </a:cxn>
                <a:cxn ang="0">
                  <a:pos x="120" y="378"/>
                </a:cxn>
                <a:cxn ang="0">
                  <a:pos x="101" y="422"/>
                </a:cxn>
                <a:cxn ang="0">
                  <a:pos x="74" y="463"/>
                </a:cxn>
                <a:cxn ang="0">
                  <a:pos x="42" y="504"/>
                </a:cxn>
                <a:cxn ang="0">
                  <a:pos x="5" y="544"/>
                </a:cxn>
              </a:cxnLst>
              <a:rect l="0" t="0" r="r" b="b"/>
              <a:pathLst>
                <a:path w="137" h="544">
                  <a:moveTo>
                    <a:pt x="0" y="0"/>
                  </a:moveTo>
                  <a:lnTo>
                    <a:pt x="38" y="36"/>
                  </a:lnTo>
                  <a:lnTo>
                    <a:pt x="72" y="80"/>
                  </a:lnTo>
                  <a:lnTo>
                    <a:pt x="98" y="120"/>
                  </a:lnTo>
                  <a:lnTo>
                    <a:pt x="118" y="161"/>
                  </a:lnTo>
                  <a:lnTo>
                    <a:pt x="130" y="205"/>
                  </a:lnTo>
                  <a:lnTo>
                    <a:pt x="137" y="247"/>
                  </a:lnTo>
                  <a:lnTo>
                    <a:pt x="137" y="294"/>
                  </a:lnTo>
                  <a:lnTo>
                    <a:pt x="130" y="335"/>
                  </a:lnTo>
                  <a:lnTo>
                    <a:pt x="120" y="378"/>
                  </a:lnTo>
                  <a:lnTo>
                    <a:pt x="101" y="422"/>
                  </a:lnTo>
                  <a:lnTo>
                    <a:pt x="74" y="463"/>
                  </a:lnTo>
                  <a:lnTo>
                    <a:pt x="42" y="504"/>
                  </a:lnTo>
                  <a:lnTo>
                    <a:pt x="5" y="544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89" name="Freeform 105"/>
            <p:cNvSpPr>
              <a:spLocks/>
            </p:cNvSpPr>
            <p:nvPr/>
          </p:nvSpPr>
          <p:spPr bwMode="auto">
            <a:xfrm>
              <a:off x="8736" y="8384"/>
              <a:ext cx="283" cy="122"/>
            </a:xfrm>
            <a:custGeom>
              <a:avLst/>
              <a:gdLst/>
              <a:ahLst/>
              <a:cxnLst>
                <a:cxn ang="0">
                  <a:pos x="566" y="243"/>
                </a:cxn>
                <a:cxn ang="0">
                  <a:pos x="521" y="210"/>
                </a:cxn>
                <a:cxn ang="0">
                  <a:pos x="470" y="173"/>
                </a:cxn>
                <a:cxn ang="0">
                  <a:pos x="415" y="141"/>
                </a:cxn>
                <a:cxn ang="0">
                  <a:pos x="354" y="112"/>
                </a:cxn>
                <a:cxn ang="0">
                  <a:pos x="290" y="86"/>
                </a:cxn>
                <a:cxn ang="0">
                  <a:pos x="224" y="60"/>
                </a:cxn>
                <a:cxn ang="0">
                  <a:pos x="151" y="38"/>
                </a:cxn>
                <a:cxn ang="0">
                  <a:pos x="80" y="16"/>
                </a:cxn>
                <a:cxn ang="0">
                  <a:pos x="0" y="0"/>
                </a:cxn>
              </a:cxnLst>
              <a:rect l="0" t="0" r="r" b="b"/>
              <a:pathLst>
                <a:path w="566" h="243">
                  <a:moveTo>
                    <a:pt x="566" y="243"/>
                  </a:moveTo>
                  <a:lnTo>
                    <a:pt x="521" y="210"/>
                  </a:lnTo>
                  <a:lnTo>
                    <a:pt x="470" y="173"/>
                  </a:lnTo>
                  <a:lnTo>
                    <a:pt x="415" y="141"/>
                  </a:lnTo>
                  <a:lnTo>
                    <a:pt x="354" y="112"/>
                  </a:lnTo>
                  <a:lnTo>
                    <a:pt x="290" y="86"/>
                  </a:lnTo>
                  <a:lnTo>
                    <a:pt x="224" y="60"/>
                  </a:lnTo>
                  <a:lnTo>
                    <a:pt x="151" y="38"/>
                  </a:lnTo>
                  <a:lnTo>
                    <a:pt x="80" y="16"/>
                  </a:lnTo>
                  <a:lnTo>
                    <a:pt x="0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90" name="Freeform 106"/>
            <p:cNvSpPr>
              <a:spLocks/>
            </p:cNvSpPr>
            <p:nvPr/>
          </p:nvSpPr>
          <p:spPr bwMode="auto">
            <a:xfrm>
              <a:off x="8411" y="8408"/>
              <a:ext cx="260" cy="236"/>
            </a:xfrm>
            <a:custGeom>
              <a:avLst/>
              <a:gdLst/>
              <a:ahLst/>
              <a:cxnLst>
                <a:cxn ang="0">
                  <a:pos x="521" y="0"/>
                </a:cxn>
                <a:cxn ang="0">
                  <a:pos x="514" y="22"/>
                </a:cxn>
                <a:cxn ang="0">
                  <a:pos x="503" y="41"/>
                </a:cxn>
                <a:cxn ang="0">
                  <a:pos x="482" y="60"/>
                </a:cxn>
                <a:cxn ang="0">
                  <a:pos x="460" y="79"/>
                </a:cxn>
                <a:cxn ang="0">
                  <a:pos x="434" y="92"/>
                </a:cxn>
                <a:cxn ang="0">
                  <a:pos x="434" y="92"/>
                </a:cxn>
                <a:cxn ang="0">
                  <a:pos x="401" y="106"/>
                </a:cxn>
                <a:cxn ang="0">
                  <a:pos x="363" y="118"/>
                </a:cxn>
                <a:cxn ang="0">
                  <a:pos x="321" y="127"/>
                </a:cxn>
                <a:cxn ang="0">
                  <a:pos x="283" y="134"/>
                </a:cxn>
                <a:cxn ang="0">
                  <a:pos x="238" y="137"/>
                </a:cxn>
                <a:cxn ang="0">
                  <a:pos x="194" y="137"/>
                </a:cxn>
                <a:cxn ang="0">
                  <a:pos x="153" y="134"/>
                </a:cxn>
                <a:cxn ang="0">
                  <a:pos x="109" y="127"/>
                </a:cxn>
                <a:cxn ang="0">
                  <a:pos x="69" y="118"/>
                </a:cxn>
                <a:cxn ang="0">
                  <a:pos x="32" y="106"/>
                </a:cxn>
                <a:cxn ang="0">
                  <a:pos x="0" y="92"/>
                </a:cxn>
                <a:cxn ang="0">
                  <a:pos x="0" y="472"/>
                </a:cxn>
                <a:cxn ang="0">
                  <a:pos x="0" y="92"/>
                </a:cxn>
                <a:cxn ang="0">
                  <a:pos x="0" y="472"/>
                </a:cxn>
              </a:cxnLst>
              <a:rect l="0" t="0" r="r" b="b"/>
              <a:pathLst>
                <a:path w="521" h="472">
                  <a:moveTo>
                    <a:pt x="521" y="0"/>
                  </a:moveTo>
                  <a:lnTo>
                    <a:pt x="514" y="22"/>
                  </a:lnTo>
                  <a:lnTo>
                    <a:pt x="503" y="41"/>
                  </a:lnTo>
                  <a:lnTo>
                    <a:pt x="482" y="60"/>
                  </a:lnTo>
                  <a:lnTo>
                    <a:pt x="460" y="79"/>
                  </a:lnTo>
                  <a:lnTo>
                    <a:pt x="434" y="92"/>
                  </a:lnTo>
                  <a:lnTo>
                    <a:pt x="434" y="92"/>
                  </a:lnTo>
                  <a:lnTo>
                    <a:pt x="401" y="106"/>
                  </a:lnTo>
                  <a:lnTo>
                    <a:pt x="363" y="118"/>
                  </a:lnTo>
                  <a:lnTo>
                    <a:pt x="321" y="127"/>
                  </a:lnTo>
                  <a:lnTo>
                    <a:pt x="283" y="134"/>
                  </a:lnTo>
                  <a:lnTo>
                    <a:pt x="238" y="137"/>
                  </a:lnTo>
                  <a:lnTo>
                    <a:pt x="194" y="137"/>
                  </a:lnTo>
                  <a:lnTo>
                    <a:pt x="153" y="134"/>
                  </a:lnTo>
                  <a:lnTo>
                    <a:pt x="109" y="127"/>
                  </a:lnTo>
                  <a:lnTo>
                    <a:pt x="69" y="118"/>
                  </a:lnTo>
                  <a:lnTo>
                    <a:pt x="32" y="106"/>
                  </a:lnTo>
                  <a:lnTo>
                    <a:pt x="0" y="92"/>
                  </a:lnTo>
                  <a:lnTo>
                    <a:pt x="0" y="472"/>
                  </a:lnTo>
                  <a:lnTo>
                    <a:pt x="0" y="92"/>
                  </a:lnTo>
                  <a:lnTo>
                    <a:pt x="0" y="472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91" name="Line 107"/>
            <p:cNvSpPr>
              <a:spLocks noChangeShapeType="1"/>
            </p:cNvSpPr>
            <p:nvPr/>
          </p:nvSpPr>
          <p:spPr bwMode="auto">
            <a:xfrm flipH="1" flipV="1">
              <a:off x="8365" y="8408"/>
              <a:ext cx="1" cy="231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92" name="Freeform 108"/>
            <p:cNvSpPr>
              <a:spLocks/>
            </p:cNvSpPr>
            <p:nvPr/>
          </p:nvSpPr>
          <p:spPr bwMode="auto">
            <a:xfrm>
              <a:off x="8365" y="8408"/>
              <a:ext cx="46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2"/>
                </a:cxn>
                <a:cxn ang="0">
                  <a:pos x="20" y="41"/>
                </a:cxn>
                <a:cxn ang="0">
                  <a:pos x="38" y="60"/>
                </a:cxn>
                <a:cxn ang="0">
                  <a:pos x="63" y="79"/>
                </a:cxn>
                <a:cxn ang="0">
                  <a:pos x="90" y="92"/>
                </a:cxn>
                <a:cxn ang="0">
                  <a:pos x="90" y="92"/>
                </a:cxn>
              </a:cxnLst>
              <a:rect l="0" t="0" r="r" b="b"/>
              <a:pathLst>
                <a:path w="90" h="92">
                  <a:moveTo>
                    <a:pt x="0" y="0"/>
                  </a:moveTo>
                  <a:lnTo>
                    <a:pt x="6" y="22"/>
                  </a:lnTo>
                  <a:lnTo>
                    <a:pt x="20" y="41"/>
                  </a:lnTo>
                  <a:lnTo>
                    <a:pt x="38" y="60"/>
                  </a:lnTo>
                  <a:lnTo>
                    <a:pt x="63" y="79"/>
                  </a:lnTo>
                  <a:lnTo>
                    <a:pt x="90" y="92"/>
                  </a:lnTo>
                  <a:lnTo>
                    <a:pt x="90" y="92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93" name="Line 109"/>
            <p:cNvSpPr>
              <a:spLocks noChangeShapeType="1"/>
            </p:cNvSpPr>
            <p:nvPr/>
          </p:nvSpPr>
          <p:spPr bwMode="auto">
            <a:xfrm>
              <a:off x="8365" y="8408"/>
              <a:ext cx="1" cy="231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94" name="Freeform 110"/>
            <p:cNvSpPr>
              <a:spLocks/>
            </p:cNvSpPr>
            <p:nvPr/>
          </p:nvSpPr>
          <p:spPr bwMode="auto">
            <a:xfrm>
              <a:off x="8371" y="8420"/>
              <a:ext cx="872" cy="406"/>
            </a:xfrm>
            <a:custGeom>
              <a:avLst/>
              <a:gdLst/>
              <a:ahLst/>
              <a:cxnLst>
                <a:cxn ang="0">
                  <a:pos x="0" y="796"/>
                </a:cxn>
                <a:cxn ang="0">
                  <a:pos x="96" y="806"/>
                </a:cxn>
                <a:cxn ang="0">
                  <a:pos x="195" y="810"/>
                </a:cxn>
                <a:cxn ang="0">
                  <a:pos x="294" y="813"/>
                </a:cxn>
                <a:cxn ang="0">
                  <a:pos x="394" y="810"/>
                </a:cxn>
                <a:cxn ang="0">
                  <a:pos x="490" y="806"/>
                </a:cxn>
                <a:cxn ang="0">
                  <a:pos x="588" y="796"/>
                </a:cxn>
                <a:cxn ang="0">
                  <a:pos x="685" y="784"/>
                </a:cxn>
                <a:cxn ang="0">
                  <a:pos x="780" y="769"/>
                </a:cxn>
                <a:cxn ang="0">
                  <a:pos x="869" y="750"/>
                </a:cxn>
                <a:cxn ang="0">
                  <a:pos x="961" y="729"/>
                </a:cxn>
                <a:cxn ang="0">
                  <a:pos x="1045" y="704"/>
                </a:cxn>
                <a:cxn ang="0">
                  <a:pos x="1129" y="678"/>
                </a:cxn>
                <a:cxn ang="0">
                  <a:pos x="1208" y="648"/>
                </a:cxn>
                <a:cxn ang="0">
                  <a:pos x="1284" y="615"/>
                </a:cxn>
                <a:cxn ang="0">
                  <a:pos x="1351" y="581"/>
                </a:cxn>
                <a:cxn ang="0">
                  <a:pos x="1418" y="544"/>
                </a:cxn>
                <a:cxn ang="0">
                  <a:pos x="1476" y="504"/>
                </a:cxn>
                <a:cxn ang="0">
                  <a:pos x="1531" y="463"/>
                </a:cxn>
                <a:cxn ang="0">
                  <a:pos x="1579" y="420"/>
                </a:cxn>
                <a:cxn ang="0">
                  <a:pos x="1620" y="375"/>
                </a:cxn>
                <a:cxn ang="0">
                  <a:pos x="1659" y="328"/>
                </a:cxn>
                <a:cxn ang="0">
                  <a:pos x="1689" y="283"/>
                </a:cxn>
                <a:cxn ang="0">
                  <a:pos x="1712" y="232"/>
                </a:cxn>
                <a:cxn ang="0">
                  <a:pos x="1729" y="187"/>
                </a:cxn>
                <a:cxn ang="0">
                  <a:pos x="1738" y="136"/>
                </a:cxn>
                <a:cxn ang="0">
                  <a:pos x="1744" y="85"/>
                </a:cxn>
                <a:cxn ang="0">
                  <a:pos x="1744" y="0"/>
                </a:cxn>
              </a:cxnLst>
              <a:rect l="0" t="0" r="r" b="b"/>
              <a:pathLst>
                <a:path w="1744" h="813">
                  <a:moveTo>
                    <a:pt x="0" y="796"/>
                  </a:moveTo>
                  <a:lnTo>
                    <a:pt x="96" y="806"/>
                  </a:lnTo>
                  <a:lnTo>
                    <a:pt x="195" y="810"/>
                  </a:lnTo>
                  <a:lnTo>
                    <a:pt x="294" y="813"/>
                  </a:lnTo>
                  <a:lnTo>
                    <a:pt x="394" y="810"/>
                  </a:lnTo>
                  <a:lnTo>
                    <a:pt x="490" y="806"/>
                  </a:lnTo>
                  <a:lnTo>
                    <a:pt x="588" y="796"/>
                  </a:lnTo>
                  <a:lnTo>
                    <a:pt x="685" y="784"/>
                  </a:lnTo>
                  <a:lnTo>
                    <a:pt x="780" y="769"/>
                  </a:lnTo>
                  <a:lnTo>
                    <a:pt x="869" y="750"/>
                  </a:lnTo>
                  <a:lnTo>
                    <a:pt x="961" y="729"/>
                  </a:lnTo>
                  <a:lnTo>
                    <a:pt x="1045" y="704"/>
                  </a:lnTo>
                  <a:lnTo>
                    <a:pt x="1129" y="678"/>
                  </a:lnTo>
                  <a:lnTo>
                    <a:pt x="1208" y="648"/>
                  </a:lnTo>
                  <a:lnTo>
                    <a:pt x="1284" y="615"/>
                  </a:lnTo>
                  <a:lnTo>
                    <a:pt x="1351" y="581"/>
                  </a:lnTo>
                  <a:lnTo>
                    <a:pt x="1418" y="544"/>
                  </a:lnTo>
                  <a:lnTo>
                    <a:pt x="1476" y="504"/>
                  </a:lnTo>
                  <a:lnTo>
                    <a:pt x="1531" y="463"/>
                  </a:lnTo>
                  <a:lnTo>
                    <a:pt x="1579" y="420"/>
                  </a:lnTo>
                  <a:lnTo>
                    <a:pt x="1620" y="375"/>
                  </a:lnTo>
                  <a:lnTo>
                    <a:pt x="1659" y="328"/>
                  </a:lnTo>
                  <a:lnTo>
                    <a:pt x="1689" y="283"/>
                  </a:lnTo>
                  <a:lnTo>
                    <a:pt x="1712" y="232"/>
                  </a:lnTo>
                  <a:lnTo>
                    <a:pt x="1729" y="187"/>
                  </a:lnTo>
                  <a:lnTo>
                    <a:pt x="1738" y="136"/>
                  </a:lnTo>
                  <a:lnTo>
                    <a:pt x="1744" y="85"/>
                  </a:lnTo>
                  <a:lnTo>
                    <a:pt x="1744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95" name="Freeform 111"/>
            <p:cNvSpPr>
              <a:spLocks/>
            </p:cNvSpPr>
            <p:nvPr/>
          </p:nvSpPr>
          <p:spPr bwMode="auto">
            <a:xfrm>
              <a:off x="9115" y="8420"/>
              <a:ext cx="59" cy="13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114" y="48"/>
                </a:cxn>
                <a:cxn ang="0">
                  <a:pos x="106" y="95"/>
                </a:cxn>
                <a:cxn ang="0">
                  <a:pos x="89" y="140"/>
                </a:cxn>
                <a:cxn ang="0">
                  <a:pos x="64" y="187"/>
                </a:cxn>
                <a:cxn ang="0">
                  <a:pos x="37" y="229"/>
                </a:cxn>
                <a:cxn ang="0">
                  <a:pos x="0" y="273"/>
                </a:cxn>
              </a:cxnLst>
              <a:rect l="0" t="0" r="r" b="b"/>
              <a:pathLst>
                <a:path w="118" h="273">
                  <a:moveTo>
                    <a:pt x="118" y="0"/>
                  </a:moveTo>
                  <a:lnTo>
                    <a:pt x="114" y="48"/>
                  </a:lnTo>
                  <a:lnTo>
                    <a:pt x="106" y="95"/>
                  </a:lnTo>
                  <a:lnTo>
                    <a:pt x="89" y="140"/>
                  </a:lnTo>
                  <a:lnTo>
                    <a:pt x="64" y="187"/>
                  </a:lnTo>
                  <a:lnTo>
                    <a:pt x="37" y="229"/>
                  </a:lnTo>
                  <a:lnTo>
                    <a:pt x="0" y="273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96" name="Line 112"/>
            <p:cNvSpPr>
              <a:spLocks noChangeShapeType="1"/>
            </p:cNvSpPr>
            <p:nvPr/>
          </p:nvSpPr>
          <p:spPr bwMode="auto">
            <a:xfrm>
              <a:off x="9174" y="8614"/>
              <a:ext cx="1" cy="41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97" name="Line 113"/>
            <p:cNvSpPr>
              <a:spLocks noChangeShapeType="1"/>
            </p:cNvSpPr>
            <p:nvPr/>
          </p:nvSpPr>
          <p:spPr bwMode="auto">
            <a:xfrm flipH="1">
              <a:off x="8344" y="8747"/>
              <a:ext cx="803" cy="1469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98" name="Line 114"/>
            <p:cNvSpPr>
              <a:spLocks noChangeShapeType="1"/>
            </p:cNvSpPr>
            <p:nvPr/>
          </p:nvSpPr>
          <p:spPr bwMode="auto">
            <a:xfrm flipV="1">
              <a:off x="8351" y="10198"/>
              <a:ext cx="1" cy="31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99" name="Line 115"/>
            <p:cNvSpPr>
              <a:spLocks noChangeShapeType="1"/>
            </p:cNvSpPr>
            <p:nvPr/>
          </p:nvSpPr>
          <p:spPr bwMode="auto">
            <a:xfrm>
              <a:off x="8351" y="10508"/>
              <a:ext cx="1" cy="118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00" name="Line 116"/>
            <p:cNvSpPr>
              <a:spLocks noChangeShapeType="1"/>
            </p:cNvSpPr>
            <p:nvPr/>
          </p:nvSpPr>
          <p:spPr bwMode="auto">
            <a:xfrm flipV="1">
              <a:off x="8034" y="10349"/>
              <a:ext cx="1" cy="277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01" name="Freeform 117"/>
            <p:cNvSpPr>
              <a:spLocks/>
            </p:cNvSpPr>
            <p:nvPr/>
          </p:nvSpPr>
          <p:spPr bwMode="auto">
            <a:xfrm>
              <a:off x="7864" y="8616"/>
              <a:ext cx="170" cy="1613"/>
            </a:xfrm>
            <a:custGeom>
              <a:avLst/>
              <a:gdLst/>
              <a:ahLst/>
              <a:cxnLst>
                <a:cxn ang="0">
                  <a:pos x="339" y="3224"/>
                </a:cxn>
                <a:cxn ang="0">
                  <a:pos x="339" y="3144"/>
                </a:cxn>
                <a:cxn ang="0">
                  <a:pos x="339" y="3128"/>
                </a:cxn>
                <a:cxn ang="0">
                  <a:pos x="0" y="77"/>
                </a:cxn>
                <a:cxn ang="0">
                  <a:pos x="0" y="0"/>
                </a:cxn>
              </a:cxnLst>
              <a:rect l="0" t="0" r="r" b="b"/>
              <a:pathLst>
                <a:path w="339" h="3224">
                  <a:moveTo>
                    <a:pt x="339" y="3224"/>
                  </a:moveTo>
                  <a:lnTo>
                    <a:pt x="339" y="3144"/>
                  </a:lnTo>
                  <a:lnTo>
                    <a:pt x="339" y="3128"/>
                  </a:lnTo>
                  <a:lnTo>
                    <a:pt x="0" y="77"/>
                  </a:lnTo>
                  <a:lnTo>
                    <a:pt x="0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02" name="Freeform 118"/>
            <p:cNvSpPr>
              <a:spLocks/>
            </p:cNvSpPr>
            <p:nvPr/>
          </p:nvSpPr>
          <p:spPr bwMode="auto">
            <a:xfrm>
              <a:off x="7854" y="8607"/>
              <a:ext cx="517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" y="45"/>
                </a:cxn>
                <a:cxn ang="0">
                  <a:pos x="89" y="88"/>
                </a:cxn>
                <a:cxn ang="0">
                  <a:pos x="144" y="129"/>
                </a:cxn>
                <a:cxn ang="0">
                  <a:pos x="205" y="169"/>
                </a:cxn>
                <a:cxn ang="0">
                  <a:pos x="269" y="206"/>
                </a:cxn>
                <a:cxn ang="0">
                  <a:pos x="339" y="240"/>
                </a:cxn>
                <a:cxn ang="0">
                  <a:pos x="415" y="273"/>
                </a:cxn>
                <a:cxn ang="0">
                  <a:pos x="493" y="303"/>
                </a:cxn>
                <a:cxn ang="0">
                  <a:pos x="575" y="329"/>
                </a:cxn>
                <a:cxn ang="0">
                  <a:pos x="662" y="354"/>
                </a:cxn>
                <a:cxn ang="0">
                  <a:pos x="751" y="375"/>
                </a:cxn>
                <a:cxn ang="0">
                  <a:pos x="843" y="394"/>
                </a:cxn>
                <a:cxn ang="0">
                  <a:pos x="938" y="409"/>
                </a:cxn>
                <a:cxn ang="0">
                  <a:pos x="1034" y="421"/>
                </a:cxn>
              </a:cxnLst>
              <a:rect l="0" t="0" r="r" b="b"/>
              <a:pathLst>
                <a:path w="1034" h="421">
                  <a:moveTo>
                    <a:pt x="0" y="0"/>
                  </a:moveTo>
                  <a:lnTo>
                    <a:pt x="44" y="45"/>
                  </a:lnTo>
                  <a:lnTo>
                    <a:pt x="89" y="88"/>
                  </a:lnTo>
                  <a:lnTo>
                    <a:pt x="144" y="129"/>
                  </a:lnTo>
                  <a:lnTo>
                    <a:pt x="205" y="169"/>
                  </a:lnTo>
                  <a:lnTo>
                    <a:pt x="269" y="206"/>
                  </a:lnTo>
                  <a:lnTo>
                    <a:pt x="339" y="240"/>
                  </a:lnTo>
                  <a:lnTo>
                    <a:pt x="415" y="273"/>
                  </a:lnTo>
                  <a:lnTo>
                    <a:pt x="493" y="303"/>
                  </a:lnTo>
                  <a:lnTo>
                    <a:pt x="575" y="329"/>
                  </a:lnTo>
                  <a:lnTo>
                    <a:pt x="662" y="354"/>
                  </a:lnTo>
                  <a:lnTo>
                    <a:pt x="751" y="375"/>
                  </a:lnTo>
                  <a:lnTo>
                    <a:pt x="843" y="394"/>
                  </a:lnTo>
                  <a:lnTo>
                    <a:pt x="938" y="409"/>
                  </a:lnTo>
                  <a:lnTo>
                    <a:pt x="1034" y="421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03" name="Freeform 119"/>
            <p:cNvSpPr>
              <a:spLocks/>
            </p:cNvSpPr>
            <p:nvPr/>
          </p:nvSpPr>
          <p:spPr bwMode="auto">
            <a:xfrm>
              <a:off x="8670" y="8408"/>
              <a:ext cx="2" cy="231"/>
            </a:xfrm>
            <a:custGeom>
              <a:avLst/>
              <a:gdLst/>
              <a:ahLst/>
              <a:cxnLst>
                <a:cxn ang="0">
                  <a:pos x="0" y="462"/>
                </a:cxn>
                <a:cxn ang="0">
                  <a:pos x="4" y="0"/>
                </a:cxn>
                <a:cxn ang="0">
                  <a:pos x="0" y="462"/>
                </a:cxn>
              </a:cxnLst>
              <a:rect l="0" t="0" r="r" b="b"/>
              <a:pathLst>
                <a:path w="4" h="462">
                  <a:moveTo>
                    <a:pt x="0" y="462"/>
                  </a:moveTo>
                  <a:lnTo>
                    <a:pt x="4" y="0"/>
                  </a:lnTo>
                  <a:lnTo>
                    <a:pt x="0" y="462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04" name="Freeform 120"/>
            <p:cNvSpPr>
              <a:spLocks/>
            </p:cNvSpPr>
            <p:nvPr/>
          </p:nvSpPr>
          <p:spPr bwMode="auto">
            <a:xfrm>
              <a:off x="8738" y="8602"/>
              <a:ext cx="98" cy="2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32" y="32"/>
                </a:cxn>
                <a:cxn ang="0">
                  <a:pos x="69" y="19"/>
                </a:cxn>
                <a:cxn ang="0">
                  <a:pos x="110" y="8"/>
                </a:cxn>
                <a:cxn ang="0">
                  <a:pos x="150" y="3"/>
                </a:cxn>
                <a:cxn ang="0">
                  <a:pos x="197" y="0"/>
                </a:cxn>
              </a:cxnLst>
              <a:rect l="0" t="0" r="r" b="b"/>
              <a:pathLst>
                <a:path w="197" h="48">
                  <a:moveTo>
                    <a:pt x="0" y="48"/>
                  </a:moveTo>
                  <a:lnTo>
                    <a:pt x="32" y="32"/>
                  </a:lnTo>
                  <a:lnTo>
                    <a:pt x="69" y="19"/>
                  </a:lnTo>
                  <a:lnTo>
                    <a:pt x="110" y="8"/>
                  </a:lnTo>
                  <a:lnTo>
                    <a:pt x="150" y="3"/>
                  </a:lnTo>
                  <a:lnTo>
                    <a:pt x="197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05" name="Freeform 121"/>
            <p:cNvSpPr>
              <a:spLocks/>
            </p:cNvSpPr>
            <p:nvPr/>
          </p:nvSpPr>
          <p:spPr bwMode="auto">
            <a:xfrm>
              <a:off x="8826" y="8112"/>
              <a:ext cx="206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4" y="23"/>
                </a:cxn>
                <a:cxn ang="0">
                  <a:pos x="140" y="53"/>
                </a:cxn>
                <a:cxn ang="0">
                  <a:pos x="204" y="82"/>
                </a:cxn>
                <a:cxn ang="0">
                  <a:pos x="265" y="112"/>
                </a:cxn>
                <a:cxn ang="0">
                  <a:pos x="320" y="147"/>
                </a:cxn>
                <a:cxn ang="0">
                  <a:pos x="368" y="182"/>
                </a:cxn>
                <a:cxn ang="0">
                  <a:pos x="412" y="222"/>
                </a:cxn>
              </a:cxnLst>
              <a:rect l="0" t="0" r="r" b="b"/>
              <a:pathLst>
                <a:path w="412" h="222">
                  <a:moveTo>
                    <a:pt x="0" y="0"/>
                  </a:moveTo>
                  <a:lnTo>
                    <a:pt x="74" y="23"/>
                  </a:lnTo>
                  <a:lnTo>
                    <a:pt x="140" y="53"/>
                  </a:lnTo>
                  <a:lnTo>
                    <a:pt x="204" y="82"/>
                  </a:lnTo>
                  <a:lnTo>
                    <a:pt x="265" y="112"/>
                  </a:lnTo>
                  <a:lnTo>
                    <a:pt x="320" y="147"/>
                  </a:lnTo>
                  <a:lnTo>
                    <a:pt x="368" y="182"/>
                  </a:lnTo>
                  <a:lnTo>
                    <a:pt x="412" y="222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06" name="Line 122"/>
            <p:cNvSpPr>
              <a:spLocks noChangeShapeType="1"/>
            </p:cNvSpPr>
            <p:nvPr/>
          </p:nvSpPr>
          <p:spPr bwMode="auto">
            <a:xfrm>
              <a:off x="9174" y="8360"/>
              <a:ext cx="1" cy="60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07" name="Line 123"/>
            <p:cNvSpPr>
              <a:spLocks noChangeShapeType="1"/>
            </p:cNvSpPr>
            <p:nvPr/>
          </p:nvSpPr>
          <p:spPr bwMode="auto">
            <a:xfrm>
              <a:off x="8978" y="9052"/>
              <a:ext cx="1" cy="821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08" name="Line 124"/>
            <p:cNvSpPr>
              <a:spLocks noChangeShapeType="1"/>
            </p:cNvSpPr>
            <p:nvPr/>
          </p:nvSpPr>
          <p:spPr bwMode="auto">
            <a:xfrm flipV="1">
              <a:off x="8711" y="9548"/>
              <a:ext cx="1" cy="325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09" name="Freeform 125"/>
            <p:cNvSpPr>
              <a:spLocks/>
            </p:cNvSpPr>
            <p:nvPr/>
          </p:nvSpPr>
          <p:spPr bwMode="auto">
            <a:xfrm>
              <a:off x="8662" y="9626"/>
              <a:ext cx="1" cy="28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560"/>
                </a:cxn>
                <a:cxn ang="0">
                  <a:pos x="0" y="13"/>
                </a:cxn>
              </a:cxnLst>
              <a:rect l="0" t="0" r="r" b="b"/>
              <a:pathLst>
                <a:path w="1" h="560">
                  <a:moveTo>
                    <a:pt x="1" y="0"/>
                  </a:moveTo>
                  <a:lnTo>
                    <a:pt x="0" y="560"/>
                  </a:lnTo>
                  <a:lnTo>
                    <a:pt x="0" y="13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10" name="Freeform 126"/>
            <p:cNvSpPr>
              <a:spLocks/>
            </p:cNvSpPr>
            <p:nvPr/>
          </p:nvSpPr>
          <p:spPr bwMode="auto">
            <a:xfrm>
              <a:off x="7794" y="8197"/>
              <a:ext cx="156" cy="410"/>
            </a:xfrm>
            <a:custGeom>
              <a:avLst/>
              <a:gdLst/>
              <a:ahLst/>
              <a:cxnLst>
                <a:cxn ang="0">
                  <a:pos x="121" y="820"/>
                </a:cxn>
                <a:cxn ang="0">
                  <a:pos x="85" y="773"/>
                </a:cxn>
                <a:cxn ang="0">
                  <a:pos x="54" y="728"/>
                </a:cxn>
                <a:cxn ang="0">
                  <a:pos x="32" y="677"/>
                </a:cxn>
                <a:cxn ang="0">
                  <a:pos x="15" y="632"/>
                </a:cxn>
                <a:cxn ang="0">
                  <a:pos x="4" y="581"/>
                </a:cxn>
                <a:cxn ang="0">
                  <a:pos x="0" y="530"/>
                </a:cxn>
                <a:cxn ang="0">
                  <a:pos x="0" y="445"/>
                </a:cxn>
                <a:cxn ang="0">
                  <a:pos x="3" y="463"/>
                </a:cxn>
                <a:cxn ang="0">
                  <a:pos x="3" y="412"/>
                </a:cxn>
                <a:cxn ang="0">
                  <a:pos x="12" y="361"/>
                </a:cxn>
                <a:cxn ang="0">
                  <a:pos x="26" y="313"/>
                </a:cxn>
                <a:cxn ang="0">
                  <a:pos x="47" y="265"/>
                </a:cxn>
                <a:cxn ang="0">
                  <a:pos x="74" y="214"/>
                </a:cxn>
                <a:cxn ang="0">
                  <a:pos x="111" y="171"/>
                </a:cxn>
                <a:cxn ang="0">
                  <a:pos x="151" y="125"/>
                </a:cxn>
                <a:cxn ang="0">
                  <a:pos x="198" y="80"/>
                </a:cxn>
                <a:cxn ang="0">
                  <a:pos x="250" y="40"/>
                </a:cxn>
                <a:cxn ang="0">
                  <a:pos x="312" y="0"/>
                </a:cxn>
              </a:cxnLst>
              <a:rect l="0" t="0" r="r" b="b"/>
              <a:pathLst>
                <a:path w="312" h="820">
                  <a:moveTo>
                    <a:pt x="121" y="820"/>
                  </a:moveTo>
                  <a:lnTo>
                    <a:pt x="85" y="773"/>
                  </a:lnTo>
                  <a:lnTo>
                    <a:pt x="54" y="728"/>
                  </a:lnTo>
                  <a:lnTo>
                    <a:pt x="32" y="677"/>
                  </a:lnTo>
                  <a:lnTo>
                    <a:pt x="15" y="632"/>
                  </a:lnTo>
                  <a:lnTo>
                    <a:pt x="4" y="581"/>
                  </a:lnTo>
                  <a:lnTo>
                    <a:pt x="0" y="530"/>
                  </a:lnTo>
                  <a:lnTo>
                    <a:pt x="0" y="445"/>
                  </a:lnTo>
                  <a:lnTo>
                    <a:pt x="3" y="463"/>
                  </a:lnTo>
                  <a:lnTo>
                    <a:pt x="3" y="412"/>
                  </a:lnTo>
                  <a:lnTo>
                    <a:pt x="12" y="361"/>
                  </a:lnTo>
                  <a:lnTo>
                    <a:pt x="26" y="313"/>
                  </a:lnTo>
                  <a:lnTo>
                    <a:pt x="47" y="265"/>
                  </a:lnTo>
                  <a:lnTo>
                    <a:pt x="74" y="214"/>
                  </a:lnTo>
                  <a:lnTo>
                    <a:pt x="111" y="171"/>
                  </a:lnTo>
                  <a:lnTo>
                    <a:pt x="151" y="125"/>
                  </a:lnTo>
                  <a:lnTo>
                    <a:pt x="198" y="80"/>
                  </a:lnTo>
                  <a:lnTo>
                    <a:pt x="250" y="40"/>
                  </a:lnTo>
                  <a:lnTo>
                    <a:pt x="312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11" name="Line 127"/>
            <p:cNvSpPr>
              <a:spLocks noChangeShapeType="1"/>
            </p:cNvSpPr>
            <p:nvPr/>
          </p:nvSpPr>
          <p:spPr bwMode="auto">
            <a:xfrm>
              <a:off x="7864" y="8360"/>
              <a:ext cx="1" cy="60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128"/>
          <p:cNvGrpSpPr>
            <a:grpSpLocks/>
          </p:cNvGrpSpPr>
          <p:nvPr/>
        </p:nvGrpSpPr>
        <p:grpSpPr bwMode="auto">
          <a:xfrm>
            <a:off x="3429000" y="2009604"/>
            <a:ext cx="547687" cy="896937"/>
            <a:chOff x="9937" y="8187"/>
            <a:chExt cx="307" cy="528"/>
          </a:xfrm>
        </p:grpSpPr>
        <p:sp>
          <p:nvSpPr>
            <p:cNvPr id="42113" name="Line 129"/>
            <p:cNvSpPr>
              <a:spLocks noChangeShapeType="1"/>
            </p:cNvSpPr>
            <p:nvPr/>
          </p:nvSpPr>
          <p:spPr bwMode="auto">
            <a:xfrm flipV="1">
              <a:off x="10190" y="8511"/>
              <a:ext cx="1" cy="158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14" name="Line 130"/>
            <p:cNvSpPr>
              <a:spLocks noChangeShapeType="1"/>
            </p:cNvSpPr>
            <p:nvPr/>
          </p:nvSpPr>
          <p:spPr bwMode="auto">
            <a:xfrm>
              <a:off x="10003" y="8533"/>
              <a:ext cx="1" cy="136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15" name="Line 131"/>
            <p:cNvSpPr>
              <a:spLocks noChangeShapeType="1"/>
            </p:cNvSpPr>
            <p:nvPr/>
          </p:nvSpPr>
          <p:spPr bwMode="auto">
            <a:xfrm flipH="1" flipV="1">
              <a:off x="10231" y="8212"/>
              <a:ext cx="13" cy="242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16" name="Freeform 132"/>
            <p:cNvSpPr>
              <a:spLocks/>
            </p:cNvSpPr>
            <p:nvPr/>
          </p:nvSpPr>
          <p:spPr bwMode="auto">
            <a:xfrm>
              <a:off x="10124" y="8290"/>
              <a:ext cx="19" cy="4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7"/>
                </a:cxn>
                <a:cxn ang="0">
                  <a:pos x="10" y="7"/>
                </a:cxn>
                <a:cxn ang="0">
                  <a:pos x="16" y="7"/>
                </a:cxn>
                <a:cxn ang="0">
                  <a:pos x="22" y="7"/>
                </a:cxn>
                <a:cxn ang="0">
                  <a:pos x="28" y="6"/>
                </a:cxn>
                <a:cxn ang="0">
                  <a:pos x="32" y="4"/>
                </a:cxn>
                <a:cxn ang="0">
                  <a:pos x="36" y="3"/>
                </a:cxn>
                <a:cxn ang="0">
                  <a:pos x="39" y="0"/>
                </a:cxn>
              </a:cxnLst>
              <a:rect l="0" t="0" r="r" b="b"/>
              <a:pathLst>
                <a:path w="39" h="7">
                  <a:moveTo>
                    <a:pt x="0" y="6"/>
                  </a:moveTo>
                  <a:lnTo>
                    <a:pt x="4" y="7"/>
                  </a:lnTo>
                  <a:lnTo>
                    <a:pt x="10" y="7"/>
                  </a:lnTo>
                  <a:lnTo>
                    <a:pt x="16" y="7"/>
                  </a:lnTo>
                  <a:lnTo>
                    <a:pt x="22" y="7"/>
                  </a:lnTo>
                  <a:lnTo>
                    <a:pt x="28" y="6"/>
                  </a:lnTo>
                  <a:lnTo>
                    <a:pt x="32" y="4"/>
                  </a:lnTo>
                  <a:lnTo>
                    <a:pt x="36" y="3"/>
                  </a:lnTo>
                  <a:lnTo>
                    <a:pt x="39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17" name="Freeform 133"/>
            <p:cNvSpPr>
              <a:spLocks/>
            </p:cNvSpPr>
            <p:nvPr/>
          </p:nvSpPr>
          <p:spPr bwMode="auto">
            <a:xfrm>
              <a:off x="10116" y="8550"/>
              <a:ext cx="20" cy="4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38" y="1"/>
                </a:cxn>
                <a:cxn ang="0">
                  <a:pos x="34" y="4"/>
                </a:cxn>
                <a:cxn ang="0">
                  <a:pos x="29" y="6"/>
                </a:cxn>
                <a:cxn ang="0">
                  <a:pos x="23" y="6"/>
                </a:cxn>
                <a:cxn ang="0">
                  <a:pos x="18" y="7"/>
                </a:cxn>
                <a:cxn ang="0">
                  <a:pos x="12" y="7"/>
                </a:cxn>
                <a:cxn ang="0">
                  <a:pos x="6" y="6"/>
                </a:cxn>
                <a:cxn ang="0">
                  <a:pos x="0" y="4"/>
                </a:cxn>
              </a:cxnLst>
              <a:rect l="0" t="0" r="r" b="b"/>
              <a:pathLst>
                <a:path w="41" h="7">
                  <a:moveTo>
                    <a:pt x="41" y="0"/>
                  </a:moveTo>
                  <a:lnTo>
                    <a:pt x="38" y="1"/>
                  </a:lnTo>
                  <a:lnTo>
                    <a:pt x="34" y="4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8" y="7"/>
                  </a:lnTo>
                  <a:lnTo>
                    <a:pt x="12" y="7"/>
                  </a:lnTo>
                  <a:lnTo>
                    <a:pt x="6" y="6"/>
                  </a:lnTo>
                  <a:lnTo>
                    <a:pt x="0" y="4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18" name="Freeform 134"/>
            <p:cNvSpPr>
              <a:spLocks/>
            </p:cNvSpPr>
            <p:nvPr/>
          </p:nvSpPr>
          <p:spPr bwMode="auto">
            <a:xfrm>
              <a:off x="10150" y="8232"/>
              <a:ext cx="35" cy="31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9" y="54"/>
                </a:cxn>
                <a:cxn ang="0">
                  <a:pos x="19" y="47"/>
                </a:cxn>
                <a:cxn ang="0">
                  <a:pos x="28" y="39"/>
                </a:cxn>
                <a:cxn ang="0">
                  <a:pos x="36" y="31"/>
                </a:cxn>
                <a:cxn ang="0">
                  <a:pos x="45" y="23"/>
                </a:cxn>
                <a:cxn ang="0">
                  <a:pos x="54" y="16"/>
                </a:cxn>
                <a:cxn ang="0">
                  <a:pos x="61" y="9"/>
                </a:cxn>
                <a:cxn ang="0">
                  <a:pos x="70" y="0"/>
                </a:cxn>
              </a:cxnLst>
              <a:rect l="0" t="0" r="r" b="b"/>
              <a:pathLst>
                <a:path w="70" h="61">
                  <a:moveTo>
                    <a:pt x="0" y="61"/>
                  </a:moveTo>
                  <a:lnTo>
                    <a:pt x="9" y="54"/>
                  </a:lnTo>
                  <a:lnTo>
                    <a:pt x="19" y="47"/>
                  </a:lnTo>
                  <a:lnTo>
                    <a:pt x="28" y="39"/>
                  </a:lnTo>
                  <a:lnTo>
                    <a:pt x="36" y="31"/>
                  </a:lnTo>
                  <a:lnTo>
                    <a:pt x="45" y="23"/>
                  </a:lnTo>
                  <a:lnTo>
                    <a:pt x="54" y="16"/>
                  </a:lnTo>
                  <a:lnTo>
                    <a:pt x="61" y="9"/>
                  </a:lnTo>
                  <a:lnTo>
                    <a:pt x="70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19" name="Freeform 135"/>
            <p:cNvSpPr>
              <a:spLocks/>
            </p:cNvSpPr>
            <p:nvPr/>
          </p:nvSpPr>
          <p:spPr bwMode="auto">
            <a:xfrm>
              <a:off x="10187" y="8202"/>
              <a:ext cx="24" cy="29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7" y="51"/>
                </a:cxn>
                <a:cxn ang="0">
                  <a:pos x="13" y="43"/>
                </a:cxn>
                <a:cxn ang="0">
                  <a:pos x="19" y="36"/>
                </a:cxn>
                <a:cxn ang="0">
                  <a:pos x="26" y="29"/>
                </a:cxn>
                <a:cxn ang="0">
                  <a:pos x="30" y="22"/>
                </a:cxn>
                <a:cxn ang="0">
                  <a:pos x="36" y="14"/>
                </a:cxn>
                <a:cxn ang="0">
                  <a:pos x="42" y="7"/>
                </a:cxn>
                <a:cxn ang="0">
                  <a:pos x="48" y="0"/>
                </a:cxn>
              </a:cxnLst>
              <a:rect l="0" t="0" r="r" b="b"/>
              <a:pathLst>
                <a:path w="48" h="58">
                  <a:moveTo>
                    <a:pt x="0" y="58"/>
                  </a:moveTo>
                  <a:lnTo>
                    <a:pt x="7" y="51"/>
                  </a:lnTo>
                  <a:lnTo>
                    <a:pt x="13" y="43"/>
                  </a:lnTo>
                  <a:lnTo>
                    <a:pt x="19" y="36"/>
                  </a:lnTo>
                  <a:lnTo>
                    <a:pt x="26" y="29"/>
                  </a:lnTo>
                  <a:lnTo>
                    <a:pt x="30" y="22"/>
                  </a:lnTo>
                  <a:lnTo>
                    <a:pt x="36" y="14"/>
                  </a:lnTo>
                  <a:lnTo>
                    <a:pt x="42" y="7"/>
                  </a:lnTo>
                  <a:lnTo>
                    <a:pt x="48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20" name="Freeform 136"/>
            <p:cNvSpPr>
              <a:spLocks/>
            </p:cNvSpPr>
            <p:nvPr/>
          </p:nvSpPr>
          <p:spPr bwMode="auto">
            <a:xfrm>
              <a:off x="10223" y="8206"/>
              <a:ext cx="8" cy="10"/>
            </a:xfrm>
            <a:custGeom>
              <a:avLst/>
              <a:gdLst/>
              <a:ahLst/>
              <a:cxnLst>
                <a:cxn ang="0">
                  <a:pos x="11" y="20"/>
                </a:cxn>
                <a:cxn ang="0">
                  <a:pos x="13" y="17"/>
                </a:cxn>
                <a:cxn ang="0">
                  <a:pos x="14" y="14"/>
                </a:cxn>
                <a:cxn ang="0">
                  <a:pos x="14" y="11"/>
                </a:cxn>
                <a:cxn ang="0">
                  <a:pos x="14" y="8"/>
                </a:cxn>
                <a:cxn ang="0">
                  <a:pos x="11" y="5"/>
                </a:cxn>
                <a:cxn ang="0">
                  <a:pos x="8" y="2"/>
                </a:cxn>
                <a:cxn ang="0">
                  <a:pos x="5" y="1"/>
                </a:cxn>
                <a:cxn ang="0">
                  <a:pos x="0" y="0"/>
                </a:cxn>
              </a:cxnLst>
              <a:rect l="0" t="0" r="r" b="b"/>
              <a:pathLst>
                <a:path w="14" h="20">
                  <a:moveTo>
                    <a:pt x="11" y="20"/>
                  </a:moveTo>
                  <a:lnTo>
                    <a:pt x="13" y="17"/>
                  </a:lnTo>
                  <a:lnTo>
                    <a:pt x="14" y="14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1" y="5"/>
                  </a:lnTo>
                  <a:lnTo>
                    <a:pt x="8" y="2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21" name="Freeform 137"/>
            <p:cNvSpPr>
              <a:spLocks/>
            </p:cNvSpPr>
            <p:nvPr/>
          </p:nvSpPr>
          <p:spPr bwMode="auto">
            <a:xfrm>
              <a:off x="10110" y="8265"/>
              <a:ext cx="38" cy="24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0" y="44"/>
                </a:cxn>
                <a:cxn ang="0">
                  <a:pos x="19" y="38"/>
                </a:cxn>
                <a:cxn ang="0">
                  <a:pos x="29" y="32"/>
                </a:cxn>
                <a:cxn ang="0">
                  <a:pos x="39" y="25"/>
                </a:cxn>
                <a:cxn ang="0">
                  <a:pos x="48" y="19"/>
                </a:cxn>
                <a:cxn ang="0">
                  <a:pos x="57" y="13"/>
                </a:cxn>
                <a:cxn ang="0">
                  <a:pos x="65" y="7"/>
                </a:cxn>
                <a:cxn ang="0">
                  <a:pos x="74" y="0"/>
                </a:cxn>
              </a:cxnLst>
              <a:rect l="0" t="0" r="r" b="b"/>
              <a:pathLst>
                <a:path w="74" h="50">
                  <a:moveTo>
                    <a:pt x="0" y="50"/>
                  </a:moveTo>
                  <a:lnTo>
                    <a:pt x="10" y="44"/>
                  </a:lnTo>
                  <a:lnTo>
                    <a:pt x="19" y="38"/>
                  </a:lnTo>
                  <a:lnTo>
                    <a:pt x="29" y="32"/>
                  </a:lnTo>
                  <a:lnTo>
                    <a:pt x="39" y="25"/>
                  </a:lnTo>
                  <a:lnTo>
                    <a:pt x="48" y="19"/>
                  </a:lnTo>
                  <a:lnTo>
                    <a:pt x="57" y="13"/>
                  </a:lnTo>
                  <a:lnTo>
                    <a:pt x="65" y="7"/>
                  </a:lnTo>
                  <a:lnTo>
                    <a:pt x="74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22" name="Freeform 138"/>
            <p:cNvSpPr>
              <a:spLocks/>
            </p:cNvSpPr>
            <p:nvPr/>
          </p:nvSpPr>
          <p:spPr bwMode="auto">
            <a:xfrm>
              <a:off x="10149" y="8262"/>
              <a:ext cx="2" cy="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23" name="Freeform 139"/>
            <p:cNvSpPr>
              <a:spLocks/>
            </p:cNvSpPr>
            <p:nvPr/>
          </p:nvSpPr>
          <p:spPr bwMode="auto">
            <a:xfrm>
              <a:off x="10012" y="8214"/>
              <a:ext cx="2" cy="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24" name="Freeform 140"/>
            <p:cNvSpPr>
              <a:spLocks/>
            </p:cNvSpPr>
            <p:nvPr/>
          </p:nvSpPr>
          <p:spPr bwMode="auto">
            <a:xfrm>
              <a:off x="10186" y="8230"/>
              <a:ext cx="2" cy="3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25" name="Freeform 141"/>
            <p:cNvSpPr>
              <a:spLocks/>
            </p:cNvSpPr>
            <p:nvPr/>
          </p:nvSpPr>
          <p:spPr bwMode="auto">
            <a:xfrm>
              <a:off x="9987" y="8515"/>
              <a:ext cx="98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12"/>
                </a:cxn>
                <a:cxn ang="0">
                  <a:pos x="40" y="22"/>
                </a:cxn>
                <a:cxn ang="0">
                  <a:pos x="62" y="32"/>
                </a:cxn>
                <a:cxn ang="0">
                  <a:pos x="86" y="39"/>
                </a:cxn>
                <a:cxn ang="0">
                  <a:pos x="112" y="47"/>
                </a:cxn>
                <a:cxn ang="0">
                  <a:pos x="140" y="51"/>
                </a:cxn>
                <a:cxn ang="0">
                  <a:pos x="168" y="55"/>
                </a:cxn>
                <a:cxn ang="0">
                  <a:pos x="197" y="57"/>
                </a:cxn>
              </a:cxnLst>
              <a:rect l="0" t="0" r="r" b="b"/>
              <a:pathLst>
                <a:path w="197" h="57">
                  <a:moveTo>
                    <a:pt x="0" y="0"/>
                  </a:moveTo>
                  <a:lnTo>
                    <a:pt x="19" y="12"/>
                  </a:lnTo>
                  <a:lnTo>
                    <a:pt x="40" y="22"/>
                  </a:lnTo>
                  <a:lnTo>
                    <a:pt x="62" y="32"/>
                  </a:lnTo>
                  <a:lnTo>
                    <a:pt x="86" y="39"/>
                  </a:lnTo>
                  <a:lnTo>
                    <a:pt x="112" y="47"/>
                  </a:lnTo>
                  <a:lnTo>
                    <a:pt x="140" y="51"/>
                  </a:lnTo>
                  <a:lnTo>
                    <a:pt x="168" y="55"/>
                  </a:lnTo>
                  <a:lnTo>
                    <a:pt x="197" y="57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26" name="Freeform 142"/>
            <p:cNvSpPr>
              <a:spLocks/>
            </p:cNvSpPr>
            <p:nvPr/>
          </p:nvSpPr>
          <p:spPr bwMode="auto">
            <a:xfrm>
              <a:off x="9974" y="8511"/>
              <a:ext cx="137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6"/>
                </a:cxn>
                <a:cxn ang="0">
                  <a:pos x="26" y="23"/>
                </a:cxn>
                <a:cxn ang="0">
                  <a:pos x="51" y="39"/>
                </a:cxn>
                <a:cxn ang="0">
                  <a:pos x="81" y="52"/>
                </a:cxn>
                <a:cxn ang="0">
                  <a:pos x="115" y="64"/>
                </a:cxn>
                <a:cxn ang="0">
                  <a:pos x="152" y="71"/>
                </a:cxn>
                <a:cxn ang="0">
                  <a:pos x="190" y="77"/>
                </a:cxn>
                <a:cxn ang="0">
                  <a:pos x="231" y="80"/>
                </a:cxn>
                <a:cxn ang="0">
                  <a:pos x="272" y="80"/>
                </a:cxn>
                <a:cxn ang="0">
                  <a:pos x="273" y="80"/>
                </a:cxn>
              </a:cxnLst>
              <a:rect l="0" t="0" r="r" b="b"/>
              <a:pathLst>
                <a:path w="273" h="80">
                  <a:moveTo>
                    <a:pt x="0" y="0"/>
                  </a:moveTo>
                  <a:lnTo>
                    <a:pt x="5" y="6"/>
                  </a:lnTo>
                  <a:lnTo>
                    <a:pt x="26" y="23"/>
                  </a:lnTo>
                  <a:lnTo>
                    <a:pt x="51" y="39"/>
                  </a:lnTo>
                  <a:lnTo>
                    <a:pt x="81" y="52"/>
                  </a:lnTo>
                  <a:lnTo>
                    <a:pt x="115" y="64"/>
                  </a:lnTo>
                  <a:lnTo>
                    <a:pt x="152" y="71"/>
                  </a:lnTo>
                  <a:lnTo>
                    <a:pt x="190" y="77"/>
                  </a:lnTo>
                  <a:lnTo>
                    <a:pt x="231" y="80"/>
                  </a:lnTo>
                  <a:lnTo>
                    <a:pt x="272" y="80"/>
                  </a:lnTo>
                  <a:lnTo>
                    <a:pt x="273" y="8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27" name="Freeform 143"/>
            <p:cNvSpPr>
              <a:spLocks/>
            </p:cNvSpPr>
            <p:nvPr/>
          </p:nvSpPr>
          <p:spPr bwMode="auto">
            <a:xfrm>
              <a:off x="10242" y="8454"/>
              <a:ext cx="2" cy="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1"/>
                </a:cxn>
                <a:cxn ang="0">
                  <a:pos x="3" y="4"/>
                </a:cxn>
                <a:cxn ang="0">
                  <a:pos x="0" y="7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lnTo>
                    <a:pt x="5" y="1"/>
                  </a:lnTo>
                  <a:lnTo>
                    <a:pt x="3" y="4"/>
                  </a:lnTo>
                  <a:lnTo>
                    <a:pt x="0" y="7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28" name="Freeform 144"/>
            <p:cNvSpPr>
              <a:spLocks/>
            </p:cNvSpPr>
            <p:nvPr/>
          </p:nvSpPr>
          <p:spPr bwMode="auto">
            <a:xfrm>
              <a:off x="10003" y="8669"/>
              <a:ext cx="187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4" y="18"/>
                </a:cxn>
                <a:cxn ang="0">
                  <a:pos x="13" y="34"/>
                </a:cxn>
                <a:cxn ang="0">
                  <a:pos x="29" y="50"/>
                </a:cxn>
                <a:cxn ang="0">
                  <a:pos x="48" y="63"/>
                </a:cxn>
                <a:cxn ang="0">
                  <a:pos x="73" y="73"/>
                </a:cxn>
                <a:cxn ang="0">
                  <a:pos x="100" y="83"/>
                </a:cxn>
                <a:cxn ang="0">
                  <a:pos x="131" y="89"/>
                </a:cxn>
                <a:cxn ang="0">
                  <a:pos x="164" y="92"/>
                </a:cxn>
                <a:cxn ang="0">
                  <a:pos x="198" y="94"/>
                </a:cxn>
                <a:cxn ang="0">
                  <a:pos x="230" y="91"/>
                </a:cxn>
                <a:cxn ang="0">
                  <a:pos x="262" y="85"/>
                </a:cxn>
                <a:cxn ang="0">
                  <a:pos x="291" y="78"/>
                </a:cxn>
                <a:cxn ang="0">
                  <a:pos x="317" y="66"/>
                </a:cxn>
                <a:cxn ang="0">
                  <a:pos x="338" y="54"/>
                </a:cxn>
                <a:cxn ang="0">
                  <a:pos x="355" y="40"/>
                </a:cxn>
                <a:cxn ang="0">
                  <a:pos x="365" y="24"/>
                </a:cxn>
                <a:cxn ang="0">
                  <a:pos x="371" y="8"/>
                </a:cxn>
                <a:cxn ang="0">
                  <a:pos x="373" y="0"/>
                </a:cxn>
              </a:cxnLst>
              <a:rect l="0" t="0" r="r" b="b"/>
              <a:pathLst>
                <a:path w="373" h="94">
                  <a:moveTo>
                    <a:pt x="0" y="0"/>
                  </a:moveTo>
                  <a:lnTo>
                    <a:pt x="0" y="2"/>
                  </a:lnTo>
                  <a:lnTo>
                    <a:pt x="4" y="18"/>
                  </a:lnTo>
                  <a:lnTo>
                    <a:pt x="13" y="34"/>
                  </a:lnTo>
                  <a:lnTo>
                    <a:pt x="29" y="50"/>
                  </a:lnTo>
                  <a:lnTo>
                    <a:pt x="48" y="63"/>
                  </a:lnTo>
                  <a:lnTo>
                    <a:pt x="73" y="73"/>
                  </a:lnTo>
                  <a:lnTo>
                    <a:pt x="100" y="83"/>
                  </a:lnTo>
                  <a:lnTo>
                    <a:pt x="131" y="89"/>
                  </a:lnTo>
                  <a:lnTo>
                    <a:pt x="164" y="92"/>
                  </a:lnTo>
                  <a:lnTo>
                    <a:pt x="198" y="94"/>
                  </a:lnTo>
                  <a:lnTo>
                    <a:pt x="230" y="91"/>
                  </a:lnTo>
                  <a:lnTo>
                    <a:pt x="262" y="85"/>
                  </a:lnTo>
                  <a:lnTo>
                    <a:pt x="291" y="78"/>
                  </a:lnTo>
                  <a:lnTo>
                    <a:pt x="317" y="66"/>
                  </a:lnTo>
                  <a:lnTo>
                    <a:pt x="338" y="54"/>
                  </a:lnTo>
                  <a:lnTo>
                    <a:pt x="355" y="40"/>
                  </a:lnTo>
                  <a:lnTo>
                    <a:pt x="365" y="24"/>
                  </a:lnTo>
                  <a:lnTo>
                    <a:pt x="371" y="8"/>
                  </a:lnTo>
                  <a:lnTo>
                    <a:pt x="373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29" name="Line 145"/>
            <p:cNvSpPr>
              <a:spLocks noChangeShapeType="1"/>
            </p:cNvSpPr>
            <p:nvPr/>
          </p:nvSpPr>
          <p:spPr bwMode="auto">
            <a:xfrm flipV="1">
              <a:off x="10009" y="8193"/>
              <a:ext cx="1" cy="5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30" name="Line 146"/>
            <p:cNvSpPr>
              <a:spLocks noChangeShapeType="1"/>
            </p:cNvSpPr>
            <p:nvPr/>
          </p:nvSpPr>
          <p:spPr bwMode="auto">
            <a:xfrm flipV="1">
              <a:off x="10025" y="8189"/>
              <a:ext cx="1" cy="4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31" name="Line 147"/>
            <p:cNvSpPr>
              <a:spLocks noChangeShapeType="1"/>
            </p:cNvSpPr>
            <p:nvPr/>
          </p:nvSpPr>
          <p:spPr bwMode="auto">
            <a:xfrm flipV="1">
              <a:off x="10001" y="8191"/>
              <a:ext cx="21" cy="19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32" name="Line 148"/>
            <p:cNvSpPr>
              <a:spLocks noChangeShapeType="1"/>
            </p:cNvSpPr>
            <p:nvPr/>
          </p:nvSpPr>
          <p:spPr bwMode="auto">
            <a:xfrm flipH="1" flipV="1">
              <a:off x="10017" y="8187"/>
              <a:ext cx="8" cy="2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33" name="Line 149"/>
            <p:cNvSpPr>
              <a:spLocks noChangeShapeType="1"/>
            </p:cNvSpPr>
            <p:nvPr/>
          </p:nvSpPr>
          <p:spPr bwMode="auto">
            <a:xfrm flipV="1">
              <a:off x="10009" y="8187"/>
              <a:ext cx="8" cy="6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34" name="Line 150"/>
            <p:cNvSpPr>
              <a:spLocks noChangeShapeType="1"/>
            </p:cNvSpPr>
            <p:nvPr/>
          </p:nvSpPr>
          <p:spPr bwMode="auto">
            <a:xfrm>
              <a:off x="10009" y="8193"/>
              <a:ext cx="5" cy="2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35" name="Line 151"/>
            <p:cNvSpPr>
              <a:spLocks noChangeShapeType="1"/>
            </p:cNvSpPr>
            <p:nvPr/>
          </p:nvSpPr>
          <p:spPr bwMode="auto">
            <a:xfrm flipV="1">
              <a:off x="10006" y="8195"/>
              <a:ext cx="8" cy="6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36" name="Line 152"/>
            <p:cNvSpPr>
              <a:spLocks noChangeShapeType="1"/>
            </p:cNvSpPr>
            <p:nvPr/>
          </p:nvSpPr>
          <p:spPr bwMode="auto">
            <a:xfrm flipH="1" flipV="1">
              <a:off x="10001" y="8200"/>
              <a:ext cx="5" cy="1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37" name="Line 153"/>
            <p:cNvSpPr>
              <a:spLocks noChangeShapeType="1"/>
            </p:cNvSpPr>
            <p:nvPr/>
          </p:nvSpPr>
          <p:spPr bwMode="auto">
            <a:xfrm flipV="1">
              <a:off x="9992" y="8200"/>
              <a:ext cx="9" cy="8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38" name="Line 154"/>
            <p:cNvSpPr>
              <a:spLocks noChangeShapeType="1"/>
            </p:cNvSpPr>
            <p:nvPr/>
          </p:nvSpPr>
          <p:spPr bwMode="auto">
            <a:xfrm flipH="1" flipV="1">
              <a:off x="10025" y="8193"/>
              <a:ext cx="5" cy="2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39" name="Line 155"/>
            <p:cNvSpPr>
              <a:spLocks noChangeShapeType="1"/>
            </p:cNvSpPr>
            <p:nvPr/>
          </p:nvSpPr>
          <p:spPr bwMode="auto">
            <a:xfrm flipV="1">
              <a:off x="9937" y="8460"/>
              <a:ext cx="19" cy="40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40" name="Line 156"/>
            <p:cNvSpPr>
              <a:spLocks noChangeShapeType="1"/>
            </p:cNvSpPr>
            <p:nvPr/>
          </p:nvSpPr>
          <p:spPr bwMode="auto">
            <a:xfrm flipH="1" flipV="1">
              <a:off x="9937" y="8500"/>
              <a:ext cx="50" cy="15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41" name="Line 157"/>
            <p:cNvSpPr>
              <a:spLocks noChangeShapeType="1"/>
            </p:cNvSpPr>
            <p:nvPr/>
          </p:nvSpPr>
          <p:spPr bwMode="auto">
            <a:xfrm flipH="1" flipV="1">
              <a:off x="9987" y="8515"/>
              <a:ext cx="91" cy="26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42" name="Line 158"/>
            <p:cNvSpPr>
              <a:spLocks noChangeShapeType="1"/>
            </p:cNvSpPr>
            <p:nvPr/>
          </p:nvSpPr>
          <p:spPr bwMode="auto">
            <a:xfrm flipH="1" flipV="1">
              <a:off x="9992" y="8208"/>
              <a:ext cx="22" cy="6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43" name="Line 159"/>
            <p:cNvSpPr>
              <a:spLocks noChangeShapeType="1"/>
            </p:cNvSpPr>
            <p:nvPr/>
          </p:nvSpPr>
          <p:spPr bwMode="auto">
            <a:xfrm flipV="1">
              <a:off x="9991" y="8210"/>
              <a:ext cx="1" cy="95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44" name="Line 160"/>
            <p:cNvSpPr>
              <a:spLocks noChangeShapeType="1"/>
            </p:cNvSpPr>
            <p:nvPr/>
          </p:nvSpPr>
          <p:spPr bwMode="auto">
            <a:xfrm flipH="1">
              <a:off x="10009" y="8196"/>
              <a:ext cx="22" cy="19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45" name="Line 161"/>
            <p:cNvSpPr>
              <a:spLocks noChangeShapeType="1"/>
            </p:cNvSpPr>
            <p:nvPr/>
          </p:nvSpPr>
          <p:spPr bwMode="auto">
            <a:xfrm flipV="1">
              <a:off x="10138" y="8546"/>
              <a:ext cx="11" cy="3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46" name="Line 162"/>
            <p:cNvSpPr>
              <a:spLocks noChangeShapeType="1"/>
            </p:cNvSpPr>
            <p:nvPr/>
          </p:nvSpPr>
          <p:spPr bwMode="auto">
            <a:xfrm flipH="1">
              <a:off x="10043" y="8203"/>
              <a:ext cx="1" cy="16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47" name="Line 163"/>
            <p:cNvSpPr>
              <a:spLocks noChangeShapeType="1"/>
            </p:cNvSpPr>
            <p:nvPr/>
          </p:nvSpPr>
          <p:spPr bwMode="auto">
            <a:xfrm flipH="1" flipV="1">
              <a:off x="10035" y="8199"/>
              <a:ext cx="142" cy="41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48" name="Line 164"/>
            <p:cNvSpPr>
              <a:spLocks noChangeShapeType="1"/>
            </p:cNvSpPr>
            <p:nvPr/>
          </p:nvSpPr>
          <p:spPr bwMode="auto">
            <a:xfrm flipH="1">
              <a:off x="9956" y="8315"/>
              <a:ext cx="33" cy="145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49" name="Line 165"/>
            <p:cNvSpPr>
              <a:spLocks noChangeShapeType="1"/>
            </p:cNvSpPr>
            <p:nvPr/>
          </p:nvSpPr>
          <p:spPr bwMode="auto">
            <a:xfrm flipH="1" flipV="1">
              <a:off x="9956" y="8460"/>
              <a:ext cx="128" cy="37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50" name="Line 166"/>
            <p:cNvSpPr>
              <a:spLocks noChangeShapeType="1"/>
            </p:cNvSpPr>
            <p:nvPr/>
          </p:nvSpPr>
          <p:spPr bwMode="auto">
            <a:xfrm>
              <a:off x="10184" y="8508"/>
              <a:ext cx="1" cy="1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51" name="Line 167"/>
            <p:cNvSpPr>
              <a:spLocks noChangeShapeType="1"/>
            </p:cNvSpPr>
            <p:nvPr/>
          </p:nvSpPr>
          <p:spPr bwMode="auto">
            <a:xfrm flipV="1">
              <a:off x="10184" y="8259"/>
              <a:ext cx="1" cy="249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52" name="Line 168"/>
            <p:cNvSpPr>
              <a:spLocks noChangeShapeType="1"/>
            </p:cNvSpPr>
            <p:nvPr/>
          </p:nvSpPr>
          <p:spPr bwMode="auto">
            <a:xfrm flipV="1">
              <a:off x="10184" y="8499"/>
              <a:ext cx="11" cy="9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53" name="Line 169"/>
            <p:cNvSpPr>
              <a:spLocks noChangeShapeType="1"/>
            </p:cNvSpPr>
            <p:nvPr/>
          </p:nvSpPr>
          <p:spPr bwMode="auto">
            <a:xfrm flipV="1">
              <a:off x="10195" y="8249"/>
              <a:ext cx="1" cy="250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54" name="Line 170"/>
            <p:cNvSpPr>
              <a:spLocks noChangeShapeType="1"/>
            </p:cNvSpPr>
            <p:nvPr/>
          </p:nvSpPr>
          <p:spPr bwMode="auto">
            <a:xfrm flipH="1" flipV="1">
              <a:off x="10017" y="8212"/>
              <a:ext cx="141" cy="41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55" name="Line 171"/>
            <p:cNvSpPr>
              <a:spLocks noChangeShapeType="1"/>
            </p:cNvSpPr>
            <p:nvPr/>
          </p:nvSpPr>
          <p:spPr bwMode="auto">
            <a:xfrm flipV="1">
              <a:off x="9989" y="8215"/>
              <a:ext cx="23" cy="100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56" name="Line 172"/>
            <p:cNvSpPr>
              <a:spLocks noChangeShapeType="1"/>
            </p:cNvSpPr>
            <p:nvPr/>
          </p:nvSpPr>
          <p:spPr bwMode="auto">
            <a:xfrm flipH="1" flipV="1">
              <a:off x="9989" y="8315"/>
              <a:ext cx="114" cy="33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57" name="Line 173"/>
            <p:cNvSpPr>
              <a:spLocks noChangeShapeType="1"/>
            </p:cNvSpPr>
            <p:nvPr/>
          </p:nvSpPr>
          <p:spPr bwMode="auto">
            <a:xfrm flipH="1" flipV="1">
              <a:off x="10181" y="8258"/>
              <a:ext cx="3" cy="1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58" name="Line 174"/>
            <p:cNvSpPr>
              <a:spLocks noChangeShapeType="1"/>
            </p:cNvSpPr>
            <p:nvPr/>
          </p:nvSpPr>
          <p:spPr bwMode="auto">
            <a:xfrm flipH="1">
              <a:off x="10184" y="8249"/>
              <a:ext cx="11" cy="10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59" name="Line 175"/>
            <p:cNvSpPr>
              <a:spLocks noChangeShapeType="1"/>
            </p:cNvSpPr>
            <p:nvPr/>
          </p:nvSpPr>
          <p:spPr bwMode="auto">
            <a:xfrm flipH="1" flipV="1">
              <a:off x="10191" y="8249"/>
              <a:ext cx="4" cy="1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60" name="Line 176"/>
            <p:cNvSpPr>
              <a:spLocks noChangeShapeType="1"/>
            </p:cNvSpPr>
            <p:nvPr/>
          </p:nvSpPr>
          <p:spPr bwMode="auto">
            <a:xfrm>
              <a:off x="10211" y="8202"/>
              <a:ext cx="12" cy="4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61" name="Line 177"/>
            <p:cNvSpPr>
              <a:spLocks noChangeShapeType="1"/>
            </p:cNvSpPr>
            <p:nvPr/>
          </p:nvSpPr>
          <p:spPr bwMode="auto">
            <a:xfrm flipV="1">
              <a:off x="10186" y="8231"/>
              <a:ext cx="2" cy="2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62" name="Line 178"/>
            <p:cNvSpPr>
              <a:spLocks noChangeShapeType="1"/>
            </p:cNvSpPr>
            <p:nvPr/>
          </p:nvSpPr>
          <p:spPr bwMode="auto">
            <a:xfrm flipH="1" flipV="1">
              <a:off x="10185" y="8232"/>
              <a:ext cx="1" cy="1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63" name="Line 179"/>
            <p:cNvSpPr>
              <a:spLocks noChangeShapeType="1"/>
            </p:cNvSpPr>
            <p:nvPr/>
          </p:nvSpPr>
          <p:spPr bwMode="auto">
            <a:xfrm flipV="1">
              <a:off x="10149" y="8263"/>
              <a:ext cx="2" cy="2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64" name="Line 180"/>
            <p:cNvSpPr>
              <a:spLocks noChangeShapeType="1"/>
            </p:cNvSpPr>
            <p:nvPr/>
          </p:nvSpPr>
          <p:spPr bwMode="auto">
            <a:xfrm flipH="1" flipV="1">
              <a:off x="10148" y="8265"/>
              <a:ext cx="1" cy="1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65" name="Line 181"/>
            <p:cNvSpPr>
              <a:spLocks noChangeShapeType="1"/>
            </p:cNvSpPr>
            <p:nvPr/>
          </p:nvSpPr>
          <p:spPr bwMode="auto">
            <a:xfrm flipH="1">
              <a:off x="10143" y="8258"/>
              <a:ext cx="38" cy="32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66" name="Line 182"/>
            <p:cNvSpPr>
              <a:spLocks noChangeShapeType="1"/>
            </p:cNvSpPr>
            <p:nvPr/>
          </p:nvSpPr>
          <p:spPr bwMode="auto">
            <a:xfrm flipV="1">
              <a:off x="10136" y="8538"/>
              <a:ext cx="13" cy="12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67" name="Line 183"/>
            <p:cNvSpPr>
              <a:spLocks noChangeShapeType="1"/>
            </p:cNvSpPr>
            <p:nvPr/>
          </p:nvSpPr>
          <p:spPr bwMode="auto">
            <a:xfrm flipV="1">
              <a:off x="10149" y="8538"/>
              <a:ext cx="1" cy="8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68" name="Line 184"/>
            <p:cNvSpPr>
              <a:spLocks noChangeShapeType="1"/>
            </p:cNvSpPr>
            <p:nvPr/>
          </p:nvSpPr>
          <p:spPr bwMode="auto">
            <a:xfrm flipH="1">
              <a:off x="10149" y="8476"/>
              <a:ext cx="80" cy="70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69" name="Line 185"/>
            <p:cNvSpPr>
              <a:spLocks noChangeShapeType="1"/>
            </p:cNvSpPr>
            <p:nvPr/>
          </p:nvSpPr>
          <p:spPr bwMode="auto">
            <a:xfrm flipV="1">
              <a:off x="10229" y="8469"/>
              <a:ext cx="1" cy="7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70" name="Line 186"/>
            <p:cNvSpPr>
              <a:spLocks noChangeShapeType="1"/>
            </p:cNvSpPr>
            <p:nvPr/>
          </p:nvSpPr>
          <p:spPr bwMode="auto">
            <a:xfrm flipV="1">
              <a:off x="10229" y="8458"/>
              <a:ext cx="13" cy="11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71" name="Line 187"/>
            <p:cNvSpPr>
              <a:spLocks noChangeShapeType="1"/>
            </p:cNvSpPr>
            <p:nvPr/>
          </p:nvSpPr>
          <p:spPr bwMode="auto">
            <a:xfrm flipH="1">
              <a:off x="10191" y="8216"/>
              <a:ext cx="38" cy="33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72" name="Line 188"/>
            <p:cNvSpPr>
              <a:spLocks noChangeShapeType="1"/>
            </p:cNvSpPr>
            <p:nvPr/>
          </p:nvSpPr>
          <p:spPr bwMode="auto">
            <a:xfrm>
              <a:off x="10181" y="8258"/>
              <a:ext cx="3" cy="250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73" name="Line 189"/>
            <p:cNvSpPr>
              <a:spLocks noChangeShapeType="1"/>
            </p:cNvSpPr>
            <p:nvPr/>
          </p:nvSpPr>
          <p:spPr bwMode="auto">
            <a:xfrm>
              <a:off x="10085" y="8543"/>
              <a:ext cx="31" cy="9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74" name="Line 190"/>
            <p:cNvSpPr>
              <a:spLocks noChangeShapeType="1"/>
            </p:cNvSpPr>
            <p:nvPr/>
          </p:nvSpPr>
          <p:spPr bwMode="auto">
            <a:xfrm>
              <a:off x="10110" y="8289"/>
              <a:ext cx="14" cy="4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75" name="Line 191"/>
            <p:cNvSpPr>
              <a:spLocks noChangeShapeType="1"/>
            </p:cNvSpPr>
            <p:nvPr/>
          </p:nvSpPr>
          <p:spPr bwMode="auto">
            <a:xfrm flipH="1">
              <a:off x="10078" y="8289"/>
              <a:ext cx="32" cy="252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76" name="Line 192"/>
            <p:cNvSpPr>
              <a:spLocks noChangeShapeType="1"/>
            </p:cNvSpPr>
            <p:nvPr/>
          </p:nvSpPr>
          <p:spPr bwMode="auto">
            <a:xfrm>
              <a:off x="10078" y="8541"/>
              <a:ext cx="7" cy="2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77" name="Line 193"/>
            <p:cNvSpPr>
              <a:spLocks noChangeShapeType="1"/>
            </p:cNvSpPr>
            <p:nvPr/>
          </p:nvSpPr>
          <p:spPr bwMode="auto">
            <a:xfrm flipH="1">
              <a:off x="10136" y="8290"/>
              <a:ext cx="7" cy="260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" name="Group 194"/>
          <p:cNvGrpSpPr>
            <a:grpSpLocks/>
          </p:cNvGrpSpPr>
          <p:nvPr/>
        </p:nvGrpSpPr>
        <p:grpSpPr bwMode="auto">
          <a:xfrm>
            <a:off x="3978921" y="2697143"/>
            <a:ext cx="1600200" cy="1066800"/>
            <a:chOff x="7807" y="4704"/>
            <a:chExt cx="1424" cy="1039"/>
          </a:xfrm>
        </p:grpSpPr>
        <p:sp>
          <p:nvSpPr>
            <p:cNvPr id="42179" name="Freeform 195"/>
            <p:cNvSpPr>
              <a:spLocks/>
            </p:cNvSpPr>
            <p:nvPr/>
          </p:nvSpPr>
          <p:spPr bwMode="auto">
            <a:xfrm>
              <a:off x="8289" y="4755"/>
              <a:ext cx="92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1" y="22"/>
                </a:cxn>
                <a:cxn ang="0">
                  <a:pos x="12" y="33"/>
                </a:cxn>
                <a:cxn ang="0">
                  <a:pos x="26" y="44"/>
                </a:cxn>
                <a:cxn ang="0">
                  <a:pos x="44" y="51"/>
                </a:cxn>
                <a:cxn ang="0">
                  <a:pos x="67" y="55"/>
                </a:cxn>
                <a:cxn ang="0">
                  <a:pos x="92" y="58"/>
                </a:cxn>
                <a:cxn ang="0">
                  <a:pos x="115" y="55"/>
                </a:cxn>
                <a:cxn ang="0">
                  <a:pos x="137" y="51"/>
                </a:cxn>
                <a:cxn ang="0">
                  <a:pos x="156" y="44"/>
                </a:cxn>
                <a:cxn ang="0">
                  <a:pos x="170" y="33"/>
                </a:cxn>
                <a:cxn ang="0">
                  <a:pos x="181" y="22"/>
                </a:cxn>
                <a:cxn ang="0">
                  <a:pos x="185" y="10"/>
                </a:cxn>
                <a:cxn ang="0">
                  <a:pos x="185" y="0"/>
                </a:cxn>
              </a:cxnLst>
              <a:rect l="0" t="0" r="r" b="b"/>
              <a:pathLst>
                <a:path w="185" h="58">
                  <a:moveTo>
                    <a:pt x="0" y="0"/>
                  </a:moveTo>
                  <a:lnTo>
                    <a:pt x="0" y="10"/>
                  </a:lnTo>
                  <a:lnTo>
                    <a:pt x="1" y="22"/>
                  </a:lnTo>
                  <a:lnTo>
                    <a:pt x="12" y="33"/>
                  </a:lnTo>
                  <a:lnTo>
                    <a:pt x="26" y="44"/>
                  </a:lnTo>
                  <a:lnTo>
                    <a:pt x="44" y="51"/>
                  </a:lnTo>
                  <a:lnTo>
                    <a:pt x="67" y="55"/>
                  </a:lnTo>
                  <a:lnTo>
                    <a:pt x="92" y="58"/>
                  </a:lnTo>
                  <a:lnTo>
                    <a:pt x="115" y="55"/>
                  </a:lnTo>
                  <a:lnTo>
                    <a:pt x="137" y="51"/>
                  </a:lnTo>
                  <a:lnTo>
                    <a:pt x="156" y="44"/>
                  </a:lnTo>
                  <a:lnTo>
                    <a:pt x="170" y="33"/>
                  </a:lnTo>
                  <a:lnTo>
                    <a:pt x="181" y="22"/>
                  </a:lnTo>
                  <a:lnTo>
                    <a:pt x="185" y="10"/>
                  </a:lnTo>
                  <a:lnTo>
                    <a:pt x="185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80" name="Freeform 196"/>
            <p:cNvSpPr>
              <a:spLocks/>
            </p:cNvSpPr>
            <p:nvPr/>
          </p:nvSpPr>
          <p:spPr bwMode="auto">
            <a:xfrm>
              <a:off x="8317" y="4755"/>
              <a:ext cx="33" cy="2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43" y="3"/>
                </a:cxn>
                <a:cxn ang="0">
                  <a:pos x="22" y="3"/>
                </a:cxn>
                <a:cxn ang="0">
                  <a:pos x="0" y="0"/>
                </a:cxn>
              </a:cxnLst>
              <a:rect l="0" t="0" r="r" b="b"/>
              <a:pathLst>
                <a:path w="65" h="3">
                  <a:moveTo>
                    <a:pt x="65" y="0"/>
                  </a:moveTo>
                  <a:lnTo>
                    <a:pt x="43" y="3"/>
                  </a:lnTo>
                  <a:lnTo>
                    <a:pt x="22" y="3"/>
                  </a:lnTo>
                  <a:lnTo>
                    <a:pt x="0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81" name="Freeform 197"/>
            <p:cNvSpPr>
              <a:spLocks/>
            </p:cNvSpPr>
            <p:nvPr/>
          </p:nvSpPr>
          <p:spPr bwMode="auto">
            <a:xfrm>
              <a:off x="8518" y="4736"/>
              <a:ext cx="86" cy="21"/>
            </a:xfrm>
            <a:custGeom>
              <a:avLst/>
              <a:gdLst/>
              <a:ahLst/>
              <a:cxnLst>
                <a:cxn ang="0">
                  <a:pos x="163" y="15"/>
                </a:cxn>
                <a:cxn ang="0">
                  <a:pos x="166" y="13"/>
                </a:cxn>
                <a:cxn ang="0">
                  <a:pos x="166" y="13"/>
                </a:cxn>
                <a:cxn ang="0">
                  <a:pos x="166" y="13"/>
                </a:cxn>
                <a:cxn ang="0">
                  <a:pos x="167" y="13"/>
                </a:cxn>
                <a:cxn ang="0">
                  <a:pos x="167" y="11"/>
                </a:cxn>
                <a:cxn ang="0">
                  <a:pos x="167" y="11"/>
                </a:cxn>
                <a:cxn ang="0">
                  <a:pos x="167" y="11"/>
                </a:cxn>
                <a:cxn ang="0">
                  <a:pos x="170" y="11"/>
                </a:cxn>
                <a:cxn ang="0">
                  <a:pos x="170" y="8"/>
                </a:cxn>
                <a:cxn ang="0">
                  <a:pos x="170" y="8"/>
                </a:cxn>
                <a:cxn ang="0">
                  <a:pos x="170" y="8"/>
                </a:cxn>
                <a:cxn ang="0">
                  <a:pos x="170" y="6"/>
                </a:cxn>
                <a:cxn ang="0">
                  <a:pos x="167" y="6"/>
                </a:cxn>
                <a:cxn ang="0">
                  <a:pos x="167" y="6"/>
                </a:cxn>
                <a:cxn ang="0">
                  <a:pos x="166" y="3"/>
                </a:cxn>
                <a:cxn ang="0">
                  <a:pos x="166" y="3"/>
                </a:cxn>
                <a:cxn ang="0">
                  <a:pos x="163" y="3"/>
                </a:cxn>
                <a:cxn ang="0">
                  <a:pos x="161" y="3"/>
                </a:cxn>
                <a:cxn ang="0">
                  <a:pos x="158" y="3"/>
                </a:cxn>
                <a:cxn ang="0">
                  <a:pos x="156" y="0"/>
                </a:cxn>
                <a:cxn ang="0">
                  <a:pos x="154" y="0"/>
                </a:cxn>
                <a:cxn ang="0">
                  <a:pos x="151" y="0"/>
                </a:cxn>
                <a:cxn ang="0">
                  <a:pos x="151" y="0"/>
                </a:cxn>
                <a:cxn ang="0">
                  <a:pos x="148" y="0"/>
                </a:cxn>
                <a:cxn ang="0">
                  <a:pos x="147" y="0"/>
                </a:cxn>
                <a:cxn ang="0">
                  <a:pos x="144" y="0"/>
                </a:cxn>
                <a:cxn ang="0">
                  <a:pos x="141" y="0"/>
                </a:cxn>
                <a:cxn ang="0">
                  <a:pos x="140" y="0"/>
                </a:cxn>
                <a:cxn ang="0">
                  <a:pos x="137" y="0"/>
                </a:cxn>
                <a:cxn ang="0">
                  <a:pos x="132" y="0"/>
                </a:cxn>
                <a:cxn ang="0">
                  <a:pos x="126" y="3"/>
                </a:cxn>
                <a:cxn ang="0">
                  <a:pos x="122" y="3"/>
                </a:cxn>
                <a:cxn ang="0">
                  <a:pos x="115" y="3"/>
                </a:cxn>
                <a:cxn ang="0">
                  <a:pos x="107" y="6"/>
                </a:cxn>
                <a:cxn ang="0">
                  <a:pos x="100" y="6"/>
                </a:cxn>
                <a:cxn ang="0">
                  <a:pos x="96" y="8"/>
                </a:cxn>
                <a:cxn ang="0">
                  <a:pos x="89" y="11"/>
                </a:cxn>
                <a:cxn ang="0">
                  <a:pos x="78" y="13"/>
                </a:cxn>
                <a:cxn ang="0">
                  <a:pos x="70" y="15"/>
                </a:cxn>
                <a:cxn ang="0">
                  <a:pos x="57" y="18"/>
                </a:cxn>
                <a:cxn ang="0">
                  <a:pos x="42" y="22"/>
                </a:cxn>
                <a:cxn ang="0">
                  <a:pos x="26" y="29"/>
                </a:cxn>
                <a:cxn ang="0">
                  <a:pos x="0" y="41"/>
                </a:cxn>
              </a:cxnLst>
              <a:rect l="0" t="0" r="r" b="b"/>
              <a:pathLst>
                <a:path w="170" h="41">
                  <a:moveTo>
                    <a:pt x="163" y="15"/>
                  </a:moveTo>
                  <a:lnTo>
                    <a:pt x="166" y="13"/>
                  </a:lnTo>
                  <a:lnTo>
                    <a:pt x="166" y="13"/>
                  </a:lnTo>
                  <a:lnTo>
                    <a:pt x="166" y="13"/>
                  </a:lnTo>
                  <a:lnTo>
                    <a:pt x="167" y="13"/>
                  </a:lnTo>
                  <a:lnTo>
                    <a:pt x="167" y="11"/>
                  </a:lnTo>
                  <a:lnTo>
                    <a:pt x="167" y="11"/>
                  </a:lnTo>
                  <a:lnTo>
                    <a:pt x="167" y="11"/>
                  </a:lnTo>
                  <a:lnTo>
                    <a:pt x="170" y="11"/>
                  </a:lnTo>
                  <a:lnTo>
                    <a:pt x="170" y="8"/>
                  </a:lnTo>
                  <a:lnTo>
                    <a:pt x="170" y="8"/>
                  </a:lnTo>
                  <a:lnTo>
                    <a:pt x="170" y="8"/>
                  </a:lnTo>
                  <a:lnTo>
                    <a:pt x="170" y="6"/>
                  </a:lnTo>
                  <a:lnTo>
                    <a:pt x="167" y="6"/>
                  </a:lnTo>
                  <a:lnTo>
                    <a:pt x="167" y="6"/>
                  </a:lnTo>
                  <a:lnTo>
                    <a:pt x="166" y="3"/>
                  </a:lnTo>
                  <a:lnTo>
                    <a:pt x="166" y="3"/>
                  </a:lnTo>
                  <a:lnTo>
                    <a:pt x="163" y="3"/>
                  </a:lnTo>
                  <a:lnTo>
                    <a:pt x="161" y="3"/>
                  </a:lnTo>
                  <a:lnTo>
                    <a:pt x="158" y="3"/>
                  </a:lnTo>
                  <a:lnTo>
                    <a:pt x="156" y="0"/>
                  </a:lnTo>
                  <a:lnTo>
                    <a:pt x="154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40" y="0"/>
                  </a:lnTo>
                  <a:lnTo>
                    <a:pt x="137" y="0"/>
                  </a:lnTo>
                  <a:lnTo>
                    <a:pt x="132" y="0"/>
                  </a:lnTo>
                  <a:lnTo>
                    <a:pt x="126" y="3"/>
                  </a:lnTo>
                  <a:lnTo>
                    <a:pt x="122" y="3"/>
                  </a:lnTo>
                  <a:lnTo>
                    <a:pt x="115" y="3"/>
                  </a:lnTo>
                  <a:lnTo>
                    <a:pt x="107" y="6"/>
                  </a:lnTo>
                  <a:lnTo>
                    <a:pt x="100" y="6"/>
                  </a:lnTo>
                  <a:lnTo>
                    <a:pt x="96" y="8"/>
                  </a:lnTo>
                  <a:lnTo>
                    <a:pt x="89" y="11"/>
                  </a:lnTo>
                  <a:lnTo>
                    <a:pt x="78" y="13"/>
                  </a:lnTo>
                  <a:lnTo>
                    <a:pt x="70" y="15"/>
                  </a:lnTo>
                  <a:lnTo>
                    <a:pt x="57" y="18"/>
                  </a:lnTo>
                  <a:lnTo>
                    <a:pt x="42" y="22"/>
                  </a:lnTo>
                  <a:lnTo>
                    <a:pt x="26" y="29"/>
                  </a:lnTo>
                  <a:lnTo>
                    <a:pt x="0" y="41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82" name="Freeform 198"/>
            <p:cNvSpPr>
              <a:spLocks/>
            </p:cNvSpPr>
            <p:nvPr/>
          </p:nvSpPr>
          <p:spPr bwMode="auto">
            <a:xfrm>
              <a:off x="8432" y="4767"/>
              <a:ext cx="86" cy="56"/>
            </a:xfrm>
            <a:custGeom>
              <a:avLst/>
              <a:gdLst/>
              <a:ahLst/>
              <a:cxnLst>
                <a:cxn ang="0">
                  <a:pos x="154" y="31"/>
                </a:cxn>
                <a:cxn ang="0">
                  <a:pos x="135" y="43"/>
                </a:cxn>
                <a:cxn ang="0">
                  <a:pos x="124" y="50"/>
                </a:cxn>
                <a:cxn ang="0">
                  <a:pos x="111" y="60"/>
                </a:cxn>
                <a:cxn ang="0">
                  <a:pos x="99" y="65"/>
                </a:cxn>
                <a:cxn ang="0">
                  <a:pos x="92" y="72"/>
                </a:cxn>
                <a:cxn ang="0">
                  <a:pos x="81" y="78"/>
                </a:cxn>
                <a:cxn ang="0">
                  <a:pos x="74" y="82"/>
                </a:cxn>
                <a:cxn ang="0">
                  <a:pos x="65" y="86"/>
                </a:cxn>
                <a:cxn ang="0">
                  <a:pos x="61" y="91"/>
                </a:cxn>
                <a:cxn ang="0">
                  <a:pos x="54" y="94"/>
                </a:cxn>
                <a:cxn ang="0">
                  <a:pos x="47" y="97"/>
                </a:cxn>
                <a:cxn ang="0">
                  <a:pos x="41" y="101"/>
                </a:cxn>
                <a:cxn ang="0">
                  <a:pos x="36" y="104"/>
                </a:cxn>
                <a:cxn ang="0">
                  <a:pos x="32" y="105"/>
                </a:cxn>
                <a:cxn ang="0">
                  <a:pos x="26" y="105"/>
                </a:cxn>
                <a:cxn ang="0">
                  <a:pos x="22" y="108"/>
                </a:cxn>
                <a:cxn ang="0">
                  <a:pos x="19" y="111"/>
                </a:cxn>
                <a:cxn ang="0">
                  <a:pos x="14" y="111"/>
                </a:cxn>
                <a:cxn ang="0">
                  <a:pos x="12" y="111"/>
                </a:cxn>
                <a:cxn ang="0">
                  <a:pos x="7" y="111"/>
                </a:cxn>
                <a:cxn ang="0">
                  <a:pos x="3" y="111"/>
                </a:cxn>
                <a:cxn ang="0">
                  <a:pos x="3" y="108"/>
                </a:cxn>
                <a:cxn ang="0">
                  <a:pos x="0" y="105"/>
                </a:cxn>
                <a:cxn ang="0">
                  <a:pos x="3" y="104"/>
                </a:cxn>
                <a:cxn ang="0">
                  <a:pos x="3" y="101"/>
                </a:cxn>
                <a:cxn ang="0">
                  <a:pos x="4" y="98"/>
                </a:cxn>
                <a:cxn ang="0">
                  <a:pos x="4" y="94"/>
                </a:cxn>
                <a:cxn ang="0">
                  <a:pos x="7" y="91"/>
                </a:cxn>
                <a:cxn ang="0">
                  <a:pos x="14" y="85"/>
                </a:cxn>
                <a:cxn ang="0">
                  <a:pos x="22" y="75"/>
                </a:cxn>
                <a:cxn ang="0">
                  <a:pos x="32" y="65"/>
                </a:cxn>
                <a:cxn ang="0">
                  <a:pos x="47" y="56"/>
                </a:cxn>
                <a:cxn ang="0">
                  <a:pos x="63" y="41"/>
                </a:cxn>
                <a:cxn ang="0">
                  <a:pos x="87" y="27"/>
                </a:cxn>
                <a:cxn ang="0">
                  <a:pos x="128" y="0"/>
                </a:cxn>
              </a:cxnLst>
              <a:rect l="0" t="0" r="r" b="b"/>
              <a:pathLst>
                <a:path w="172" h="113">
                  <a:moveTo>
                    <a:pt x="172" y="21"/>
                  </a:moveTo>
                  <a:lnTo>
                    <a:pt x="154" y="31"/>
                  </a:lnTo>
                  <a:lnTo>
                    <a:pt x="144" y="35"/>
                  </a:lnTo>
                  <a:lnTo>
                    <a:pt x="135" y="43"/>
                  </a:lnTo>
                  <a:lnTo>
                    <a:pt x="128" y="49"/>
                  </a:lnTo>
                  <a:lnTo>
                    <a:pt x="124" y="50"/>
                  </a:lnTo>
                  <a:lnTo>
                    <a:pt x="116" y="56"/>
                  </a:lnTo>
                  <a:lnTo>
                    <a:pt x="111" y="60"/>
                  </a:lnTo>
                  <a:lnTo>
                    <a:pt x="106" y="63"/>
                  </a:lnTo>
                  <a:lnTo>
                    <a:pt x="99" y="65"/>
                  </a:lnTo>
                  <a:lnTo>
                    <a:pt x="95" y="70"/>
                  </a:lnTo>
                  <a:lnTo>
                    <a:pt x="92" y="72"/>
                  </a:lnTo>
                  <a:lnTo>
                    <a:pt x="87" y="75"/>
                  </a:lnTo>
                  <a:lnTo>
                    <a:pt x="81" y="78"/>
                  </a:lnTo>
                  <a:lnTo>
                    <a:pt x="77" y="79"/>
                  </a:lnTo>
                  <a:lnTo>
                    <a:pt x="74" y="82"/>
                  </a:lnTo>
                  <a:lnTo>
                    <a:pt x="70" y="85"/>
                  </a:lnTo>
                  <a:lnTo>
                    <a:pt x="65" y="86"/>
                  </a:lnTo>
                  <a:lnTo>
                    <a:pt x="63" y="89"/>
                  </a:lnTo>
                  <a:lnTo>
                    <a:pt x="61" y="91"/>
                  </a:lnTo>
                  <a:lnTo>
                    <a:pt x="55" y="91"/>
                  </a:lnTo>
                  <a:lnTo>
                    <a:pt x="54" y="94"/>
                  </a:lnTo>
                  <a:lnTo>
                    <a:pt x="51" y="97"/>
                  </a:lnTo>
                  <a:lnTo>
                    <a:pt x="47" y="97"/>
                  </a:lnTo>
                  <a:lnTo>
                    <a:pt x="44" y="98"/>
                  </a:lnTo>
                  <a:lnTo>
                    <a:pt x="41" y="101"/>
                  </a:lnTo>
                  <a:lnTo>
                    <a:pt x="39" y="101"/>
                  </a:lnTo>
                  <a:lnTo>
                    <a:pt x="36" y="104"/>
                  </a:lnTo>
                  <a:lnTo>
                    <a:pt x="33" y="104"/>
                  </a:lnTo>
                  <a:lnTo>
                    <a:pt x="32" y="105"/>
                  </a:lnTo>
                  <a:lnTo>
                    <a:pt x="29" y="105"/>
                  </a:lnTo>
                  <a:lnTo>
                    <a:pt x="26" y="105"/>
                  </a:lnTo>
                  <a:lnTo>
                    <a:pt x="25" y="10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4" y="111"/>
                  </a:lnTo>
                  <a:lnTo>
                    <a:pt x="14" y="111"/>
                  </a:lnTo>
                  <a:lnTo>
                    <a:pt x="12" y="111"/>
                  </a:lnTo>
                  <a:lnTo>
                    <a:pt x="10" y="113"/>
                  </a:lnTo>
                  <a:lnTo>
                    <a:pt x="7" y="111"/>
                  </a:lnTo>
                  <a:lnTo>
                    <a:pt x="4" y="111"/>
                  </a:lnTo>
                  <a:lnTo>
                    <a:pt x="3" y="111"/>
                  </a:lnTo>
                  <a:lnTo>
                    <a:pt x="3" y="111"/>
                  </a:lnTo>
                  <a:lnTo>
                    <a:pt x="3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3" y="101"/>
                  </a:lnTo>
                  <a:lnTo>
                    <a:pt x="3" y="101"/>
                  </a:lnTo>
                  <a:lnTo>
                    <a:pt x="3" y="98"/>
                  </a:lnTo>
                  <a:lnTo>
                    <a:pt x="4" y="98"/>
                  </a:lnTo>
                  <a:lnTo>
                    <a:pt x="4" y="97"/>
                  </a:lnTo>
                  <a:lnTo>
                    <a:pt x="4" y="94"/>
                  </a:lnTo>
                  <a:lnTo>
                    <a:pt x="7" y="94"/>
                  </a:lnTo>
                  <a:lnTo>
                    <a:pt x="7" y="91"/>
                  </a:lnTo>
                  <a:lnTo>
                    <a:pt x="10" y="86"/>
                  </a:lnTo>
                  <a:lnTo>
                    <a:pt x="14" y="85"/>
                  </a:lnTo>
                  <a:lnTo>
                    <a:pt x="17" y="79"/>
                  </a:lnTo>
                  <a:lnTo>
                    <a:pt x="22" y="75"/>
                  </a:lnTo>
                  <a:lnTo>
                    <a:pt x="26" y="70"/>
                  </a:lnTo>
                  <a:lnTo>
                    <a:pt x="32" y="65"/>
                  </a:lnTo>
                  <a:lnTo>
                    <a:pt x="39" y="60"/>
                  </a:lnTo>
                  <a:lnTo>
                    <a:pt x="47" y="56"/>
                  </a:lnTo>
                  <a:lnTo>
                    <a:pt x="54" y="49"/>
                  </a:lnTo>
                  <a:lnTo>
                    <a:pt x="63" y="41"/>
                  </a:lnTo>
                  <a:lnTo>
                    <a:pt x="74" y="34"/>
                  </a:lnTo>
                  <a:lnTo>
                    <a:pt x="87" y="27"/>
                  </a:lnTo>
                  <a:lnTo>
                    <a:pt x="103" y="15"/>
                  </a:lnTo>
                  <a:lnTo>
                    <a:pt x="128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83" name="Freeform 199"/>
            <p:cNvSpPr>
              <a:spLocks/>
            </p:cNvSpPr>
            <p:nvPr/>
          </p:nvSpPr>
          <p:spPr bwMode="auto">
            <a:xfrm>
              <a:off x="8518" y="4758"/>
              <a:ext cx="1" cy="9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7">
                  <a:moveTo>
                    <a:pt x="0" y="17"/>
                  </a:moveTo>
                  <a:lnTo>
                    <a:pt x="0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84" name="Freeform 200"/>
            <p:cNvSpPr>
              <a:spLocks/>
            </p:cNvSpPr>
            <p:nvPr/>
          </p:nvSpPr>
          <p:spPr bwMode="auto">
            <a:xfrm>
              <a:off x="8518" y="4743"/>
              <a:ext cx="82" cy="37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0" y="46"/>
                </a:cxn>
                <a:cxn ang="0">
                  <a:pos x="0" y="48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8"/>
                </a:cxn>
                <a:cxn ang="0">
                  <a:pos x="0" y="61"/>
                </a:cxn>
                <a:cxn ang="0">
                  <a:pos x="0" y="63"/>
                </a:cxn>
                <a:cxn ang="0">
                  <a:pos x="0" y="63"/>
                </a:cxn>
                <a:cxn ang="0">
                  <a:pos x="0" y="65"/>
                </a:cxn>
                <a:cxn ang="0">
                  <a:pos x="0" y="67"/>
                </a:cxn>
                <a:cxn ang="0">
                  <a:pos x="7" y="73"/>
                </a:cxn>
                <a:cxn ang="0">
                  <a:pos x="8" y="73"/>
                </a:cxn>
                <a:cxn ang="0">
                  <a:pos x="11" y="70"/>
                </a:cxn>
                <a:cxn ang="0">
                  <a:pos x="14" y="70"/>
                </a:cxn>
                <a:cxn ang="0">
                  <a:pos x="16" y="70"/>
                </a:cxn>
                <a:cxn ang="0">
                  <a:pos x="19" y="70"/>
                </a:cxn>
                <a:cxn ang="0">
                  <a:pos x="22" y="67"/>
                </a:cxn>
                <a:cxn ang="0">
                  <a:pos x="23" y="67"/>
                </a:cxn>
                <a:cxn ang="0">
                  <a:pos x="26" y="67"/>
                </a:cxn>
                <a:cxn ang="0">
                  <a:pos x="29" y="65"/>
                </a:cxn>
                <a:cxn ang="0">
                  <a:pos x="30" y="65"/>
                </a:cxn>
                <a:cxn ang="0">
                  <a:pos x="30" y="63"/>
                </a:cxn>
                <a:cxn ang="0">
                  <a:pos x="33" y="63"/>
                </a:cxn>
                <a:cxn ang="0">
                  <a:pos x="35" y="61"/>
                </a:cxn>
                <a:cxn ang="0">
                  <a:pos x="35" y="61"/>
                </a:cxn>
                <a:cxn ang="0">
                  <a:pos x="38" y="58"/>
                </a:cxn>
                <a:cxn ang="0">
                  <a:pos x="38" y="58"/>
                </a:cxn>
                <a:cxn ang="0">
                  <a:pos x="41" y="55"/>
                </a:cxn>
                <a:cxn ang="0">
                  <a:pos x="41" y="55"/>
                </a:cxn>
                <a:cxn ang="0">
                  <a:pos x="42" y="54"/>
                </a:cxn>
                <a:cxn ang="0">
                  <a:pos x="42" y="51"/>
                </a:cxn>
                <a:cxn ang="0">
                  <a:pos x="42" y="51"/>
                </a:cxn>
                <a:cxn ang="0">
                  <a:pos x="42" y="48"/>
                </a:cxn>
                <a:cxn ang="0">
                  <a:pos x="42" y="46"/>
                </a:cxn>
                <a:cxn ang="0">
                  <a:pos x="71" y="36"/>
                </a:cxn>
                <a:cxn ang="0">
                  <a:pos x="86" y="29"/>
                </a:cxn>
                <a:cxn ang="0">
                  <a:pos x="100" y="25"/>
                </a:cxn>
                <a:cxn ang="0">
                  <a:pos x="107" y="22"/>
                </a:cxn>
                <a:cxn ang="0">
                  <a:pos x="118" y="17"/>
                </a:cxn>
                <a:cxn ang="0">
                  <a:pos x="125" y="14"/>
                </a:cxn>
                <a:cxn ang="0">
                  <a:pos x="132" y="12"/>
                </a:cxn>
                <a:cxn ang="0">
                  <a:pos x="140" y="10"/>
                </a:cxn>
                <a:cxn ang="0">
                  <a:pos x="144" y="7"/>
                </a:cxn>
                <a:cxn ang="0">
                  <a:pos x="148" y="4"/>
                </a:cxn>
                <a:cxn ang="0">
                  <a:pos x="154" y="4"/>
                </a:cxn>
                <a:cxn ang="0">
                  <a:pos x="158" y="3"/>
                </a:cxn>
                <a:cxn ang="0">
                  <a:pos x="161" y="0"/>
                </a:cxn>
                <a:cxn ang="0">
                  <a:pos x="163" y="0"/>
                </a:cxn>
              </a:cxnLst>
              <a:rect l="0" t="0" r="r" b="b"/>
              <a:pathLst>
                <a:path w="163" h="73">
                  <a:moveTo>
                    <a:pt x="0" y="29"/>
                  </a:moveTo>
                  <a:lnTo>
                    <a:pt x="0" y="29"/>
                  </a:lnTo>
                  <a:lnTo>
                    <a:pt x="0" y="26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8" y="73"/>
                  </a:lnTo>
                  <a:lnTo>
                    <a:pt x="11" y="73"/>
                  </a:lnTo>
                  <a:lnTo>
                    <a:pt x="11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19" y="70"/>
                  </a:lnTo>
                  <a:lnTo>
                    <a:pt x="19" y="70"/>
                  </a:lnTo>
                  <a:lnTo>
                    <a:pt x="22" y="70"/>
                  </a:lnTo>
                  <a:lnTo>
                    <a:pt x="22" y="67"/>
                  </a:lnTo>
                  <a:lnTo>
                    <a:pt x="23" y="67"/>
                  </a:lnTo>
                  <a:lnTo>
                    <a:pt x="23" y="67"/>
                  </a:lnTo>
                  <a:lnTo>
                    <a:pt x="23" y="67"/>
                  </a:lnTo>
                  <a:lnTo>
                    <a:pt x="26" y="67"/>
                  </a:lnTo>
                  <a:lnTo>
                    <a:pt x="26" y="67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30" y="65"/>
                  </a:lnTo>
                  <a:lnTo>
                    <a:pt x="30" y="65"/>
                  </a:lnTo>
                  <a:lnTo>
                    <a:pt x="30" y="63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5" y="61"/>
                  </a:lnTo>
                  <a:lnTo>
                    <a:pt x="35" y="61"/>
                  </a:lnTo>
                  <a:lnTo>
                    <a:pt x="35" y="61"/>
                  </a:lnTo>
                  <a:lnTo>
                    <a:pt x="38" y="61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1" y="54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1"/>
                  </a:lnTo>
                  <a:lnTo>
                    <a:pt x="42" y="51"/>
                  </a:lnTo>
                  <a:lnTo>
                    <a:pt x="42" y="51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59" y="39"/>
                  </a:lnTo>
                  <a:lnTo>
                    <a:pt x="71" y="36"/>
                  </a:lnTo>
                  <a:lnTo>
                    <a:pt x="78" y="33"/>
                  </a:lnTo>
                  <a:lnTo>
                    <a:pt x="86" y="29"/>
                  </a:lnTo>
                  <a:lnTo>
                    <a:pt x="93" y="26"/>
                  </a:lnTo>
                  <a:lnTo>
                    <a:pt x="100" y="25"/>
                  </a:lnTo>
                  <a:lnTo>
                    <a:pt x="103" y="22"/>
                  </a:lnTo>
                  <a:lnTo>
                    <a:pt x="107" y="22"/>
                  </a:lnTo>
                  <a:lnTo>
                    <a:pt x="112" y="19"/>
                  </a:lnTo>
                  <a:lnTo>
                    <a:pt x="118" y="17"/>
                  </a:lnTo>
                  <a:lnTo>
                    <a:pt x="122" y="17"/>
                  </a:lnTo>
                  <a:lnTo>
                    <a:pt x="125" y="14"/>
                  </a:lnTo>
                  <a:lnTo>
                    <a:pt x="129" y="12"/>
                  </a:lnTo>
                  <a:lnTo>
                    <a:pt x="132" y="12"/>
                  </a:lnTo>
                  <a:lnTo>
                    <a:pt x="137" y="10"/>
                  </a:lnTo>
                  <a:lnTo>
                    <a:pt x="140" y="10"/>
                  </a:lnTo>
                  <a:lnTo>
                    <a:pt x="141" y="10"/>
                  </a:lnTo>
                  <a:lnTo>
                    <a:pt x="144" y="7"/>
                  </a:lnTo>
                  <a:lnTo>
                    <a:pt x="147" y="7"/>
                  </a:lnTo>
                  <a:lnTo>
                    <a:pt x="148" y="4"/>
                  </a:lnTo>
                  <a:lnTo>
                    <a:pt x="151" y="4"/>
                  </a:lnTo>
                  <a:lnTo>
                    <a:pt x="154" y="4"/>
                  </a:lnTo>
                  <a:lnTo>
                    <a:pt x="156" y="3"/>
                  </a:lnTo>
                  <a:lnTo>
                    <a:pt x="158" y="3"/>
                  </a:lnTo>
                  <a:lnTo>
                    <a:pt x="158" y="3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3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85" name="Freeform 201"/>
            <p:cNvSpPr>
              <a:spLocks/>
            </p:cNvSpPr>
            <p:nvPr/>
          </p:nvSpPr>
          <p:spPr bwMode="auto">
            <a:xfrm>
              <a:off x="8504" y="4776"/>
              <a:ext cx="11" cy="4"/>
            </a:xfrm>
            <a:custGeom>
              <a:avLst/>
              <a:gdLst/>
              <a:ahLst/>
              <a:cxnLst>
                <a:cxn ang="0">
                  <a:pos x="21" y="8"/>
                </a:cxn>
                <a:cxn ang="0">
                  <a:pos x="19" y="8"/>
                </a:cxn>
                <a:cxn ang="0">
                  <a:pos x="19" y="8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1" h="8">
                  <a:moveTo>
                    <a:pt x="21" y="8"/>
                  </a:moveTo>
                  <a:lnTo>
                    <a:pt x="19" y="8"/>
                  </a:lnTo>
                  <a:lnTo>
                    <a:pt x="19" y="8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86" name="Freeform 202"/>
            <p:cNvSpPr>
              <a:spLocks/>
            </p:cNvSpPr>
            <p:nvPr/>
          </p:nvSpPr>
          <p:spPr bwMode="auto">
            <a:xfrm>
              <a:off x="8432" y="4736"/>
              <a:ext cx="86" cy="40"/>
            </a:xfrm>
            <a:custGeom>
              <a:avLst/>
              <a:gdLst/>
              <a:ahLst/>
              <a:cxnLst>
                <a:cxn ang="0">
                  <a:pos x="143" y="80"/>
                </a:cxn>
                <a:cxn ang="0">
                  <a:pos x="140" y="78"/>
                </a:cxn>
                <a:cxn ang="0">
                  <a:pos x="137" y="78"/>
                </a:cxn>
                <a:cxn ang="0">
                  <a:pos x="137" y="76"/>
                </a:cxn>
                <a:cxn ang="0">
                  <a:pos x="135" y="76"/>
                </a:cxn>
                <a:cxn ang="0">
                  <a:pos x="132" y="73"/>
                </a:cxn>
                <a:cxn ang="0">
                  <a:pos x="132" y="73"/>
                </a:cxn>
                <a:cxn ang="0">
                  <a:pos x="131" y="70"/>
                </a:cxn>
                <a:cxn ang="0">
                  <a:pos x="131" y="70"/>
                </a:cxn>
                <a:cxn ang="0">
                  <a:pos x="131" y="69"/>
                </a:cxn>
                <a:cxn ang="0">
                  <a:pos x="128" y="66"/>
                </a:cxn>
                <a:cxn ang="0">
                  <a:pos x="128" y="66"/>
                </a:cxn>
                <a:cxn ang="0">
                  <a:pos x="128" y="63"/>
                </a:cxn>
                <a:cxn ang="0">
                  <a:pos x="128" y="61"/>
                </a:cxn>
                <a:cxn ang="0">
                  <a:pos x="103" y="51"/>
                </a:cxn>
                <a:cxn ang="0">
                  <a:pos x="87" y="44"/>
                </a:cxn>
                <a:cxn ang="0">
                  <a:pos x="74" y="40"/>
                </a:cxn>
                <a:cxn ang="0">
                  <a:pos x="63" y="37"/>
                </a:cxn>
                <a:cxn ang="0">
                  <a:pos x="54" y="32"/>
                </a:cxn>
                <a:cxn ang="0">
                  <a:pos x="47" y="29"/>
                </a:cxn>
                <a:cxn ang="0">
                  <a:pos x="39" y="27"/>
                </a:cxn>
                <a:cxn ang="0">
                  <a:pos x="32" y="25"/>
                </a:cxn>
                <a:cxn ang="0">
                  <a:pos x="26" y="22"/>
                </a:cxn>
                <a:cxn ang="0">
                  <a:pos x="22" y="19"/>
                </a:cxn>
                <a:cxn ang="0">
                  <a:pos x="17" y="19"/>
                </a:cxn>
                <a:cxn ang="0">
                  <a:pos x="14" y="18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0" y="8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7" y="3"/>
                </a:cxn>
                <a:cxn ang="0">
                  <a:pos x="12" y="3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51" y="3"/>
                </a:cxn>
                <a:cxn ang="0">
                  <a:pos x="63" y="6"/>
                </a:cxn>
                <a:cxn ang="0">
                  <a:pos x="77" y="8"/>
                </a:cxn>
                <a:cxn ang="0">
                  <a:pos x="95" y="13"/>
                </a:cxn>
                <a:cxn ang="0">
                  <a:pos x="116" y="18"/>
                </a:cxn>
                <a:cxn ang="0">
                  <a:pos x="144" y="29"/>
                </a:cxn>
              </a:cxnLst>
              <a:rect l="0" t="0" r="r" b="b"/>
              <a:pathLst>
                <a:path w="172" h="80">
                  <a:moveTo>
                    <a:pt x="143" y="80"/>
                  </a:moveTo>
                  <a:lnTo>
                    <a:pt x="143" y="80"/>
                  </a:lnTo>
                  <a:lnTo>
                    <a:pt x="140" y="80"/>
                  </a:lnTo>
                  <a:lnTo>
                    <a:pt x="140" y="78"/>
                  </a:lnTo>
                  <a:lnTo>
                    <a:pt x="140" y="78"/>
                  </a:lnTo>
                  <a:lnTo>
                    <a:pt x="137" y="78"/>
                  </a:lnTo>
                  <a:lnTo>
                    <a:pt x="137" y="78"/>
                  </a:lnTo>
                  <a:lnTo>
                    <a:pt x="137" y="76"/>
                  </a:lnTo>
                  <a:lnTo>
                    <a:pt x="135" y="76"/>
                  </a:lnTo>
                  <a:lnTo>
                    <a:pt x="135" y="76"/>
                  </a:lnTo>
                  <a:lnTo>
                    <a:pt x="135" y="76"/>
                  </a:lnTo>
                  <a:lnTo>
                    <a:pt x="132" y="73"/>
                  </a:lnTo>
                  <a:lnTo>
                    <a:pt x="132" y="73"/>
                  </a:lnTo>
                  <a:lnTo>
                    <a:pt x="132" y="73"/>
                  </a:lnTo>
                  <a:lnTo>
                    <a:pt x="132" y="70"/>
                  </a:lnTo>
                  <a:lnTo>
                    <a:pt x="131" y="70"/>
                  </a:lnTo>
                  <a:lnTo>
                    <a:pt x="131" y="70"/>
                  </a:lnTo>
                  <a:lnTo>
                    <a:pt x="131" y="70"/>
                  </a:lnTo>
                  <a:lnTo>
                    <a:pt x="131" y="69"/>
                  </a:lnTo>
                  <a:lnTo>
                    <a:pt x="131" y="69"/>
                  </a:lnTo>
                  <a:lnTo>
                    <a:pt x="128" y="69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28" y="63"/>
                  </a:lnTo>
                  <a:lnTo>
                    <a:pt x="128" y="63"/>
                  </a:lnTo>
                  <a:lnTo>
                    <a:pt x="128" y="63"/>
                  </a:lnTo>
                  <a:lnTo>
                    <a:pt x="128" y="61"/>
                  </a:lnTo>
                  <a:lnTo>
                    <a:pt x="113" y="54"/>
                  </a:lnTo>
                  <a:lnTo>
                    <a:pt x="103" y="51"/>
                  </a:lnTo>
                  <a:lnTo>
                    <a:pt x="95" y="48"/>
                  </a:lnTo>
                  <a:lnTo>
                    <a:pt x="87" y="44"/>
                  </a:lnTo>
                  <a:lnTo>
                    <a:pt x="80" y="41"/>
                  </a:lnTo>
                  <a:lnTo>
                    <a:pt x="74" y="40"/>
                  </a:lnTo>
                  <a:lnTo>
                    <a:pt x="68" y="37"/>
                  </a:lnTo>
                  <a:lnTo>
                    <a:pt x="63" y="37"/>
                  </a:lnTo>
                  <a:lnTo>
                    <a:pt x="58" y="34"/>
                  </a:lnTo>
                  <a:lnTo>
                    <a:pt x="54" y="32"/>
                  </a:lnTo>
                  <a:lnTo>
                    <a:pt x="51" y="32"/>
                  </a:lnTo>
                  <a:lnTo>
                    <a:pt x="47" y="29"/>
                  </a:lnTo>
                  <a:lnTo>
                    <a:pt x="41" y="27"/>
                  </a:lnTo>
                  <a:lnTo>
                    <a:pt x="39" y="27"/>
                  </a:lnTo>
                  <a:lnTo>
                    <a:pt x="36" y="25"/>
                  </a:lnTo>
                  <a:lnTo>
                    <a:pt x="32" y="25"/>
                  </a:lnTo>
                  <a:lnTo>
                    <a:pt x="29" y="25"/>
                  </a:lnTo>
                  <a:lnTo>
                    <a:pt x="26" y="22"/>
                  </a:lnTo>
                  <a:lnTo>
                    <a:pt x="25" y="22"/>
                  </a:lnTo>
                  <a:lnTo>
                    <a:pt x="22" y="19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7" y="15"/>
                  </a:lnTo>
                  <a:lnTo>
                    <a:pt x="7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4" y="3"/>
                  </a:lnTo>
                  <a:lnTo>
                    <a:pt x="51" y="3"/>
                  </a:lnTo>
                  <a:lnTo>
                    <a:pt x="55" y="3"/>
                  </a:lnTo>
                  <a:lnTo>
                    <a:pt x="63" y="6"/>
                  </a:lnTo>
                  <a:lnTo>
                    <a:pt x="70" y="6"/>
                  </a:lnTo>
                  <a:lnTo>
                    <a:pt x="77" y="8"/>
                  </a:lnTo>
                  <a:lnTo>
                    <a:pt x="87" y="11"/>
                  </a:lnTo>
                  <a:lnTo>
                    <a:pt x="95" y="13"/>
                  </a:lnTo>
                  <a:lnTo>
                    <a:pt x="106" y="15"/>
                  </a:lnTo>
                  <a:lnTo>
                    <a:pt x="116" y="18"/>
                  </a:lnTo>
                  <a:lnTo>
                    <a:pt x="128" y="22"/>
                  </a:lnTo>
                  <a:lnTo>
                    <a:pt x="144" y="29"/>
                  </a:lnTo>
                  <a:lnTo>
                    <a:pt x="172" y="41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87" name="Freeform 203"/>
            <p:cNvSpPr>
              <a:spLocks/>
            </p:cNvSpPr>
            <p:nvPr/>
          </p:nvSpPr>
          <p:spPr bwMode="auto">
            <a:xfrm>
              <a:off x="8518" y="4767"/>
              <a:ext cx="86" cy="56"/>
            </a:xfrm>
            <a:custGeom>
              <a:avLst/>
              <a:gdLst/>
              <a:ahLst/>
              <a:cxnLst>
                <a:cxn ang="0">
                  <a:pos x="16" y="31"/>
                </a:cxn>
                <a:cxn ang="0">
                  <a:pos x="35" y="43"/>
                </a:cxn>
                <a:cxn ang="0">
                  <a:pos x="49" y="50"/>
                </a:cxn>
                <a:cxn ang="0">
                  <a:pos x="62" y="60"/>
                </a:cxn>
                <a:cxn ang="0">
                  <a:pos x="74" y="65"/>
                </a:cxn>
                <a:cxn ang="0">
                  <a:pos x="84" y="72"/>
                </a:cxn>
                <a:cxn ang="0">
                  <a:pos x="91" y="78"/>
                </a:cxn>
                <a:cxn ang="0">
                  <a:pos x="100" y="82"/>
                </a:cxn>
                <a:cxn ang="0">
                  <a:pos x="105" y="86"/>
                </a:cxn>
                <a:cxn ang="0">
                  <a:pos x="112" y="91"/>
                </a:cxn>
                <a:cxn ang="0">
                  <a:pos x="118" y="94"/>
                </a:cxn>
                <a:cxn ang="0">
                  <a:pos x="125" y="97"/>
                </a:cxn>
                <a:cxn ang="0">
                  <a:pos x="129" y="101"/>
                </a:cxn>
                <a:cxn ang="0">
                  <a:pos x="134" y="104"/>
                </a:cxn>
                <a:cxn ang="0">
                  <a:pos x="140" y="105"/>
                </a:cxn>
                <a:cxn ang="0">
                  <a:pos x="144" y="105"/>
                </a:cxn>
                <a:cxn ang="0">
                  <a:pos x="148" y="108"/>
                </a:cxn>
                <a:cxn ang="0">
                  <a:pos x="151" y="111"/>
                </a:cxn>
                <a:cxn ang="0">
                  <a:pos x="156" y="111"/>
                </a:cxn>
                <a:cxn ang="0">
                  <a:pos x="161" y="111"/>
                </a:cxn>
                <a:cxn ang="0">
                  <a:pos x="166" y="111"/>
                </a:cxn>
                <a:cxn ang="0">
                  <a:pos x="167" y="111"/>
                </a:cxn>
                <a:cxn ang="0">
                  <a:pos x="170" y="108"/>
                </a:cxn>
                <a:cxn ang="0">
                  <a:pos x="170" y="105"/>
                </a:cxn>
                <a:cxn ang="0">
                  <a:pos x="170" y="104"/>
                </a:cxn>
                <a:cxn ang="0">
                  <a:pos x="167" y="101"/>
                </a:cxn>
                <a:cxn ang="0">
                  <a:pos x="167" y="98"/>
                </a:cxn>
                <a:cxn ang="0">
                  <a:pos x="166" y="94"/>
                </a:cxn>
                <a:cxn ang="0">
                  <a:pos x="163" y="91"/>
                </a:cxn>
                <a:cxn ang="0">
                  <a:pos x="158" y="85"/>
                </a:cxn>
                <a:cxn ang="0">
                  <a:pos x="148" y="75"/>
                </a:cxn>
                <a:cxn ang="0">
                  <a:pos x="140" y="65"/>
                </a:cxn>
                <a:cxn ang="0">
                  <a:pos x="125" y="56"/>
                </a:cxn>
                <a:cxn ang="0">
                  <a:pos x="107" y="41"/>
                </a:cxn>
                <a:cxn ang="0">
                  <a:pos x="86" y="27"/>
                </a:cxn>
                <a:cxn ang="0">
                  <a:pos x="42" y="0"/>
                </a:cxn>
              </a:cxnLst>
              <a:rect l="0" t="0" r="r" b="b"/>
              <a:pathLst>
                <a:path w="170" h="113">
                  <a:moveTo>
                    <a:pt x="0" y="21"/>
                  </a:moveTo>
                  <a:lnTo>
                    <a:pt x="16" y="31"/>
                  </a:lnTo>
                  <a:lnTo>
                    <a:pt x="26" y="35"/>
                  </a:lnTo>
                  <a:lnTo>
                    <a:pt x="35" y="43"/>
                  </a:lnTo>
                  <a:lnTo>
                    <a:pt x="42" y="49"/>
                  </a:lnTo>
                  <a:lnTo>
                    <a:pt x="49" y="50"/>
                  </a:lnTo>
                  <a:lnTo>
                    <a:pt x="57" y="56"/>
                  </a:lnTo>
                  <a:lnTo>
                    <a:pt x="62" y="60"/>
                  </a:lnTo>
                  <a:lnTo>
                    <a:pt x="70" y="63"/>
                  </a:lnTo>
                  <a:lnTo>
                    <a:pt x="74" y="65"/>
                  </a:lnTo>
                  <a:lnTo>
                    <a:pt x="78" y="70"/>
                  </a:lnTo>
                  <a:lnTo>
                    <a:pt x="84" y="72"/>
                  </a:lnTo>
                  <a:lnTo>
                    <a:pt x="89" y="75"/>
                  </a:lnTo>
                  <a:lnTo>
                    <a:pt x="91" y="78"/>
                  </a:lnTo>
                  <a:lnTo>
                    <a:pt x="96" y="79"/>
                  </a:lnTo>
                  <a:lnTo>
                    <a:pt x="100" y="82"/>
                  </a:lnTo>
                  <a:lnTo>
                    <a:pt x="100" y="85"/>
                  </a:lnTo>
                  <a:lnTo>
                    <a:pt x="105" y="86"/>
                  </a:lnTo>
                  <a:lnTo>
                    <a:pt x="107" y="89"/>
                  </a:lnTo>
                  <a:lnTo>
                    <a:pt x="112" y="91"/>
                  </a:lnTo>
                  <a:lnTo>
                    <a:pt x="115" y="91"/>
                  </a:lnTo>
                  <a:lnTo>
                    <a:pt x="118" y="94"/>
                  </a:lnTo>
                  <a:lnTo>
                    <a:pt x="122" y="97"/>
                  </a:lnTo>
                  <a:lnTo>
                    <a:pt x="125" y="97"/>
                  </a:lnTo>
                  <a:lnTo>
                    <a:pt x="126" y="98"/>
                  </a:lnTo>
                  <a:lnTo>
                    <a:pt x="129" y="101"/>
                  </a:lnTo>
                  <a:lnTo>
                    <a:pt x="132" y="101"/>
                  </a:lnTo>
                  <a:lnTo>
                    <a:pt x="134" y="104"/>
                  </a:lnTo>
                  <a:lnTo>
                    <a:pt x="137" y="104"/>
                  </a:lnTo>
                  <a:lnTo>
                    <a:pt x="140" y="105"/>
                  </a:lnTo>
                  <a:lnTo>
                    <a:pt x="141" y="105"/>
                  </a:lnTo>
                  <a:lnTo>
                    <a:pt x="144" y="105"/>
                  </a:lnTo>
                  <a:lnTo>
                    <a:pt x="147" y="108"/>
                  </a:lnTo>
                  <a:lnTo>
                    <a:pt x="148" y="108"/>
                  </a:lnTo>
                  <a:lnTo>
                    <a:pt x="151" y="108"/>
                  </a:lnTo>
                  <a:lnTo>
                    <a:pt x="151" y="111"/>
                  </a:lnTo>
                  <a:lnTo>
                    <a:pt x="154" y="111"/>
                  </a:lnTo>
                  <a:lnTo>
                    <a:pt x="156" y="111"/>
                  </a:lnTo>
                  <a:lnTo>
                    <a:pt x="158" y="111"/>
                  </a:lnTo>
                  <a:lnTo>
                    <a:pt x="161" y="111"/>
                  </a:lnTo>
                  <a:lnTo>
                    <a:pt x="163" y="113"/>
                  </a:lnTo>
                  <a:lnTo>
                    <a:pt x="166" y="111"/>
                  </a:lnTo>
                  <a:lnTo>
                    <a:pt x="166" y="111"/>
                  </a:lnTo>
                  <a:lnTo>
                    <a:pt x="167" y="111"/>
                  </a:lnTo>
                  <a:lnTo>
                    <a:pt x="167" y="111"/>
                  </a:lnTo>
                  <a:lnTo>
                    <a:pt x="170" y="108"/>
                  </a:lnTo>
                  <a:lnTo>
                    <a:pt x="170" y="105"/>
                  </a:lnTo>
                  <a:lnTo>
                    <a:pt x="170" y="105"/>
                  </a:lnTo>
                  <a:lnTo>
                    <a:pt x="170" y="104"/>
                  </a:lnTo>
                  <a:lnTo>
                    <a:pt x="170" y="104"/>
                  </a:lnTo>
                  <a:lnTo>
                    <a:pt x="167" y="101"/>
                  </a:lnTo>
                  <a:lnTo>
                    <a:pt x="167" y="101"/>
                  </a:lnTo>
                  <a:lnTo>
                    <a:pt x="167" y="98"/>
                  </a:lnTo>
                  <a:lnTo>
                    <a:pt x="167" y="98"/>
                  </a:lnTo>
                  <a:lnTo>
                    <a:pt x="166" y="97"/>
                  </a:lnTo>
                  <a:lnTo>
                    <a:pt x="166" y="94"/>
                  </a:lnTo>
                  <a:lnTo>
                    <a:pt x="166" y="94"/>
                  </a:lnTo>
                  <a:lnTo>
                    <a:pt x="163" y="91"/>
                  </a:lnTo>
                  <a:lnTo>
                    <a:pt x="161" y="86"/>
                  </a:lnTo>
                  <a:lnTo>
                    <a:pt x="158" y="85"/>
                  </a:lnTo>
                  <a:lnTo>
                    <a:pt x="154" y="79"/>
                  </a:lnTo>
                  <a:lnTo>
                    <a:pt x="148" y="75"/>
                  </a:lnTo>
                  <a:lnTo>
                    <a:pt x="144" y="70"/>
                  </a:lnTo>
                  <a:lnTo>
                    <a:pt x="140" y="65"/>
                  </a:lnTo>
                  <a:lnTo>
                    <a:pt x="132" y="60"/>
                  </a:lnTo>
                  <a:lnTo>
                    <a:pt x="125" y="56"/>
                  </a:lnTo>
                  <a:lnTo>
                    <a:pt x="118" y="49"/>
                  </a:lnTo>
                  <a:lnTo>
                    <a:pt x="107" y="41"/>
                  </a:lnTo>
                  <a:lnTo>
                    <a:pt x="100" y="34"/>
                  </a:lnTo>
                  <a:lnTo>
                    <a:pt x="86" y="27"/>
                  </a:lnTo>
                  <a:lnTo>
                    <a:pt x="71" y="15"/>
                  </a:lnTo>
                  <a:lnTo>
                    <a:pt x="42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88" name="Line 204"/>
            <p:cNvSpPr>
              <a:spLocks noChangeShapeType="1"/>
            </p:cNvSpPr>
            <p:nvPr/>
          </p:nvSpPr>
          <p:spPr bwMode="auto">
            <a:xfrm>
              <a:off x="8497" y="4767"/>
              <a:ext cx="1" cy="1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89" name="Freeform 205"/>
            <p:cNvSpPr>
              <a:spLocks/>
            </p:cNvSpPr>
            <p:nvPr/>
          </p:nvSpPr>
          <p:spPr bwMode="auto">
            <a:xfrm>
              <a:off x="8127" y="4704"/>
              <a:ext cx="782" cy="444"/>
            </a:xfrm>
            <a:custGeom>
              <a:avLst/>
              <a:gdLst/>
              <a:ahLst/>
              <a:cxnLst>
                <a:cxn ang="0">
                  <a:pos x="784" y="0"/>
                </a:cxn>
                <a:cxn ang="0">
                  <a:pos x="877" y="5"/>
                </a:cxn>
                <a:cxn ang="0">
                  <a:pos x="969" y="19"/>
                </a:cxn>
                <a:cxn ang="0">
                  <a:pos x="1057" y="42"/>
                </a:cxn>
                <a:cxn ang="0">
                  <a:pos x="1148" y="75"/>
                </a:cxn>
                <a:cxn ang="0">
                  <a:pos x="1229" y="115"/>
                </a:cxn>
                <a:cxn ang="0">
                  <a:pos x="1311" y="163"/>
                </a:cxn>
                <a:cxn ang="0">
                  <a:pos x="1384" y="222"/>
                </a:cxn>
                <a:cxn ang="0">
                  <a:pos x="1451" y="284"/>
                </a:cxn>
                <a:cxn ang="0">
                  <a:pos x="1510" y="354"/>
                </a:cxn>
                <a:cxn ang="0">
                  <a:pos x="1535" y="388"/>
                </a:cxn>
                <a:cxn ang="0">
                  <a:pos x="1552" y="418"/>
                </a:cxn>
                <a:cxn ang="0">
                  <a:pos x="1561" y="455"/>
                </a:cxn>
                <a:cxn ang="0">
                  <a:pos x="1566" y="491"/>
                </a:cxn>
                <a:cxn ang="0">
                  <a:pos x="1566" y="525"/>
                </a:cxn>
                <a:cxn ang="0">
                  <a:pos x="1557" y="561"/>
                </a:cxn>
                <a:cxn ang="0">
                  <a:pos x="1542" y="593"/>
                </a:cxn>
                <a:cxn ang="0">
                  <a:pos x="1523" y="628"/>
                </a:cxn>
                <a:cxn ang="0">
                  <a:pos x="1496" y="660"/>
                </a:cxn>
                <a:cxn ang="0">
                  <a:pos x="1465" y="691"/>
                </a:cxn>
                <a:cxn ang="0">
                  <a:pos x="1426" y="720"/>
                </a:cxn>
                <a:cxn ang="0">
                  <a:pos x="1385" y="749"/>
                </a:cxn>
                <a:cxn ang="0">
                  <a:pos x="1337" y="774"/>
                </a:cxn>
                <a:cxn ang="0">
                  <a:pos x="1285" y="800"/>
                </a:cxn>
                <a:cxn ang="0">
                  <a:pos x="1229" y="822"/>
                </a:cxn>
                <a:cxn ang="0">
                  <a:pos x="1168" y="841"/>
                </a:cxn>
                <a:cxn ang="0">
                  <a:pos x="1104" y="855"/>
                </a:cxn>
                <a:cxn ang="0">
                  <a:pos x="1036" y="870"/>
                </a:cxn>
                <a:cxn ang="0">
                  <a:pos x="969" y="877"/>
                </a:cxn>
                <a:cxn ang="0">
                  <a:pos x="899" y="884"/>
                </a:cxn>
                <a:cxn ang="0">
                  <a:pos x="829" y="889"/>
                </a:cxn>
                <a:cxn ang="0">
                  <a:pos x="756" y="889"/>
                </a:cxn>
                <a:cxn ang="0">
                  <a:pos x="686" y="886"/>
                </a:cxn>
                <a:cxn ang="0">
                  <a:pos x="615" y="878"/>
                </a:cxn>
                <a:cxn ang="0">
                  <a:pos x="546" y="873"/>
                </a:cxn>
                <a:cxn ang="0">
                  <a:pos x="479" y="860"/>
                </a:cxn>
                <a:cxn ang="0">
                  <a:pos x="417" y="844"/>
                </a:cxn>
                <a:cxn ang="0">
                  <a:pos x="354" y="826"/>
                </a:cxn>
                <a:cxn ang="0">
                  <a:pos x="296" y="804"/>
                </a:cxn>
                <a:cxn ang="0">
                  <a:pos x="244" y="781"/>
                </a:cxn>
                <a:cxn ang="0">
                  <a:pos x="193" y="753"/>
                </a:cxn>
                <a:cxn ang="0">
                  <a:pos x="147" y="726"/>
                </a:cxn>
                <a:cxn ang="0">
                  <a:pos x="111" y="698"/>
                </a:cxn>
                <a:cxn ang="0">
                  <a:pos x="78" y="667"/>
                </a:cxn>
                <a:cxn ang="0">
                  <a:pos x="48" y="634"/>
                </a:cxn>
                <a:cxn ang="0">
                  <a:pos x="27" y="597"/>
                </a:cxn>
                <a:cxn ang="0">
                  <a:pos x="12" y="565"/>
                </a:cxn>
                <a:cxn ang="0">
                  <a:pos x="3" y="530"/>
                </a:cxn>
                <a:cxn ang="0">
                  <a:pos x="0" y="494"/>
                </a:cxn>
                <a:cxn ang="0">
                  <a:pos x="5" y="458"/>
                </a:cxn>
                <a:cxn ang="0">
                  <a:pos x="15" y="421"/>
                </a:cxn>
                <a:cxn ang="0">
                  <a:pos x="31" y="388"/>
                </a:cxn>
                <a:cxn ang="0">
                  <a:pos x="56" y="354"/>
                </a:cxn>
                <a:cxn ang="0">
                  <a:pos x="118" y="284"/>
                </a:cxn>
                <a:cxn ang="0">
                  <a:pos x="184" y="222"/>
                </a:cxn>
                <a:cxn ang="0">
                  <a:pos x="261" y="163"/>
                </a:cxn>
                <a:cxn ang="0">
                  <a:pos x="338" y="115"/>
                </a:cxn>
                <a:cxn ang="0">
                  <a:pos x="421" y="75"/>
                </a:cxn>
                <a:cxn ang="0">
                  <a:pos x="509" y="42"/>
                </a:cxn>
                <a:cxn ang="0">
                  <a:pos x="597" y="19"/>
                </a:cxn>
                <a:cxn ang="0">
                  <a:pos x="692" y="5"/>
                </a:cxn>
                <a:cxn ang="0">
                  <a:pos x="784" y="0"/>
                </a:cxn>
              </a:cxnLst>
              <a:rect l="0" t="0" r="r" b="b"/>
              <a:pathLst>
                <a:path w="1566" h="889">
                  <a:moveTo>
                    <a:pt x="784" y="0"/>
                  </a:moveTo>
                  <a:lnTo>
                    <a:pt x="877" y="5"/>
                  </a:lnTo>
                  <a:lnTo>
                    <a:pt x="969" y="19"/>
                  </a:lnTo>
                  <a:lnTo>
                    <a:pt x="1057" y="42"/>
                  </a:lnTo>
                  <a:lnTo>
                    <a:pt x="1148" y="75"/>
                  </a:lnTo>
                  <a:lnTo>
                    <a:pt x="1229" y="115"/>
                  </a:lnTo>
                  <a:lnTo>
                    <a:pt x="1311" y="163"/>
                  </a:lnTo>
                  <a:lnTo>
                    <a:pt x="1384" y="222"/>
                  </a:lnTo>
                  <a:lnTo>
                    <a:pt x="1451" y="284"/>
                  </a:lnTo>
                  <a:lnTo>
                    <a:pt x="1510" y="354"/>
                  </a:lnTo>
                  <a:lnTo>
                    <a:pt x="1535" y="388"/>
                  </a:lnTo>
                  <a:lnTo>
                    <a:pt x="1552" y="418"/>
                  </a:lnTo>
                  <a:lnTo>
                    <a:pt x="1561" y="455"/>
                  </a:lnTo>
                  <a:lnTo>
                    <a:pt x="1566" y="491"/>
                  </a:lnTo>
                  <a:lnTo>
                    <a:pt x="1566" y="525"/>
                  </a:lnTo>
                  <a:lnTo>
                    <a:pt x="1557" y="561"/>
                  </a:lnTo>
                  <a:lnTo>
                    <a:pt x="1542" y="593"/>
                  </a:lnTo>
                  <a:lnTo>
                    <a:pt x="1523" y="628"/>
                  </a:lnTo>
                  <a:lnTo>
                    <a:pt x="1496" y="660"/>
                  </a:lnTo>
                  <a:lnTo>
                    <a:pt x="1465" y="691"/>
                  </a:lnTo>
                  <a:lnTo>
                    <a:pt x="1426" y="720"/>
                  </a:lnTo>
                  <a:lnTo>
                    <a:pt x="1385" y="749"/>
                  </a:lnTo>
                  <a:lnTo>
                    <a:pt x="1337" y="774"/>
                  </a:lnTo>
                  <a:lnTo>
                    <a:pt x="1285" y="800"/>
                  </a:lnTo>
                  <a:lnTo>
                    <a:pt x="1229" y="822"/>
                  </a:lnTo>
                  <a:lnTo>
                    <a:pt x="1168" y="841"/>
                  </a:lnTo>
                  <a:lnTo>
                    <a:pt x="1104" y="855"/>
                  </a:lnTo>
                  <a:lnTo>
                    <a:pt x="1036" y="870"/>
                  </a:lnTo>
                  <a:lnTo>
                    <a:pt x="969" y="877"/>
                  </a:lnTo>
                  <a:lnTo>
                    <a:pt x="899" y="884"/>
                  </a:lnTo>
                  <a:lnTo>
                    <a:pt x="829" y="889"/>
                  </a:lnTo>
                  <a:lnTo>
                    <a:pt x="756" y="889"/>
                  </a:lnTo>
                  <a:lnTo>
                    <a:pt x="686" y="886"/>
                  </a:lnTo>
                  <a:lnTo>
                    <a:pt x="615" y="878"/>
                  </a:lnTo>
                  <a:lnTo>
                    <a:pt x="546" y="873"/>
                  </a:lnTo>
                  <a:lnTo>
                    <a:pt x="479" y="860"/>
                  </a:lnTo>
                  <a:lnTo>
                    <a:pt x="417" y="844"/>
                  </a:lnTo>
                  <a:lnTo>
                    <a:pt x="354" y="826"/>
                  </a:lnTo>
                  <a:lnTo>
                    <a:pt x="296" y="804"/>
                  </a:lnTo>
                  <a:lnTo>
                    <a:pt x="244" y="781"/>
                  </a:lnTo>
                  <a:lnTo>
                    <a:pt x="193" y="753"/>
                  </a:lnTo>
                  <a:lnTo>
                    <a:pt x="147" y="726"/>
                  </a:lnTo>
                  <a:lnTo>
                    <a:pt x="111" y="698"/>
                  </a:lnTo>
                  <a:lnTo>
                    <a:pt x="78" y="667"/>
                  </a:lnTo>
                  <a:lnTo>
                    <a:pt x="48" y="634"/>
                  </a:lnTo>
                  <a:lnTo>
                    <a:pt x="27" y="597"/>
                  </a:lnTo>
                  <a:lnTo>
                    <a:pt x="12" y="565"/>
                  </a:lnTo>
                  <a:lnTo>
                    <a:pt x="3" y="530"/>
                  </a:lnTo>
                  <a:lnTo>
                    <a:pt x="0" y="494"/>
                  </a:lnTo>
                  <a:lnTo>
                    <a:pt x="5" y="458"/>
                  </a:lnTo>
                  <a:lnTo>
                    <a:pt x="15" y="421"/>
                  </a:lnTo>
                  <a:lnTo>
                    <a:pt x="31" y="388"/>
                  </a:lnTo>
                  <a:lnTo>
                    <a:pt x="56" y="354"/>
                  </a:lnTo>
                  <a:lnTo>
                    <a:pt x="118" y="284"/>
                  </a:lnTo>
                  <a:lnTo>
                    <a:pt x="184" y="222"/>
                  </a:lnTo>
                  <a:lnTo>
                    <a:pt x="261" y="163"/>
                  </a:lnTo>
                  <a:lnTo>
                    <a:pt x="338" y="115"/>
                  </a:lnTo>
                  <a:lnTo>
                    <a:pt x="421" y="75"/>
                  </a:lnTo>
                  <a:lnTo>
                    <a:pt x="509" y="42"/>
                  </a:lnTo>
                  <a:lnTo>
                    <a:pt x="597" y="19"/>
                  </a:lnTo>
                  <a:lnTo>
                    <a:pt x="692" y="5"/>
                  </a:lnTo>
                  <a:lnTo>
                    <a:pt x="784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90" name="Freeform 206"/>
            <p:cNvSpPr>
              <a:spLocks/>
            </p:cNvSpPr>
            <p:nvPr/>
          </p:nvSpPr>
          <p:spPr bwMode="auto">
            <a:xfrm>
              <a:off x="8027" y="4763"/>
              <a:ext cx="935" cy="412"/>
            </a:xfrm>
            <a:custGeom>
              <a:avLst/>
              <a:gdLst/>
              <a:ahLst/>
              <a:cxnLst>
                <a:cxn ang="0">
                  <a:pos x="1433" y="0"/>
                </a:cxn>
                <a:cxn ang="0">
                  <a:pos x="1500" y="19"/>
                </a:cxn>
                <a:cxn ang="0">
                  <a:pos x="1561" y="42"/>
                </a:cxn>
                <a:cxn ang="0">
                  <a:pos x="1616" y="70"/>
                </a:cxn>
                <a:cxn ang="0">
                  <a:pos x="1668" y="98"/>
                </a:cxn>
                <a:cxn ang="0">
                  <a:pos x="1715" y="130"/>
                </a:cxn>
                <a:cxn ang="0">
                  <a:pos x="1756" y="160"/>
                </a:cxn>
                <a:cxn ang="0">
                  <a:pos x="1792" y="197"/>
                </a:cxn>
                <a:cxn ang="0">
                  <a:pos x="1820" y="233"/>
                </a:cxn>
                <a:cxn ang="0">
                  <a:pos x="1842" y="273"/>
                </a:cxn>
                <a:cxn ang="0">
                  <a:pos x="1856" y="308"/>
                </a:cxn>
                <a:cxn ang="0">
                  <a:pos x="1866" y="347"/>
                </a:cxn>
                <a:cxn ang="0">
                  <a:pos x="1869" y="385"/>
                </a:cxn>
                <a:cxn ang="0">
                  <a:pos x="1864" y="425"/>
                </a:cxn>
                <a:cxn ang="0">
                  <a:pos x="1852" y="462"/>
                </a:cxn>
                <a:cxn ang="0">
                  <a:pos x="1837" y="501"/>
                </a:cxn>
                <a:cxn ang="0">
                  <a:pos x="1811" y="539"/>
                </a:cxn>
                <a:cxn ang="0">
                  <a:pos x="1779" y="576"/>
                </a:cxn>
                <a:cxn ang="0">
                  <a:pos x="1744" y="608"/>
                </a:cxn>
                <a:cxn ang="0">
                  <a:pos x="1701" y="641"/>
                </a:cxn>
                <a:cxn ang="0">
                  <a:pos x="1652" y="670"/>
                </a:cxn>
                <a:cxn ang="0">
                  <a:pos x="1599" y="698"/>
                </a:cxn>
                <a:cxn ang="0">
                  <a:pos x="1539" y="726"/>
                </a:cxn>
                <a:cxn ang="0">
                  <a:pos x="1479" y="749"/>
                </a:cxn>
                <a:cxn ang="0">
                  <a:pos x="1411" y="766"/>
                </a:cxn>
                <a:cxn ang="0">
                  <a:pos x="1341" y="785"/>
                </a:cxn>
                <a:cxn ang="0">
                  <a:pos x="1270" y="800"/>
                </a:cxn>
                <a:cxn ang="0">
                  <a:pos x="1197" y="810"/>
                </a:cxn>
                <a:cxn ang="0">
                  <a:pos x="1117" y="819"/>
                </a:cxn>
                <a:cxn ang="0">
                  <a:pos x="1042" y="822"/>
                </a:cxn>
                <a:cxn ang="0">
                  <a:pos x="962" y="823"/>
                </a:cxn>
                <a:cxn ang="0">
                  <a:pos x="885" y="822"/>
                </a:cxn>
                <a:cxn ang="0">
                  <a:pos x="809" y="814"/>
                </a:cxn>
                <a:cxn ang="0">
                  <a:pos x="734" y="804"/>
                </a:cxn>
                <a:cxn ang="0">
                  <a:pos x="660" y="793"/>
                </a:cxn>
                <a:cxn ang="0">
                  <a:pos x="590" y="775"/>
                </a:cxn>
                <a:cxn ang="0">
                  <a:pos x="520" y="756"/>
                </a:cxn>
                <a:cxn ang="0">
                  <a:pos x="457" y="737"/>
                </a:cxn>
                <a:cxn ang="0">
                  <a:pos x="397" y="712"/>
                </a:cxn>
                <a:cxn ang="0">
                  <a:pos x="339" y="686"/>
                </a:cxn>
                <a:cxn ang="0">
                  <a:pos x="291" y="656"/>
                </a:cxn>
                <a:cxn ang="0">
                  <a:pos x="274" y="670"/>
                </a:cxn>
                <a:cxn ang="0">
                  <a:pos x="258" y="685"/>
                </a:cxn>
                <a:cxn ang="0">
                  <a:pos x="236" y="698"/>
                </a:cxn>
                <a:cxn ang="0">
                  <a:pos x="211" y="715"/>
                </a:cxn>
                <a:cxn ang="0">
                  <a:pos x="185" y="730"/>
                </a:cxn>
                <a:cxn ang="0">
                  <a:pos x="160" y="752"/>
                </a:cxn>
                <a:cxn ang="0">
                  <a:pos x="132" y="766"/>
                </a:cxn>
                <a:cxn ang="0">
                  <a:pos x="103" y="775"/>
                </a:cxn>
                <a:cxn ang="0">
                  <a:pos x="74" y="781"/>
                </a:cxn>
                <a:cxn ang="0">
                  <a:pos x="49" y="778"/>
                </a:cxn>
                <a:cxn ang="0">
                  <a:pos x="31" y="766"/>
                </a:cxn>
                <a:cxn ang="0">
                  <a:pos x="13" y="755"/>
                </a:cxn>
                <a:cxn ang="0">
                  <a:pos x="4" y="733"/>
                </a:cxn>
                <a:cxn ang="0">
                  <a:pos x="0" y="705"/>
                </a:cxn>
                <a:cxn ang="0">
                  <a:pos x="4" y="677"/>
                </a:cxn>
              </a:cxnLst>
              <a:rect l="0" t="0" r="r" b="b"/>
              <a:pathLst>
                <a:path w="1869" h="823">
                  <a:moveTo>
                    <a:pt x="1433" y="0"/>
                  </a:moveTo>
                  <a:lnTo>
                    <a:pt x="1500" y="19"/>
                  </a:lnTo>
                  <a:lnTo>
                    <a:pt x="1561" y="42"/>
                  </a:lnTo>
                  <a:lnTo>
                    <a:pt x="1616" y="70"/>
                  </a:lnTo>
                  <a:lnTo>
                    <a:pt x="1668" y="98"/>
                  </a:lnTo>
                  <a:lnTo>
                    <a:pt x="1715" y="130"/>
                  </a:lnTo>
                  <a:lnTo>
                    <a:pt x="1756" y="160"/>
                  </a:lnTo>
                  <a:lnTo>
                    <a:pt x="1792" y="197"/>
                  </a:lnTo>
                  <a:lnTo>
                    <a:pt x="1820" y="233"/>
                  </a:lnTo>
                  <a:lnTo>
                    <a:pt x="1842" y="273"/>
                  </a:lnTo>
                  <a:lnTo>
                    <a:pt x="1856" y="308"/>
                  </a:lnTo>
                  <a:lnTo>
                    <a:pt x="1866" y="347"/>
                  </a:lnTo>
                  <a:lnTo>
                    <a:pt x="1869" y="385"/>
                  </a:lnTo>
                  <a:lnTo>
                    <a:pt x="1864" y="425"/>
                  </a:lnTo>
                  <a:lnTo>
                    <a:pt x="1852" y="462"/>
                  </a:lnTo>
                  <a:lnTo>
                    <a:pt x="1837" y="501"/>
                  </a:lnTo>
                  <a:lnTo>
                    <a:pt x="1811" y="539"/>
                  </a:lnTo>
                  <a:lnTo>
                    <a:pt x="1779" y="576"/>
                  </a:lnTo>
                  <a:lnTo>
                    <a:pt x="1744" y="608"/>
                  </a:lnTo>
                  <a:lnTo>
                    <a:pt x="1701" y="641"/>
                  </a:lnTo>
                  <a:lnTo>
                    <a:pt x="1652" y="670"/>
                  </a:lnTo>
                  <a:lnTo>
                    <a:pt x="1599" y="698"/>
                  </a:lnTo>
                  <a:lnTo>
                    <a:pt x="1539" y="726"/>
                  </a:lnTo>
                  <a:lnTo>
                    <a:pt x="1479" y="749"/>
                  </a:lnTo>
                  <a:lnTo>
                    <a:pt x="1411" y="766"/>
                  </a:lnTo>
                  <a:lnTo>
                    <a:pt x="1341" y="785"/>
                  </a:lnTo>
                  <a:lnTo>
                    <a:pt x="1270" y="800"/>
                  </a:lnTo>
                  <a:lnTo>
                    <a:pt x="1197" y="810"/>
                  </a:lnTo>
                  <a:lnTo>
                    <a:pt x="1117" y="819"/>
                  </a:lnTo>
                  <a:lnTo>
                    <a:pt x="1042" y="822"/>
                  </a:lnTo>
                  <a:lnTo>
                    <a:pt x="962" y="823"/>
                  </a:lnTo>
                  <a:lnTo>
                    <a:pt x="885" y="822"/>
                  </a:lnTo>
                  <a:lnTo>
                    <a:pt x="809" y="814"/>
                  </a:lnTo>
                  <a:lnTo>
                    <a:pt x="734" y="804"/>
                  </a:lnTo>
                  <a:lnTo>
                    <a:pt x="660" y="793"/>
                  </a:lnTo>
                  <a:lnTo>
                    <a:pt x="590" y="775"/>
                  </a:lnTo>
                  <a:lnTo>
                    <a:pt x="520" y="756"/>
                  </a:lnTo>
                  <a:lnTo>
                    <a:pt x="457" y="737"/>
                  </a:lnTo>
                  <a:lnTo>
                    <a:pt x="397" y="712"/>
                  </a:lnTo>
                  <a:lnTo>
                    <a:pt x="339" y="686"/>
                  </a:lnTo>
                  <a:lnTo>
                    <a:pt x="291" y="656"/>
                  </a:lnTo>
                  <a:lnTo>
                    <a:pt x="274" y="670"/>
                  </a:lnTo>
                  <a:lnTo>
                    <a:pt x="258" y="685"/>
                  </a:lnTo>
                  <a:lnTo>
                    <a:pt x="236" y="698"/>
                  </a:lnTo>
                  <a:lnTo>
                    <a:pt x="211" y="715"/>
                  </a:lnTo>
                  <a:lnTo>
                    <a:pt x="185" y="730"/>
                  </a:lnTo>
                  <a:lnTo>
                    <a:pt x="160" y="752"/>
                  </a:lnTo>
                  <a:lnTo>
                    <a:pt x="132" y="766"/>
                  </a:lnTo>
                  <a:lnTo>
                    <a:pt x="103" y="775"/>
                  </a:lnTo>
                  <a:lnTo>
                    <a:pt x="74" y="781"/>
                  </a:lnTo>
                  <a:lnTo>
                    <a:pt x="49" y="778"/>
                  </a:lnTo>
                  <a:lnTo>
                    <a:pt x="31" y="766"/>
                  </a:lnTo>
                  <a:lnTo>
                    <a:pt x="13" y="755"/>
                  </a:lnTo>
                  <a:lnTo>
                    <a:pt x="4" y="733"/>
                  </a:lnTo>
                  <a:lnTo>
                    <a:pt x="0" y="705"/>
                  </a:lnTo>
                  <a:lnTo>
                    <a:pt x="4" y="677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91" name="Freeform 207"/>
            <p:cNvSpPr>
              <a:spLocks/>
            </p:cNvSpPr>
            <p:nvPr/>
          </p:nvSpPr>
          <p:spPr bwMode="auto">
            <a:xfrm>
              <a:off x="7934" y="5087"/>
              <a:ext cx="1170" cy="293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10" y="89"/>
                </a:cxn>
                <a:cxn ang="0">
                  <a:pos x="26" y="130"/>
                </a:cxn>
                <a:cxn ang="0">
                  <a:pos x="51" y="174"/>
                </a:cxn>
                <a:cxn ang="0">
                  <a:pos x="77" y="214"/>
                </a:cxn>
                <a:cxn ang="0">
                  <a:pos x="113" y="255"/>
                </a:cxn>
                <a:cxn ang="0">
                  <a:pos x="154" y="295"/>
                </a:cxn>
                <a:cxn ang="0">
                  <a:pos x="202" y="330"/>
                </a:cxn>
                <a:cxn ang="0">
                  <a:pos x="253" y="366"/>
                </a:cxn>
                <a:cxn ang="0">
                  <a:pos x="311" y="399"/>
                </a:cxn>
                <a:cxn ang="0">
                  <a:pos x="371" y="429"/>
                </a:cxn>
                <a:cxn ang="0">
                  <a:pos x="438" y="458"/>
                </a:cxn>
                <a:cxn ang="0">
                  <a:pos x="511" y="484"/>
                </a:cxn>
                <a:cxn ang="0">
                  <a:pos x="583" y="509"/>
                </a:cxn>
                <a:cxn ang="0">
                  <a:pos x="662" y="531"/>
                </a:cxn>
                <a:cxn ang="0">
                  <a:pos x="742" y="547"/>
                </a:cxn>
                <a:cxn ang="0">
                  <a:pos x="821" y="560"/>
                </a:cxn>
                <a:cxn ang="0">
                  <a:pos x="908" y="571"/>
                </a:cxn>
                <a:cxn ang="0">
                  <a:pos x="993" y="579"/>
                </a:cxn>
                <a:cxn ang="0">
                  <a:pos x="1081" y="586"/>
                </a:cxn>
                <a:cxn ang="0">
                  <a:pos x="1169" y="586"/>
                </a:cxn>
                <a:cxn ang="0">
                  <a:pos x="1258" y="586"/>
                </a:cxn>
                <a:cxn ang="0">
                  <a:pos x="1343" y="579"/>
                </a:cxn>
                <a:cxn ang="0">
                  <a:pos x="1428" y="571"/>
                </a:cxn>
                <a:cxn ang="0">
                  <a:pos x="1515" y="560"/>
                </a:cxn>
                <a:cxn ang="0">
                  <a:pos x="1597" y="547"/>
                </a:cxn>
                <a:cxn ang="0">
                  <a:pos x="1678" y="531"/>
                </a:cxn>
                <a:cxn ang="0">
                  <a:pos x="1754" y="509"/>
                </a:cxn>
                <a:cxn ang="0">
                  <a:pos x="1831" y="484"/>
                </a:cxn>
                <a:cxn ang="0">
                  <a:pos x="1898" y="458"/>
                </a:cxn>
                <a:cxn ang="0">
                  <a:pos x="1965" y="429"/>
                </a:cxn>
                <a:cxn ang="0">
                  <a:pos x="2028" y="399"/>
                </a:cxn>
                <a:cxn ang="0">
                  <a:pos x="2086" y="366"/>
                </a:cxn>
                <a:cxn ang="0">
                  <a:pos x="2140" y="330"/>
                </a:cxn>
                <a:cxn ang="0">
                  <a:pos x="2182" y="295"/>
                </a:cxn>
                <a:cxn ang="0">
                  <a:pos x="2226" y="255"/>
                </a:cxn>
                <a:cxn ang="0">
                  <a:pos x="2259" y="214"/>
                </a:cxn>
                <a:cxn ang="0">
                  <a:pos x="2291" y="174"/>
                </a:cxn>
                <a:cxn ang="0">
                  <a:pos x="2313" y="130"/>
                </a:cxn>
                <a:cxn ang="0">
                  <a:pos x="2328" y="89"/>
                </a:cxn>
                <a:cxn ang="0">
                  <a:pos x="2336" y="43"/>
                </a:cxn>
                <a:cxn ang="0">
                  <a:pos x="2341" y="0"/>
                </a:cxn>
              </a:cxnLst>
              <a:rect l="0" t="0" r="r" b="b"/>
              <a:pathLst>
                <a:path w="2341" h="586">
                  <a:moveTo>
                    <a:pt x="0" y="43"/>
                  </a:moveTo>
                  <a:lnTo>
                    <a:pt x="10" y="89"/>
                  </a:lnTo>
                  <a:lnTo>
                    <a:pt x="26" y="130"/>
                  </a:lnTo>
                  <a:lnTo>
                    <a:pt x="51" y="174"/>
                  </a:lnTo>
                  <a:lnTo>
                    <a:pt x="77" y="214"/>
                  </a:lnTo>
                  <a:lnTo>
                    <a:pt x="113" y="255"/>
                  </a:lnTo>
                  <a:lnTo>
                    <a:pt x="154" y="295"/>
                  </a:lnTo>
                  <a:lnTo>
                    <a:pt x="202" y="330"/>
                  </a:lnTo>
                  <a:lnTo>
                    <a:pt x="253" y="366"/>
                  </a:lnTo>
                  <a:lnTo>
                    <a:pt x="311" y="399"/>
                  </a:lnTo>
                  <a:lnTo>
                    <a:pt x="371" y="429"/>
                  </a:lnTo>
                  <a:lnTo>
                    <a:pt x="438" y="458"/>
                  </a:lnTo>
                  <a:lnTo>
                    <a:pt x="511" y="484"/>
                  </a:lnTo>
                  <a:lnTo>
                    <a:pt x="583" y="509"/>
                  </a:lnTo>
                  <a:lnTo>
                    <a:pt x="662" y="531"/>
                  </a:lnTo>
                  <a:lnTo>
                    <a:pt x="742" y="547"/>
                  </a:lnTo>
                  <a:lnTo>
                    <a:pt x="821" y="560"/>
                  </a:lnTo>
                  <a:lnTo>
                    <a:pt x="908" y="571"/>
                  </a:lnTo>
                  <a:lnTo>
                    <a:pt x="993" y="579"/>
                  </a:lnTo>
                  <a:lnTo>
                    <a:pt x="1081" y="586"/>
                  </a:lnTo>
                  <a:lnTo>
                    <a:pt x="1169" y="586"/>
                  </a:lnTo>
                  <a:lnTo>
                    <a:pt x="1258" y="586"/>
                  </a:lnTo>
                  <a:lnTo>
                    <a:pt x="1343" y="579"/>
                  </a:lnTo>
                  <a:lnTo>
                    <a:pt x="1428" y="571"/>
                  </a:lnTo>
                  <a:lnTo>
                    <a:pt x="1515" y="560"/>
                  </a:lnTo>
                  <a:lnTo>
                    <a:pt x="1597" y="547"/>
                  </a:lnTo>
                  <a:lnTo>
                    <a:pt x="1678" y="531"/>
                  </a:lnTo>
                  <a:lnTo>
                    <a:pt x="1754" y="509"/>
                  </a:lnTo>
                  <a:lnTo>
                    <a:pt x="1831" y="484"/>
                  </a:lnTo>
                  <a:lnTo>
                    <a:pt x="1898" y="458"/>
                  </a:lnTo>
                  <a:lnTo>
                    <a:pt x="1965" y="429"/>
                  </a:lnTo>
                  <a:lnTo>
                    <a:pt x="2028" y="399"/>
                  </a:lnTo>
                  <a:lnTo>
                    <a:pt x="2086" y="366"/>
                  </a:lnTo>
                  <a:lnTo>
                    <a:pt x="2140" y="330"/>
                  </a:lnTo>
                  <a:lnTo>
                    <a:pt x="2182" y="295"/>
                  </a:lnTo>
                  <a:lnTo>
                    <a:pt x="2226" y="255"/>
                  </a:lnTo>
                  <a:lnTo>
                    <a:pt x="2259" y="214"/>
                  </a:lnTo>
                  <a:lnTo>
                    <a:pt x="2291" y="174"/>
                  </a:lnTo>
                  <a:lnTo>
                    <a:pt x="2313" y="130"/>
                  </a:lnTo>
                  <a:lnTo>
                    <a:pt x="2328" y="89"/>
                  </a:lnTo>
                  <a:lnTo>
                    <a:pt x="2336" y="43"/>
                  </a:lnTo>
                  <a:lnTo>
                    <a:pt x="2341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92" name="Freeform 208"/>
            <p:cNvSpPr>
              <a:spLocks/>
            </p:cNvSpPr>
            <p:nvPr/>
          </p:nvSpPr>
          <p:spPr bwMode="auto">
            <a:xfrm>
              <a:off x="7908" y="5157"/>
              <a:ext cx="1220" cy="388"/>
            </a:xfrm>
            <a:custGeom>
              <a:avLst/>
              <a:gdLst/>
              <a:ahLst/>
              <a:cxnLst>
                <a:cxn ang="0">
                  <a:pos x="2392" y="0"/>
                </a:cxn>
                <a:cxn ang="0">
                  <a:pos x="2414" y="42"/>
                </a:cxn>
                <a:cxn ang="0">
                  <a:pos x="2428" y="92"/>
                </a:cxn>
                <a:cxn ang="0">
                  <a:pos x="2438" y="134"/>
                </a:cxn>
                <a:cxn ang="0">
                  <a:pos x="2438" y="181"/>
                </a:cxn>
                <a:cxn ang="0">
                  <a:pos x="2434" y="229"/>
                </a:cxn>
                <a:cxn ang="0">
                  <a:pos x="2419" y="273"/>
                </a:cxn>
                <a:cxn ang="0">
                  <a:pos x="2399" y="318"/>
                </a:cxn>
                <a:cxn ang="0">
                  <a:pos x="2376" y="361"/>
                </a:cxn>
                <a:cxn ang="0">
                  <a:pos x="2342" y="405"/>
                </a:cxn>
                <a:cxn ang="0">
                  <a:pos x="2303" y="446"/>
                </a:cxn>
                <a:cxn ang="0">
                  <a:pos x="2258" y="487"/>
                </a:cxn>
                <a:cxn ang="0">
                  <a:pos x="2207" y="525"/>
                </a:cxn>
                <a:cxn ang="0">
                  <a:pos x="2149" y="561"/>
                </a:cxn>
                <a:cxn ang="0">
                  <a:pos x="2086" y="593"/>
                </a:cxn>
                <a:cxn ang="0">
                  <a:pos x="2022" y="626"/>
                </a:cxn>
                <a:cxn ang="0">
                  <a:pos x="1949" y="656"/>
                </a:cxn>
                <a:cxn ang="0">
                  <a:pos x="1875" y="682"/>
                </a:cxn>
                <a:cxn ang="0">
                  <a:pos x="1792" y="705"/>
                </a:cxn>
                <a:cxn ang="0">
                  <a:pos x="1710" y="723"/>
                </a:cxn>
                <a:cxn ang="0">
                  <a:pos x="1624" y="740"/>
                </a:cxn>
                <a:cxn ang="0">
                  <a:pos x="1537" y="755"/>
                </a:cxn>
                <a:cxn ang="0">
                  <a:pos x="1448" y="763"/>
                </a:cxn>
                <a:cxn ang="0">
                  <a:pos x="1357" y="771"/>
                </a:cxn>
                <a:cxn ang="0">
                  <a:pos x="1265" y="775"/>
                </a:cxn>
                <a:cxn ang="0">
                  <a:pos x="1173" y="775"/>
                </a:cxn>
                <a:cxn ang="0">
                  <a:pos x="1081" y="771"/>
                </a:cxn>
                <a:cxn ang="0">
                  <a:pos x="993" y="763"/>
                </a:cxn>
                <a:cxn ang="0">
                  <a:pos x="901" y="755"/>
                </a:cxn>
                <a:cxn ang="0">
                  <a:pos x="815" y="740"/>
                </a:cxn>
                <a:cxn ang="0">
                  <a:pos x="728" y="723"/>
                </a:cxn>
                <a:cxn ang="0">
                  <a:pos x="646" y="705"/>
                </a:cxn>
                <a:cxn ang="0">
                  <a:pos x="569" y="682"/>
                </a:cxn>
                <a:cxn ang="0">
                  <a:pos x="492" y="656"/>
                </a:cxn>
                <a:cxn ang="0">
                  <a:pos x="419" y="626"/>
                </a:cxn>
                <a:cxn ang="0">
                  <a:pos x="352" y="593"/>
                </a:cxn>
                <a:cxn ang="0">
                  <a:pos x="289" y="561"/>
                </a:cxn>
                <a:cxn ang="0">
                  <a:pos x="234" y="525"/>
                </a:cxn>
                <a:cxn ang="0">
                  <a:pos x="183" y="487"/>
                </a:cxn>
                <a:cxn ang="0">
                  <a:pos x="138" y="446"/>
                </a:cxn>
                <a:cxn ang="0">
                  <a:pos x="99" y="405"/>
                </a:cxn>
                <a:cxn ang="0">
                  <a:pos x="65" y="361"/>
                </a:cxn>
                <a:cxn ang="0">
                  <a:pos x="39" y="318"/>
                </a:cxn>
                <a:cxn ang="0">
                  <a:pos x="20" y="273"/>
                </a:cxn>
                <a:cxn ang="0">
                  <a:pos x="7" y="226"/>
                </a:cxn>
                <a:cxn ang="0">
                  <a:pos x="0" y="181"/>
                </a:cxn>
                <a:cxn ang="0">
                  <a:pos x="3" y="134"/>
                </a:cxn>
                <a:cxn ang="0">
                  <a:pos x="10" y="89"/>
                </a:cxn>
                <a:cxn ang="0">
                  <a:pos x="24" y="42"/>
                </a:cxn>
                <a:cxn ang="0">
                  <a:pos x="48" y="0"/>
                </a:cxn>
              </a:cxnLst>
              <a:rect l="0" t="0" r="r" b="b"/>
              <a:pathLst>
                <a:path w="2438" h="775">
                  <a:moveTo>
                    <a:pt x="2392" y="0"/>
                  </a:moveTo>
                  <a:lnTo>
                    <a:pt x="2414" y="42"/>
                  </a:lnTo>
                  <a:lnTo>
                    <a:pt x="2428" y="92"/>
                  </a:lnTo>
                  <a:lnTo>
                    <a:pt x="2438" y="134"/>
                  </a:lnTo>
                  <a:lnTo>
                    <a:pt x="2438" y="181"/>
                  </a:lnTo>
                  <a:lnTo>
                    <a:pt x="2434" y="229"/>
                  </a:lnTo>
                  <a:lnTo>
                    <a:pt x="2419" y="273"/>
                  </a:lnTo>
                  <a:lnTo>
                    <a:pt x="2399" y="318"/>
                  </a:lnTo>
                  <a:lnTo>
                    <a:pt x="2376" y="361"/>
                  </a:lnTo>
                  <a:lnTo>
                    <a:pt x="2342" y="405"/>
                  </a:lnTo>
                  <a:lnTo>
                    <a:pt x="2303" y="446"/>
                  </a:lnTo>
                  <a:lnTo>
                    <a:pt x="2258" y="487"/>
                  </a:lnTo>
                  <a:lnTo>
                    <a:pt x="2207" y="525"/>
                  </a:lnTo>
                  <a:lnTo>
                    <a:pt x="2149" y="561"/>
                  </a:lnTo>
                  <a:lnTo>
                    <a:pt x="2086" y="593"/>
                  </a:lnTo>
                  <a:lnTo>
                    <a:pt x="2022" y="626"/>
                  </a:lnTo>
                  <a:lnTo>
                    <a:pt x="1949" y="656"/>
                  </a:lnTo>
                  <a:lnTo>
                    <a:pt x="1875" y="682"/>
                  </a:lnTo>
                  <a:lnTo>
                    <a:pt x="1792" y="705"/>
                  </a:lnTo>
                  <a:lnTo>
                    <a:pt x="1710" y="723"/>
                  </a:lnTo>
                  <a:lnTo>
                    <a:pt x="1624" y="740"/>
                  </a:lnTo>
                  <a:lnTo>
                    <a:pt x="1537" y="755"/>
                  </a:lnTo>
                  <a:lnTo>
                    <a:pt x="1448" y="763"/>
                  </a:lnTo>
                  <a:lnTo>
                    <a:pt x="1357" y="771"/>
                  </a:lnTo>
                  <a:lnTo>
                    <a:pt x="1265" y="775"/>
                  </a:lnTo>
                  <a:lnTo>
                    <a:pt x="1173" y="775"/>
                  </a:lnTo>
                  <a:lnTo>
                    <a:pt x="1081" y="771"/>
                  </a:lnTo>
                  <a:lnTo>
                    <a:pt x="993" y="763"/>
                  </a:lnTo>
                  <a:lnTo>
                    <a:pt x="901" y="755"/>
                  </a:lnTo>
                  <a:lnTo>
                    <a:pt x="815" y="740"/>
                  </a:lnTo>
                  <a:lnTo>
                    <a:pt x="728" y="723"/>
                  </a:lnTo>
                  <a:lnTo>
                    <a:pt x="646" y="705"/>
                  </a:lnTo>
                  <a:lnTo>
                    <a:pt x="569" y="682"/>
                  </a:lnTo>
                  <a:lnTo>
                    <a:pt x="492" y="656"/>
                  </a:lnTo>
                  <a:lnTo>
                    <a:pt x="419" y="626"/>
                  </a:lnTo>
                  <a:lnTo>
                    <a:pt x="352" y="593"/>
                  </a:lnTo>
                  <a:lnTo>
                    <a:pt x="289" y="561"/>
                  </a:lnTo>
                  <a:lnTo>
                    <a:pt x="234" y="525"/>
                  </a:lnTo>
                  <a:lnTo>
                    <a:pt x="183" y="487"/>
                  </a:lnTo>
                  <a:lnTo>
                    <a:pt x="138" y="446"/>
                  </a:lnTo>
                  <a:lnTo>
                    <a:pt x="99" y="405"/>
                  </a:lnTo>
                  <a:lnTo>
                    <a:pt x="65" y="361"/>
                  </a:lnTo>
                  <a:lnTo>
                    <a:pt x="39" y="318"/>
                  </a:lnTo>
                  <a:lnTo>
                    <a:pt x="20" y="273"/>
                  </a:lnTo>
                  <a:lnTo>
                    <a:pt x="7" y="226"/>
                  </a:lnTo>
                  <a:lnTo>
                    <a:pt x="0" y="181"/>
                  </a:lnTo>
                  <a:lnTo>
                    <a:pt x="3" y="134"/>
                  </a:lnTo>
                  <a:lnTo>
                    <a:pt x="10" y="89"/>
                  </a:lnTo>
                  <a:lnTo>
                    <a:pt x="24" y="42"/>
                  </a:lnTo>
                  <a:lnTo>
                    <a:pt x="48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93" name="Line 209"/>
            <p:cNvSpPr>
              <a:spLocks noChangeShapeType="1"/>
            </p:cNvSpPr>
            <p:nvPr/>
          </p:nvSpPr>
          <p:spPr bwMode="auto">
            <a:xfrm flipH="1" flipV="1">
              <a:off x="7932" y="5087"/>
              <a:ext cx="2" cy="21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94" name="Freeform 210"/>
            <p:cNvSpPr>
              <a:spLocks/>
            </p:cNvSpPr>
            <p:nvPr/>
          </p:nvSpPr>
          <p:spPr bwMode="auto">
            <a:xfrm>
              <a:off x="8075" y="4762"/>
              <a:ext cx="221" cy="277"/>
            </a:xfrm>
            <a:custGeom>
              <a:avLst/>
              <a:gdLst/>
              <a:ahLst/>
              <a:cxnLst>
                <a:cxn ang="0">
                  <a:pos x="16" y="555"/>
                </a:cxn>
                <a:cxn ang="0">
                  <a:pos x="63" y="545"/>
                </a:cxn>
                <a:cxn ang="0">
                  <a:pos x="36" y="506"/>
                </a:cxn>
                <a:cxn ang="0">
                  <a:pos x="16" y="468"/>
                </a:cxn>
                <a:cxn ang="0">
                  <a:pos x="4" y="428"/>
                </a:cxn>
                <a:cxn ang="0">
                  <a:pos x="0" y="391"/>
                </a:cxn>
                <a:cxn ang="0">
                  <a:pos x="2" y="350"/>
                </a:cxn>
                <a:cxn ang="0">
                  <a:pos x="12" y="311"/>
                </a:cxn>
                <a:cxn ang="0">
                  <a:pos x="29" y="276"/>
                </a:cxn>
                <a:cxn ang="0">
                  <a:pos x="50" y="236"/>
                </a:cxn>
                <a:cxn ang="0">
                  <a:pos x="82" y="198"/>
                </a:cxn>
                <a:cxn ang="0">
                  <a:pos x="115" y="163"/>
                </a:cxn>
                <a:cxn ang="0">
                  <a:pos x="156" y="133"/>
                </a:cxn>
                <a:cxn ang="0">
                  <a:pos x="204" y="99"/>
                </a:cxn>
                <a:cxn ang="0">
                  <a:pos x="258" y="70"/>
                </a:cxn>
                <a:cxn ang="0">
                  <a:pos x="315" y="44"/>
                </a:cxn>
                <a:cxn ang="0">
                  <a:pos x="379" y="19"/>
                </a:cxn>
                <a:cxn ang="0">
                  <a:pos x="443" y="0"/>
                </a:cxn>
              </a:cxnLst>
              <a:rect l="0" t="0" r="r" b="b"/>
              <a:pathLst>
                <a:path w="443" h="555">
                  <a:moveTo>
                    <a:pt x="16" y="555"/>
                  </a:moveTo>
                  <a:lnTo>
                    <a:pt x="63" y="545"/>
                  </a:lnTo>
                  <a:lnTo>
                    <a:pt x="36" y="506"/>
                  </a:lnTo>
                  <a:lnTo>
                    <a:pt x="16" y="468"/>
                  </a:lnTo>
                  <a:lnTo>
                    <a:pt x="4" y="428"/>
                  </a:lnTo>
                  <a:lnTo>
                    <a:pt x="0" y="391"/>
                  </a:lnTo>
                  <a:lnTo>
                    <a:pt x="2" y="350"/>
                  </a:lnTo>
                  <a:lnTo>
                    <a:pt x="12" y="311"/>
                  </a:lnTo>
                  <a:lnTo>
                    <a:pt x="29" y="276"/>
                  </a:lnTo>
                  <a:lnTo>
                    <a:pt x="50" y="236"/>
                  </a:lnTo>
                  <a:lnTo>
                    <a:pt x="82" y="198"/>
                  </a:lnTo>
                  <a:lnTo>
                    <a:pt x="115" y="163"/>
                  </a:lnTo>
                  <a:lnTo>
                    <a:pt x="156" y="133"/>
                  </a:lnTo>
                  <a:lnTo>
                    <a:pt x="204" y="99"/>
                  </a:lnTo>
                  <a:lnTo>
                    <a:pt x="258" y="70"/>
                  </a:lnTo>
                  <a:lnTo>
                    <a:pt x="315" y="44"/>
                  </a:lnTo>
                  <a:lnTo>
                    <a:pt x="379" y="19"/>
                  </a:lnTo>
                  <a:lnTo>
                    <a:pt x="443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95" name="Freeform 211"/>
            <p:cNvSpPr>
              <a:spLocks/>
            </p:cNvSpPr>
            <p:nvPr/>
          </p:nvSpPr>
          <p:spPr bwMode="auto">
            <a:xfrm>
              <a:off x="8118" y="4833"/>
              <a:ext cx="801" cy="319"/>
            </a:xfrm>
            <a:custGeom>
              <a:avLst/>
              <a:gdLst/>
              <a:ahLst/>
              <a:cxnLst>
                <a:cxn ang="0">
                  <a:pos x="147" y="12"/>
                </a:cxn>
                <a:cxn ang="0">
                  <a:pos x="106" y="41"/>
                </a:cxn>
                <a:cxn ang="0">
                  <a:pos x="73" y="74"/>
                </a:cxn>
                <a:cxn ang="0">
                  <a:pos x="47" y="108"/>
                </a:cxn>
                <a:cxn ang="0">
                  <a:pos x="25" y="144"/>
                </a:cxn>
                <a:cxn ang="0">
                  <a:pos x="10" y="178"/>
                </a:cxn>
                <a:cxn ang="0">
                  <a:pos x="0" y="214"/>
                </a:cxn>
                <a:cxn ang="0">
                  <a:pos x="0" y="252"/>
                </a:cxn>
                <a:cxn ang="0">
                  <a:pos x="6" y="288"/>
                </a:cxn>
                <a:cxn ang="0">
                  <a:pos x="17" y="322"/>
                </a:cxn>
                <a:cxn ang="0">
                  <a:pos x="36" y="358"/>
                </a:cxn>
                <a:cxn ang="0">
                  <a:pos x="63" y="395"/>
                </a:cxn>
                <a:cxn ang="0">
                  <a:pos x="95" y="428"/>
                </a:cxn>
                <a:cxn ang="0">
                  <a:pos x="132" y="460"/>
                </a:cxn>
                <a:cxn ang="0">
                  <a:pos x="173" y="488"/>
                </a:cxn>
                <a:cxn ang="0">
                  <a:pos x="223" y="516"/>
                </a:cxn>
                <a:cxn ang="0">
                  <a:pos x="278" y="542"/>
                </a:cxn>
                <a:cxn ang="0">
                  <a:pos x="333" y="565"/>
                </a:cxn>
                <a:cxn ang="0">
                  <a:pos x="396" y="586"/>
                </a:cxn>
                <a:cxn ang="0">
                  <a:pos x="459" y="602"/>
                </a:cxn>
                <a:cxn ang="0">
                  <a:pos x="528" y="615"/>
                </a:cxn>
                <a:cxn ang="0">
                  <a:pos x="598" y="626"/>
                </a:cxn>
                <a:cxn ang="0">
                  <a:pos x="668" y="634"/>
                </a:cxn>
                <a:cxn ang="0">
                  <a:pos x="742" y="638"/>
                </a:cxn>
                <a:cxn ang="0">
                  <a:pos x="815" y="638"/>
                </a:cxn>
                <a:cxn ang="0">
                  <a:pos x="890" y="635"/>
                </a:cxn>
                <a:cxn ang="0">
                  <a:pos x="959" y="631"/>
                </a:cxn>
                <a:cxn ang="0">
                  <a:pos x="1032" y="620"/>
                </a:cxn>
                <a:cxn ang="0">
                  <a:pos x="1101" y="612"/>
                </a:cxn>
                <a:cxn ang="0">
                  <a:pos x="1169" y="597"/>
                </a:cxn>
                <a:cxn ang="0">
                  <a:pos x="1232" y="578"/>
                </a:cxn>
                <a:cxn ang="0">
                  <a:pos x="1291" y="556"/>
                </a:cxn>
                <a:cxn ang="0">
                  <a:pos x="1347" y="532"/>
                </a:cxn>
                <a:cxn ang="0">
                  <a:pos x="1398" y="505"/>
                </a:cxn>
                <a:cxn ang="0">
                  <a:pos x="1443" y="476"/>
                </a:cxn>
                <a:cxn ang="0">
                  <a:pos x="1486" y="447"/>
                </a:cxn>
                <a:cxn ang="0">
                  <a:pos x="1520" y="417"/>
                </a:cxn>
                <a:cxn ang="0">
                  <a:pos x="1549" y="380"/>
                </a:cxn>
                <a:cxn ang="0">
                  <a:pos x="1571" y="347"/>
                </a:cxn>
                <a:cxn ang="0">
                  <a:pos x="1588" y="313"/>
                </a:cxn>
                <a:cxn ang="0">
                  <a:pos x="1597" y="274"/>
                </a:cxn>
                <a:cxn ang="0">
                  <a:pos x="1603" y="237"/>
                </a:cxn>
                <a:cxn ang="0">
                  <a:pos x="1597" y="200"/>
                </a:cxn>
                <a:cxn ang="0">
                  <a:pos x="1588" y="163"/>
                </a:cxn>
                <a:cxn ang="0">
                  <a:pos x="1571" y="130"/>
                </a:cxn>
                <a:cxn ang="0">
                  <a:pos x="1548" y="93"/>
                </a:cxn>
                <a:cxn ang="0">
                  <a:pos x="1516" y="60"/>
                </a:cxn>
                <a:cxn ang="0">
                  <a:pos x="1482" y="28"/>
                </a:cxn>
                <a:cxn ang="0">
                  <a:pos x="1441" y="0"/>
                </a:cxn>
              </a:cxnLst>
              <a:rect l="0" t="0" r="r" b="b"/>
              <a:pathLst>
                <a:path w="1603" h="638">
                  <a:moveTo>
                    <a:pt x="147" y="12"/>
                  </a:moveTo>
                  <a:lnTo>
                    <a:pt x="106" y="41"/>
                  </a:lnTo>
                  <a:lnTo>
                    <a:pt x="73" y="74"/>
                  </a:lnTo>
                  <a:lnTo>
                    <a:pt x="47" y="108"/>
                  </a:lnTo>
                  <a:lnTo>
                    <a:pt x="25" y="144"/>
                  </a:lnTo>
                  <a:lnTo>
                    <a:pt x="10" y="178"/>
                  </a:lnTo>
                  <a:lnTo>
                    <a:pt x="0" y="214"/>
                  </a:lnTo>
                  <a:lnTo>
                    <a:pt x="0" y="252"/>
                  </a:lnTo>
                  <a:lnTo>
                    <a:pt x="6" y="288"/>
                  </a:lnTo>
                  <a:lnTo>
                    <a:pt x="17" y="322"/>
                  </a:lnTo>
                  <a:lnTo>
                    <a:pt x="36" y="358"/>
                  </a:lnTo>
                  <a:lnTo>
                    <a:pt x="63" y="395"/>
                  </a:lnTo>
                  <a:lnTo>
                    <a:pt x="95" y="428"/>
                  </a:lnTo>
                  <a:lnTo>
                    <a:pt x="132" y="460"/>
                  </a:lnTo>
                  <a:lnTo>
                    <a:pt x="173" y="488"/>
                  </a:lnTo>
                  <a:lnTo>
                    <a:pt x="223" y="516"/>
                  </a:lnTo>
                  <a:lnTo>
                    <a:pt x="278" y="542"/>
                  </a:lnTo>
                  <a:lnTo>
                    <a:pt x="333" y="565"/>
                  </a:lnTo>
                  <a:lnTo>
                    <a:pt x="396" y="586"/>
                  </a:lnTo>
                  <a:lnTo>
                    <a:pt x="459" y="602"/>
                  </a:lnTo>
                  <a:lnTo>
                    <a:pt x="528" y="615"/>
                  </a:lnTo>
                  <a:lnTo>
                    <a:pt x="598" y="626"/>
                  </a:lnTo>
                  <a:lnTo>
                    <a:pt x="668" y="634"/>
                  </a:lnTo>
                  <a:lnTo>
                    <a:pt x="742" y="638"/>
                  </a:lnTo>
                  <a:lnTo>
                    <a:pt x="815" y="638"/>
                  </a:lnTo>
                  <a:lnTo>
                    <a:pt x="890" y="635"/>
                  </a:lnTo>
                  <a:lnTo>
                    <a:pt x="959" y="631"/>
                  </a:lnTo>
                  <a:lnTo>
                    <a:pt x="1032" y="620"/>
                  </a:lnTo>
                  <a:lnTo>
                    <a:pt x="1101" y="612"/>
                  </a:lnTo>
                  <a:lnTo>
                    <a:pt x="1169" y="597"/>
                  </a:lnTo>
                  <a:lnTo>
                    <a:pt x="1232" y="578"/>
                  </a:lnTo>
                  <a:lnTo>
                    <a:pt x="1291" y="556"/>
                  </a:lnTo>
                  <a:lnTo>
                    <a:pt x="1347" y="532"/>
                  </a:lnTo>
                  <a:lnTo>
                    <a:pt x="1398" y="505"/>
                  </a:lnTo>
                  <a:lnTo>
                    <a:pt x="1443" y="476"/>
                  </a:lnTo>
                  <a:lnTo>
                    <a:pt x="1486" y="447"/>
                  </a:lnTo>
                  <a:lnTo>
                    <a:pt x="1520" y="417"/>
                  </a:lnTo>
                  <a:lnTo>
                    <a:pt x="1549" y="380"/>
                  </a:lnTo>
                  <a:lnTo>
                    <a:pt x="1571" y="347"/>
                  </a:lnTo>
                  <a:lnTo>
                    <a:pt x="1588" y="313"/>
                  </a:lnTo>
                  <a:lnTo>
                    <a:pt x="1597" y="274"/>
                  </a:lnTo>
                  <a:lnTo>
                    <a:pt x="1603" y="237"/>
                  </a:lnTo>
                  <a:lnTo>
                    <a:pt x="1597" y="200"/>
                  </a:lnTo>
                  <a:lnTo>
                    <a:pt x="1588" y="163"/>
                  </a:lnTo>
                  <a:lnTo>
                    <a:pt x="1571" y="130"/>
                  </a:lnTo>
                  <a:lnTo>
                    <a:pt x="1548" y="93"/>
                  </a:lnTo>
                  <a:lnTo>
                    <a:pt x="1516" y="60"/>
                  </a:lnTo>
                  <a:lnTo>
                    <a:pt x="1482" y="28"/>
                  </a:lnTo>
                  <a:lnTo>
                    <a:pt x="1441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96" name="Freeform 212"/>
            <p:cNvSpPr>
              <a:spLocks/>
            </p:cNvSpPr>
            <p:nvPr/>
          </p:nvSpPr>
          <p:spPr bwMode="auto">
            <a:xfrm>
              <a:off x="8335" y="5067"/>
              <a:ext cx="501" cy="81"/>
            </a:xfrm>
            <a:custGeom>
              <a:avLst/>
              <a:gdLst/>
              <a:ahLst/>
              <a:cxnLst>
                <a:cxn ang="0">
                  <a:pos x="1003" y="0"/>
                </a:cxn>
                <a:cxn ang="0">
                  <a:pos x="959" y="27"/>
                </a:cxn>
                <a:cxn ang="0">
                  <a:pos x="913" y="52"/>
                </a:cxn>
                <a:cxn ang="0">
                  <a:pos x="860" y="77"/>
                </a:cxn>
                <a:cxn ang="0">
                  <a:pos x="802" y="97"/>
                </a:cxn>
                <a:cxn ang="0">
                  <a:pos x="744" y="118"/>
                </a:cxn>
                <a:cxn ang="0">
                  <a:pos x="680" y="134"/>
                </a:cxn>
                <a:cxn ang="0">
                  <a:pos x="614" y="147"/>
                </a:cxn>
                <a:cxn ang="0">
                  <a:pos x="547" y="152"/>
                </a:cxn>
                <a:cxn ang="0">
                  <a:pos x="474" y="160"/>
                </a:cxn>
                <a:cxn ang="0">
                  <a:pos x="408" y="163"/>
                </a:cxn>
                <a:cxn ang="0">
                  <a:pos x="335" y="163"/>
                </a:cxn>
                <a:cxn ang="0">
                  <a:pos x="265" y="160"/>
                </a:cxn>
                <a:cxn ang="0">
                  <a:pos x="195" y="152"/>
                </a:cxn>
                <a:cxn ang="0">
                  <a:pos x="128" y="147"/>
                </a:cxn>
                <a:cxn ang="0">
                  <a:pos x="62" y="134"/>
                </a:cxn>
                <a:cxn ang="0">
                  <a:pos x="0" y="119"/>
                </a:cxn>
              </a:cxnLst>
              <a:rect l="0" t="0" r="r" b="b"/>
              <a:pathLst>
                <a:path w="1003" h="163">
                  <a:moveTo>
                    <a:pt x="1003" y="0"/>
                  </a:moveTo>
                  <a:lnTo>
                    <a:pt x="959" y="27"/>
                  </a:lnTo>
                  <a:lnTo>
                    <a:pt x="913" y="52"/>
                  </a:lnTo>
                  <a:lnTo>
                    <a:pt x="860" y="77"/>
                  </a:lnTo>
                  <a:lnTo>
                    <a:pt x="802" y="97"/>
                  </a:lnTo>
                  <a:lnTo>
                    <a:pt x="744" y="118"/>
                  </a:lnTo>
                  <a:lnTo>
                    <a:pt x="680" y="134"/>
                  </a:lnTo>
                  <a:lnTo>
                    <a:pt x="614" y="147"/>
                  </a:lnTo>
                  <a:lnTo>
                    <a:pt x="547" y="152"/>
                  </a:lnTo>
                  <a:lnTo>
                    <a:pt x="474" y="160"/>
                  </a:lnTo>
                  <a:lnTo>
                    <a:pt x="408" y="163"/>
                  </a:lnTo>
                  <a:lnTo>
                    <a:pt x="335" y="163"/>
                  </a:lnTo>
                  <a:lnTo>
                    <a:pt x="265" y="160"/>
                  </a:lnTo>
                  <a:lnTo>
                    <a:pt x="195" y="152"/>
                  </a:lnTo>
                  <a:lnTo>
                    <a:pt x="128" y="147"/>
                  </a:lnTo>
                  <a:lnTo>
                    <a:pt x="62" y="134"/>
                  </a:lnTo>
                  <a:lnTo>
                    <a:pt x="0" y="119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97" name="Freeform 213"/>
            <p:cNvSpPr>
              <a:spLocks/>
            </p:cNvSpPr>
            <p:nvPr/>
          </p:nvSpPr>
          <p:spPr bwMode="auto">
            <a:xfrm>
              <a:off x="8202" y="5068"/>
              <a:ext cx="133" cy="58"/>
            </a:xfrm>
            <a:custGeom>
              <a:avLst/>
              <a:gdLst/>
              <a:ahLst/>
              <a:cxnLst>
                <a:cxn ang="0">
                  <a:pos x="265" y="118"/>
                </a:cxn>
                <a:cxn ang="0">
                  <a:pos x="202" y="99"/>
                </a:cxn>
                <a:cxn ang="0">
                  <a:pos x="144" y="77"/>
                </a:cxn>
                <a:cxn ang="0">
                  <a:pos x="94" y="55"/>
                </a:cxn>
                <a:cxn ang="0">
                  <a:pos x="44" y="29"/>
                </a:cxn>
                <a:cxn ang="0">
                  <a:pos x="0" y="0"/>
                </a:cxn>
              </a:cxnLst>
              <a:rect l="0" t="0" r="r" b="b"/>
              <a:pathLst>
                <a:path w="265" h="118">
                  <a:moveTo>
                    <a:pt x="265" y="118"/>
                  </a:moveTo>
                  <a:lnTo>
                    <a:pt x="202" y="99"/>
                  </a:lnTo>
                  <a:lnTo>
                    <a:pt x="144" y="77"/>
                  </a:lnTo>
                  <a:lnTo>
                    <a:pt x="94" y="55"/>
                  </a:lnTo>
                  <a:lnTo>
                    <a:pt x="44" y="29"/>
                  </a:lnTo>
                  <a:lnTo>
                    <a:pt x="0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98" name="Freeform 214"/>
            <p:cNvSpPr>
              <a:spLocks/>
            </p:cNvSpPr>
            <p:nvPr/>
          </p:nvSpPr>
          <p:spPr bwMode="auto">
            <a:xfrm>
              <a:off x="8029" y="5034"/>
              <a:ext cx="144" cy="76"/>
            </a:xfrm>
            <a:custGeom>
              <a:avLst/>
              <a:gdLst/>
              <a:ahLst/>
              <a:cxnLst>
                <a:cxn ang="0">
                  <a:pos x="287" y="114"/>
                </a:cxn>
                <a:cxn ang="0">
                  <a:pos x="268" y="125"/>
                </a:cxn>
                <a:cxn ang="0">
                  <a:pos x="246" y="137"/>
                </a:cxn>
                <a:cxn ang="0">
                  <a:pos x="219" y="144"/>
                </a:cxn>
                <a:cxn ang="0">
                  <a:pos x="188" y="149"/>
                </a:cxn>
                <a:cxn ang="0">
                  <a:pos x="162" y="151"/>
                </a:cxn>
                <a:cxn ang="0">
                  <a:pos x="130" y="151"/>
                </a:cxn>
                <a:cxn ang="0">
                  <a:pos x="99" y="149"/>
                </a:cxn>
                <a:cxn ang="0">
                  <a:pos x="72" y="143"/>
                </a:cxn>
                <a:cxn ang="0">
                  <a:pos x="45" y="133"/>
                </a:cxn>
                <a:cxn ang="0">
                  <a:pos x="27" y="121"/>
                </a:cxn>
                <a:cxn ang="0">
                  <a:pos x="12" y="106"/>
                </a:cxn>
                <a:cxn ang="0">
                  <a:pos x="3" y="92"/>
                </a:cxn>
                <a:cxn ang="0">
                  <a:pos x="0" y="77"/>
                </a:cxn>
                <a:cxn ang="0">
                  <a:pos x="3" y="60"/>
                </a:cxn>
                <a:cxn ang="0">
                  <a:pos x="9" y="48"/>
                </a:cxn>
                <a:cxn ang="0">
                  <a:pos x="24" y="34"/>
                </a:cxn>
                <a:cxn ang="0">
                  <a:pos x="41" y="22"/>
                </a:cxn>
                <a:cxn ang="0">
                  <a:pos x="66" y="12"/>
                </a:cxn>
                <a:cxn ang="0">
                  <a:pos x="94" y="4"/>
                </a:cxn>
                <a:cxn ang="0">
                  <a:pos x="123" y="0"/>
                </a:cxn>
                <a:cxn ang="0">
                  <a:pos x="155" y="0"/>
                </a:cxn>
              </a:cxnLst>
              <a:rect l="0" t="0" r="r" b="b"/>
              <a:pathLst>
                <a:path w="287" h="151">
                  <a:moveTo>
                    <a:pt x="287" y="114"/>
                  </a:moveTo>
                  <a:lnTo>
                    <a:pt x="268" y="125"/>
                  </a:lnTo>
                  <a:lnTo>
                    <a:pt x="246" y="137"/>
                  </a:lnTo>
                  <a:lnTo>
                    <a:pt x="219" y="144"/>
                  </a:lnTo>
                  <a:lnTo>
                    <a:pt x="188" y="149"/>
                  </a:lnTo>
                  <a:lnTo>
                    <a:pt x="162" y="151"/>
                  </a:lnTo>
                  <a:lnTo>
                    <a:pt x="130" y="151"/>
                  </a:lnTo>
                  <a:lnTo>
                    <a:pt x="99" y="149"/>
                  </a:lnTo>
                  <a:lnTo>
                    <a:pt x="72" y="143"/>
                  </a:lnTo>
                  <a:lnTo>
                    <a:pt x="45" y="133"/>
                  </a:lnTo>
                  <a:lnTo>
                    <a:pt x="27" y="121"/>
                  </a:lnTo>
                  <a:lnTo>
                    <a:pt x="12" y="106"/>
                  </a:lnTo>
                  <a:lnTo>
                    <a:pt x="3" y="92"/>
                  </a:lnTo>
                  <a:lnTo>
                    <a:pt x="0" y="77"/>
                  </a:lnTo>
                  <a:lnTo>
                    <a:pt x="3" y="60"/>
                  </a:lnTo>
                  <a:lnTo>
                    <a:pt x="9" y="48"/>
                  </a:lnTo>
                  <a:lnTo>
                    <a:pt x="24" y="34"/>
                  </a:lnTo>
                  <a:lnTo>
                    <a:pt x="41" y="22"/>
                  </a:lnTo>
                  <a:lnTo>
                    <a:pt x="66" y="12"/>
                  </a:lnTo>
                  <a:lnTo>
                    <a:pt x="94" y="4"/>
                  </a:lnTo>
                  <a:lnTo>
                    <a:pt x="123" y="0"/>
                  </a:lnTo>
                  <a:lnTo>
                    <a:pt x="155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99" name="Freeform 215"/>
            <p:cNvSpPr>
              <a:spLocks/>
            </p:cNvSpPr>
            <p:nvPr/>
          </p:nvSpPr>
          <p:spPr bwMode="auto">
            <a:xfrm>
              <a:off x="7932" y="5178"/>
              <a:ext cx="1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00" name="Freeform 216"/>
            <p:cNvSpPr>
              <a:spLocks/>
            </p:cNvSpPr>
            <p:nvPr/>
          </p:nvSpPr>
          <p:spPr bwMode="auto">
            <a:xfrm>
              <a:off x="7807" y="5357"/>
              <a:ext cx="1407" cy="3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0" y="13"/>
                </a:cxn>
                <a:cxn ang="0">
                  <a:pos x="6" y="59"/>
                </a:cxn>
                <a:cxn ang="0">
                  <a:pos x="18" y="109"/>
                </a:cxn>
                <a:cxn ang="0">
                  <a:pos x="32" y="158"/>
                </a:cxn>
                <a:cxn ang="0">
                  <a:pos x="56" y="203"/>
                </a:cxn>
                <a:cxn ang="0">
                  <a:pos x="85" y="249"/>
                </a:cxn>
                <a:cxn ang="0">
                  <a:pos x="124" y="294"/>
                </a:cxn>
                <a:cxn ang="0">
                  <a:pos x="168" y="335"/>
                </a:cxn>
                <a:cxn ang="0">
                  <a:pos x="213" y="379"/>
                </a:cxn>
                <a:cxn ang="0">
                  <a:pos x="265" y="420"/>
                </a:cxn>
                <a:cxn ang="0">
                  <a:pos x="324" y="459"/>
                </a:cxn>
                <a:cxn ang="0">
                  <a:pos x="389" y="495"/>
                </a:cxn>
                <a:cxn ang="0">
                  <a:pos x="459" y="529"/>
                </a:cxn>
                <a:cxn ang="0">
                  <a:pos x="530" y="560"/>
                </a:cxn>
                <a:cxn ang="0">
                  <a:pos x="610" y="592"/>
                </a:cxn>
                <a:cxn ang="0">
                  <a:pos x="690" y="618"/>
                </a:cxn>
                <a:cxn ang="0">
                  <a:pos x="775" y="640"/>
                </a:cxn>
                <a:cxn ang="0">
                  <a:pos x="864" y="659"/>
                </a:cxn>
                <a:cxn ang="0">
                  <a:pos x="952" y="678"/>
                </a:cxn>
                <a:cxn ang="0">
                  <a:pos x="1047" y="692"/>
                </a:cxn>
                <a:cxn ang="0">
                  <a:pos x="1140" y="704"/>
                </a:cxn>
                <a:cxn ang="0">
                  <a:pos x="1235" y="711"/>
                </a:cxn>
                <a:cxn ang="0">
                  <a:pos x="1332" y="717"/>
                </a:cxn>
                <a:cxn ang="0">
                  <a:pos x="1427" y="718"/>
                </a:cxn>
                <a:cxn ang="0">
                  <a:pos x="1523" y="717"/>
                </a:cxn>
                <a:cxn ang="0">
                  <a:pos x="1622" y="711"/>
                </a:cxn>
                <a:cxn ang="0">
                  <a:pos x="1717" y="702"/>
                </a:cxn>
                <a:cxn ang="0">
                  <a:pos x="1813" y="691"/>
                </a:cxn>
                <a:cxn ang="0">
                  <a:pos x="1905" y="676"/>
                </a:cxn>
                <a:cxn ang="0">
                  <a:pos x="1993" y="656"/>
                </a:cxn>
                <a:cxn ang="0">
                  <a:pos x="2082" y="637"/>
                </a:cxn>
                <a:cxn ang="0">
                  <a:pos x="2164" y="615"/>
                </a:cxn>
                <a:cxn ang="0">
                  <a:pos x="2247" y="586"/>
                </a:cxn>
                <a:cxn ang="0">
                  <a:pos x="2324" y="558"/>
                </a:cxn>
                <a:cxn ang="0">
                  <a:pos x="2395" y="523"/>
                </a:cxn>
                <a:cxn ang="0">
                  <a:pos x="2462" y="490"/>
                </a:cxn>
                <a:cxn ang="0">
                  <a:pos x="2528" y="456"/>
                </a:cxn>
                <a:cxn ang="0">
                  <a:pos x="2586" y="415"/>
                </a:cxn>
                <a:cxn ang="0">
                  <a:pos x="2638" y="375"/>
                </a:cxn>
                <a:cxn ang="0">
                  <a:pos x="2686" y="331"/>
                </a:cxn>
                <a:cxn ang="0">
                  <a:pos x="2729" y="290"/>
                </a:cxn>
                <a:cxn ang="0">
                  <a:pos x="2762" y="243"/>
                </a:cxn>
                <a:cxn ang="0">
                  <a:pos x="2793" y="195"/>
                </a:cxn>
                <a:cxn ang="0">
                  <a:pos x="2815" y="153"/>
                </a:cxn>
              </a:cxnLst>
              <a:rect l="0" t="0" r="r" b="b"/>
              <a:pathLst>
                <a:path w="2815" h="718">
                  <a:moveTo>
                    <a:pt x="0" y="0"/>
                  </a:moveTo>
                  <a:lnTo>
                    <a:pt x="0" y="13"/>
                  </a:lnTo>
                  <a:lnTo>
                    <a:pt x="0" y="8"/>
                  </a:lnTo>
                  <a:lnTo>
                    <a:pt x="0" y="13"/>
                  </a:lnTo>
                  <a:lnTo>
                    <a:pt x="6" y="59"/>
                  </a:lnTo>
                  <a:lnTo>
                    <a:pt x="18" y="109"/>
                  </a:lnTo>
                  <a:lnTo>
                    <a:pt x="32" y="158"/>
                  </a:lnTo>
                  <a:lnTo>
                    <a:pt x="56" y="203"/>
                  </a:lnTo>
                  <a:lnTo>
                    <a:pt x="85" y="249"/>
                  </a:lnTo>
                  <a:lnTo>
                    <a:pt x="124" y="294"/>
                  </a:lnTo>
                  <a:lnTo>
                    <a:pt x="168" y="335"/>
                  </a:lnTo>
                  <a:lnTo>
                    <a:pt x="213" y="379"/>
                  </a:lnTo>
                  <a:lnTo>
                    <a:pt x="265" y="420"/>
                  </a:lnTo>
                  <a:lnTo>
                    <a:pt x="324" y="459"/>
                  </a:lnTo>
                  <a:lnTo>
                    <a:pt x="389" y="495"/>
                  </a:lnTo>
                  <a:lnTo>
                    <a:pt x="459" y="529"/>
                  </a:lnTo>
                  <a:lnTo>
                    <a:pt x="530" y="560"/>
                  </a:lnTo>
                  <a:lnTo>
                    <a:pt x="610" y="592"/>
                  </a:lnTo>
                  <a:lnTo>
                    <a:pt x="690" y="618"/>
                  </a:lnTo>
                  <a:lnTo>
                    <a:pt x="775" y="640"/>
                  </a:lnTo>
                  <a:lnTo>
                    <a:pt x="864" y="659"/>
                  </a:lnTo>
                  <a:lnTo>
                    <a:pt x="952" y="678"/>
                  </a:lnTo>
                  <a:lnTo>
                    <a:pt x="1047" y="692"/>
                  </a:lnTo>
                  <a:lnTo>
                    <a:pt x="1140" y="704"/>
                  </a:lnTo>
                  <a:lnTo>
                    <a:pt x="1235" y="711"/>
                  </a:lnTo>
                  <a:lnTo>
                    <a:pt x="1332" y="717"/>
                  </a:lnTo>
                  <a:lnTo>
                    <a:pt x="1427" y="718"/>
                  </a:lnTo>
                  <a:lnTo>
                    <a:pt x="1523" y="717"/>
                  </a:lnTo>
                  <a:lnTo>
                    <a:pt x="1622" y="711"/>
                  </a:lnTo>
                  <a:lnTo>
                    <a:pt x="1717" y="702"/>
                  </a:lnTo>
                  <a:lnTo>
                    <a:pt x="1813" y="691"/>
                  </a:lnTo>
                  <a:lnTo>
                    <a:pt x="1905" y="676"/>
                  </a:lnTo>
                  <a:lnTo>
                    <a:pt x="1993" y="656"/>
                  </a:lnTo>
                  <a:lnTo>
                    <a:pt x="2082" y="637"/>
                  </a:lnTo>
                  <a:lnTo>
                    <a:pt x="2164" y="615"/>
                  </a:lnTo>
                  <a:lnTo>
                    <a:pt x="2247" y="586"/>
                  </a:lnTo>
                  <a:lnTo>
                    <a:pt x="2324" y="558"/>
                  </a:lnTo>
                  <a:lnTo>
                    <a:pt x="2395" y="523"/>
                  </a:lnTo>
                  <a:lnTo>
                    <a:pt x="2462" y="490"/>
                  </a:lnTo>
                  <a:lnTo>
                    <a:pt x="2528" y="456"/>
                  </a:lnTo>
                  <a:lnTo>
                    <a:pt x="2586" y="415"/>
                  </a:lnTo>
                  <a:lnTo>
                    <a:pt x="2638" y="375"/>
                  </a:lnTo>
                  <a:lnTo>
                    <a:pt x="2686" y="331"/>
                  </a:lnTo>
                  <a:lnTo>
                    <a:pt x="2729" y="290"/>
                  </a:lnTo>
                  <a:lnTo>
                    <a:pt x="2762" y="243"/>
                  </a:lnTo>
                  <a:lnTo>
                    <a:pt x="2793" y="195"/>
                  </a:lnTo>
                  <a:lnTo>
                    <a:pt x="2815" y="153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01" name="Freeform 217"/>
            <p:cNvSpPr>
              <a:spLocks/>
            </p:cNvSpPr>
            <p:nvPr/>
          </p:nvSpPr>
          <p:spPr bwMode="auto">
            <a:xfrm>
              <a:off x="9214" y="5360"/>
              <a:ext cx="16" cy="73"/>
            </a:xfrm>
            <a:custGeom>
              <a:avLst/>
              <a:gdLst/>
              <a:ahLst/>
              <a:cxnLst>
                <a:cxn ang="0">
                  <a:pos x="0" y="145"/>
                </a:cxn>
                <a:cxn ang="0">
                  <a:pos x="17" y="94"/>
                </a:cxn>
                <a:cxn ang="0">
                  <a:pos x="26" y="46"/>
                </a:cxn>
                <a:cxn ang="0">
                  <a:pos x="32" y="0"/>
                </a:cxn>
              </a:cxnLst>
              <a:rect l="0" t="0" r="r" b="b"/>
              <a:pathLst>
                <a:path w="32" h="145">
                  <a:moveTo>
                    <a:pt x="0" y="145"/>
                  </a:moveTo>
                  <a:lnTo>
                    <a:pt x="17" y="94"/>
                  </a:lnTo>
                  <a:lnTo>
                    <a:pt x="26" y="46"/>
                  </a:lnTo>
                  <a:lnTo>
                    <a:pt x="32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02" name="Freeform 218"/>
            <p:cNvSpPr>
              <a:spLocks/>
            </p:cNvSpPr>
            <p:nvPr/>
          </p:nvSpPr>
          <p:spPr bwMode="auto">
            <a:xfrm>
              <a:off x="9223" y="5386"/>
              <a:ext cx="6" cy="1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" y="11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9" y="11"/>
                  </a:lnTo>
                  <a:lnTo>
                    <a:pt x="0" y="24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03" name="Freeform 219"/>
            <p:cNvSpPr>
              <a:spLocks/>
            </p:cNvSpPr>
            <p:nvPr/>
          </p:nvSpPr>
          <p:spPr bwMode="auto">
            <a:xfrm>
              <a:off x="9101" y="5053"/>
              <a:ext cx="129" cy="234"/>
            </a:xfrm>
            <a:custGeom>
              <a:avLst/>
              <a:gdLst/>
              <a:ahLst/>
              <a:cxnLst>
                <a:cxn ang="0">
                  <a:pos x="255" y="456"/>
                </a:cxn>
                <a:cxn ang="0">
                  <a:pos x="258" y="432"/>
                </a:cxn>
                <a:cxn ang="0">
                  <a:pos x="258" y="408"/>
                </a:cxn>
                <a:cxn ang="0">
                  <a:pos x="255" y="383"/>
                </a:cxn>
                <a:cxn ang="0">
                  <a:pos x="250" y="360"/>
                </a:cxn>
                <a:cxn ang="0">
                  <a:pos x="245" y="335"/>
                </a:cxn>
                <a:cxn ang="0">
                  <a:pos x="240" y="313"/>
                </a:cxn>
                <a:cxn ang="0">
                  <a:pos x="233" y="290"/>
                </a:cxn>
                <a:cxn ang="0">
                  <a:pos x="226" y="271"/>
                </a:cxn>
                <a:cxn ang="0">
                  <a:pos x="221" y="258"/>
                </a:cxn>
                <a:cxn ang="0">
                  <a:pos x="214" y="243"/>
                </a:cxn>
                <a:cxn ang="0">
                  <a:pos x="208" y="231"/>
                </a:cxn>
                <a:cxn ang="0">
                  <a:pos x="202" y="220"/>
                </a:cxn>
                <a:cxn ang="0">
                  <a:pos x="195" y="208"/>
                </a:cxn>
                <a:cxn ang="0">
                  <a:pos x="188" y="194"/>
                </a:cxn>
                <a:cxn ang="0">
                  <a:pos x="180" y="180"/>
                </a:cxn>
                <a:cxn ang="0">
                  <a:pos x="170" y="172"/>
                </a:cxn>
                <a:cxn ang="0">
                  <a:pos x="163" y="160"/>
                </a:cxn>
                <a:cxn ang="0">
                  <a:pos x="153" y="147"/>
                </a:cxn>
                <a:cxn ang="0">
                  <a:pos x="144" y="135"/>
                </a:cxn>
                <a:cxn ang="0">
                  <a:pos x="137" y="124"/>
                </a:cxn>
                <a:cxn ang="0">
                  <a:pos x="127" y="111"/>
                </a:cxn>
                <a:cxn ang="0">
                  <a:pos x="115" y="102"/>
                </a:cxn>
                <a:cxn ang="0">
                  <a:pos x="105" y="90"/>
                </a:cxn>
                <a:cxn ang="0">
                  <a:pos x="93" y="77"/>
                </a:cxn>
                <a:cxn ang="0">
                  <a:pos x="83" y="68"/>
                </a:cxn>
                <a:cxn ang="0">
                  <a:pos x="71" y="55"/>
                </a:cxn>
                <a:cxn ang="0">
                  <a:pos x="60" y="44"/>
                </a:cxn>
                <a:cxn ang="0">
                  <a:pos x="45" y="35"/>
                </a:cxn>
                <a:cxn ang="0">
                  <a:pos x="41" y="29"/>
                </a:cxn>
                <a:cxn ang="0">
                  <a:pos x="33" y="25"/>
                </a:cxn>
                <a:cxn ang="0">
                  <a:pos x="26" y="20"/>
                </a:cxn>
                <a:cxn ang="0">
                  <a:pos x="20" y="14"/>
                </a:cxn>
                <a:cxn ang="0">
                  <a:pos x="13" y="10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258" h="467">
                  <a:moveTo>
                    <a:pt x="255" y="467"/>
                  </a:moveTo>
                  <a:lnTo>
                    <a:pt x="255" y="456"/>
                  </a:lnTo>
                  <a:lnTo>
                    <a:pt x="258" y="444"/>
                  </a:lnTo>
                  <a:lnTo>
                    <a:pt x="258" y="432"/>
                  </a:lnTo>
                  <a:lnTo>
                    <a:pt x="258" y="419"/>
                  </a:lnTo>
                  <a:lnTo>
                    <a:pt x="258" y="408"/>
                  </a:lnTo>
                  <a:lnTo>
                    <a:pt x="255" y="396"/>
                  </a:lnTo>
                  <a:lnTo>
                    <a:pt x="255" y="383"/>
                  </a:lnTo>
                  <a:lnTo>
                    <a:pt x="252" y="371"/>
                  </a:lnTo>
                  <a:lnTo>
                    <a:pt x="250" y="360"/>
                  </a:lnTo>
                  <a:lnTo>
                    <a:pt x="250" y="348"/>
                  </a:lnTo>
                  <a:lnTo>
                    <a:pt x="245" y="335"/>
                  </a:lnTo>
                  <a:lnTo>
                    <a:pt x="243" y="323"/>
                  </a:lnTo>
                  <a:lnTo>
                    <a:pt x="240" y="313"/>
                  </a:lnTo>
                  <a:lnTo>
                    <a:pt x="236" y="301"/>
                  </a:lnTo>
                  <a:lnTo>
                    <a:pt x="233" y="290"/>
                  </a:lnTo>
                  <a:lnTo>
                    <a:pt x="229" y="278"/>
                  </a:lnTo>
                  <a:lnTo>
                    <a:pt x="226" y="271"/>
                  </a:lnTo>
                  <a:lnTo>
                    <a:pt x="223" y="265"/>
                  </a:lnTo>
                  <a:lnTo>
                    <a:pt x="221" y="258"/>
                  </a:lnTo>
                  <a:lnTo>
                    <a:pt x="215" y="250"/>
                  </a:lnTo>
                  <a:lnTo>
                    <a:pt x="214" y="243"/>
                  </a:lnTo>
                  <a:lnTo>
                    <a:pt x="211" y="239"/>
                  </a:lnTo>
                  <a:lnTo>
                    <a:pt x="208" y="231"/>
                  </a:lnTo>
                  <a:lnTo>
                    <a:pt x="204" y="224"/>
                  </a:lnTo>
                  <a:lnTo>
                    <a:pt x="202" y="220"/>
                  </a:lnTo>
                  <a:lnTo>
                    <a:pt x="196" y="213"/>
                  </a:lnTo>
                  <a:lnTo>
                    <a:pt x="195" y="208"/>
                  </a:lnTo>
                  <a:lnTo>
                    <a:pt x="189" y="201"/>
                  </a:lnTo>
                  <a:lnTo>
                    <a:pt x="188" y="194"/>
                  </a:lnTo>
                  <a:lnTo>
                    <a:pt x="182" y="188"/>
                  </a:lnTo>
                  <a:lnTo>
                    <a:pt x="180" y="180"/>
                  </a:lnTo>
                  <a:lnTo>
                    <a:pt x="175" y="176"/>
                  </a:lnTo>
                  <a:lnTo>
                    <a:pt x="170" y="172"/>
                  </a:lnTo>
                  <a:lnTo>
                    <a:pt x="166" y="167"/>
                  </a:lnTo>
                  <a:lnTo>
                    <a:pt x="163" y="160"/>
                  </a:lnTo>
                  <a:lnTo>
                    <a:pt x="159" y="154"/>
                  </a:lnTo>
                  <a:lnTo>
                    <a:pt x="153" y="147"/>
                  </a:lnTo>
                  <a:lnTo>
                    <a:pt x="148" y="143"/>
                  </a:lnTo>
                  <a:lnTo>
                    <a:pt x="144" y="135"/>
                  </a:lnTo>
                  <a:lnTo>
                    <a:pt x="140" y="131"/>
                  </a:lnTo>
                  <a:lnTo>
                    <a:pt x="137" y="124"/>
                  </a:lnTo>
                  <a:lnTo>
                    <a:pt x="132" y="118"/>
                  </a:lnTo>
                  <a:lnTo>
                    <a:pt x="127" y="111"/>
                  </a:lnTo>
                  <a:lnTo>
                    <a:pt x="122" y="106"/>
                  </a:lnTo>
                  <a:lnTo>
                    <a:pt x="115" y="102"/>
                  </a:lnTo>
                  <a:lnTo>
                    <a:pt x="111" y="95"/>
                  </a:lnTo>
                  <a:lnTo>
                    <a:pt x="105" y="90"/>
                  </a:lnTo>
                  <a:lnTo>
                    <a:pt x="100" y="84"/>
                  </a:lnTo>
                  <a:lnTo>
                    <a:pt x="93" y="77"/>
                  </a:lnTo>
                  <a:lnTo>
                    <a:pt x="89" y="73"/>
                  </a:lnTo>
                  <a:lnTo>
                    <a:pt x="83" y="68"/>
                  </a:lnTo>
                  <a:lnTo>
                    <a:pt x="76" y="61"/>
                  </a:lnTo>
                  <a:lnTo>
                    <a:pt x="71" y="55"/>
                  </a:lnTo>
                  <a:lnTo>
                    <a:pt x="64" y="51"/>
                  </a:lnTo>
                  <a:lnTo>
                    <a:pt x="60" y="44"/>
                  </a:lnTo>
                  <a:lnTo>
                    <a:pt x="52" y="39"/>
                  </a:lnTo>
                  <a:lnTo>
                    <a:pt x="45" y="35"/>
                  </a:lnTo>
                  <a:lnTo>
                    <a:pt x="42" y="32"/>
                  </a:lnTo>
                  <a:lnTo>
                    <a:pt x="41" y="29"/>
                  </a:lnTo>
                  <a:lnTo>
                    <a:pt x="38" y="28"/>
                  </a:lnTo>
                  <a:lnTo>
                    <a:pt x="33" y="25"/>
                  </a:lnTo>
                  <a:lnTo>
                    <a:pt x="31" y="22"/>
                  </a:lnTo>
                  <a:lnTo>
                    <a:pt x="26" y="20"/>
                  </a:lnTo>
                  <a:lnTo>
                    <a:pt x="23" y="17"/>
                  </a:lnTo>
                  <a:lnTo>
                    <a:pt x="20" y="14"/>
                  </a:lnTo>
                  <a:lnTo>
                    <a:pt x="16" y="13"/>
                  </a:lnTo>
                  <a:lnTo>
                    <a:pt x="13" y="10"/>
                  </a:lnTo>
                  <a:lnTo>
                    <a:pt x="12" y="7"/>
                  </a:lnTo>
                  <a:lnTo>
                    <a:pt x="6" y="6"/>
                  </a:lnTo>
                  <a:lnTo>
                    <a:pt x="4" y="3"/>
                  </a:lnTo>
                  <a:lnTo>
                    <a:pt x="0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04" name="Freeform 220"/>
            <p:cNvSpPr>
              <a:spLocks/>
            </p:cNvSpPr>
            <p:nvPr/>
          </p:nvSpPr>
          <p:spPr bwMode="auto">
            <a:xfrm>
              <a:off x="9104" y="5181"/>
              <a:ext cx="1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05" name="Freeform 221"/>
            <p:cNvSpPr>
              <a:spLocks/>
            </p:cNvSpPr>
            <p:nvPr/>
          </p:nvSpPr>
          <p:spPr bwMode="auto">
            <a:xfrm>
              <a:off x="8892" y="4797"/>
              <a:ext cx="48" cy="26"/>
            </a:xfrm>
            <a:custGeom>
              <a:avLst/>
              <a:gdLst/>
              <a:ahLst/>
              <a:cxnLst>
                <a:cxn ang="0">
                  <a:pos x="96" y="53"/>
                </a:cxn>
                <a:cxn ang="0">
                  <a:pos x="88" y="51"/>
                </a:cxn>
                <a:cxn ang="0">
                  <a:pos x="81" y="45"/>
                </a:cxn>
                <a:cxn ang="0">
                  <a:pos x="74" y="41"/>
                </a:cxn>
                <a:cxn ang="0">
                  <a:pos x="70" y="37"/>
                </a:cxn>
                <a:cxn ang="0">
                  <a:pos x="62" y="34"/>
                </a:cxn>
                <a:cxn ang="0">
                  <a:pos x="55" y="29"/>
                </a:cxn>
                <a:cxn ang="0">
                  <a:pos x="48" y="26"/>
                </a:cxn>
                <a:cxn ang="0">
                  <a:pos x="40" y="22"/>
                </a:cxn>
                <a:cxn ang="0">
                  <a:pos x="33" y="18"/>
                </a:cxn>
                <a:cxn ang="0">
                  <a:pos x="27" y="15"/>
                </a:cxn>
                <a:cxn ang="0">
                  <a:pos x="21" y="10"/>
                </a:cxn>
                <a:cxn ang="0">
                  <a:pos x="14" y="7"/>
                </a:cxn>
                <a:cxn ang="0">
                  <a:pos x="7" y="3"/>
                </a:cxn>
                <a:cxn ang="0">
                  <a:pos x="0" y="0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lnTo>
                    <a:pt x="88" y="51"/>
                  </a:lnTo>
                  <a:lnTo>
                    <a:pt x="81" y="45"/>
                  </a:lnTo>
                  <a:lnTo>
                    <a:pt x="74" y="41"/>
                  </a:lnTo>
                  <a:lnTo>
                    <a:pt x="70" y="37"/>
                  </a:lnTo>
                  <a:lnTo>
                    <a:pt x="62" y="34"/>
                  </a:lnTo>
                  <a:lnTo>
                    <a:pt x="55" y="29"/>
                  </a:lnTo>
                  <a:lnTo>
                    <a:pt x="48" y="26"/>
                  </a:lnTo>
                  <a:lnTo>
                    <a:pt x="40" y="22"/>
                  </a:lnTo>
                  <a:lnTo>
                    <a:pt x="33" y="18"/>
                  </a:lnTo>
                  <a:lnTo>
                    <a:pt x="27" y="15"/>
                  </a:lnTo>
                  <a:lnTo>
                    <a:pt x="21" y="10"/>
                  </a:lnTo>
                  <a:lnTo>
                    <a:pt x="14" y="7"/>
                  </a:lnTo>
                  <a:lnTo>
                    <a:pt x="7" y="3"/>
                  </a:lnTo>
                  <a:lnTo>
                    <a:pt x="0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06" name="Freeform 222"/>
            <p:cNvSpPr>
              <a:spLocks/>
            </p:cNvSpPr>
            <p:nvPr/>
          </p:nvSpPr>
          <p:spPr bwMode="auto">
            <a:xfrm>
              <a:off x="8940" y="4823"/>
              <a:ext cx="145" cy="1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11" y="10"/>
                </a:cxn>
                <a:cxn ang="0">
                  <a:pos x="16" y="14"/>
                </a:cxn>
                <a:cxn ang="0">
                  <a:pos x="23" y="17"/>
                </a:cxn>
                <a:cxn ang="0">
                  <a:pos x="29" y="21"/>
                </a:cxn>
                <a:cxn ang="0">
                  <a:pos x="36" y="27"/>
                </a:cxn>
                <a:cxn ang="0">
                  <a:pos x="43" y="32"/>
                </a:cxn>
                <a:cxn ang="0">
                  <a:pos x="48" y="35"/>
                </a:cxn>
                <a:cxn ang="0">
                  <a:pos x="55" y="39"/>
                </a:cxn>
                <a:cxn ang="0">
                  <a:pos x="59" y="43"/>
                </a:cxn>
                <a:cxn ang="0">
                  <a:pos x="67" y="48"/>
                </a:cxn>
                <a:cxn ang="0">
                  <a:pos x="74" y="54"/>
                </a:cxn>
                <a:cxn ang="0">
                  <a:pos x="78" y="58"/>
                </a:cxn>
                <a:cxn ang="0">
                  <a:pos x="86" y="62"/>
                </a:cxn>
                <a:cxn ang="0">
                  <a:pos x="91" y="68"/>
                </a:cxn>
                <a:cxn ang="0">
                  <a:pos x="99" y="72"/>
                </a:cxn>
                <a:cxn ang="0">
                  <a:pos x="103" y="77"/>
                </a:cxn>
                <a:cxn ang="0">
                  <a:pos x="110" y="83"/>
                </a:cxn>
                <a:cxn ang="0">
                  <a:pos x="115" y="87"/>
                </a:cxn>
                <a:cxn ang="0">
                  <a:pos x="122" y="94"/>
                </a:cxn>
                <a:cxn ang="0">
                  <a:pos x="128" y="99"/>
                </a:cxn>
                <a:cxn ang="0">
                  <a:pos x="132" y="104"/>
                </a:cxn>
                <a:cxn ang="0">
                  <a:pos x="139" y="109"/>
                </a:cxn>
                <a:cxn ang="0">
                  <a:pos x="144" y="116"/>
                </a:cxn>
                <a:cxn ang="0">
                  <a:pos x="148" y="121"/>
                </a:cxn>
                <a:cxn ang="0">
                  <a:pos x="156" y="125"/>
                </a:cxn>
                <a:cxn ang="0">
                  <a:pos x="161" y="132"/>
                </a:cxn>
                <a:cxn ang="0">
                  <a:pos x="163" y="138"/>
                </a:cxn>
                <a:cxn ang="0">
                  <a:pos x="170" y="145"/>
                </a:cxn>
                <a:cxn ang="0">
                  <a:pos x="176" y="150"/>
                </a:cxn>
                <a:cxn ang="0">
                  <a:pos x="180" y="157"/>
                </a:cxn>
                <a:cxn ang="0">
                  <a:pos x="185" y="161"/>
                </a:cxn>
                <a:cxn ang="0">
                  <a:pos x="195" y="173"/>
                </a:cxn>
                <a:cxn ang="0">
                  <a:pos x="206" y="186"/>
                </a:cxn>
                <a:cxn ang="0">
                  <a:pos x="217" y="198"/>
                </a:cxn>
                <a:cxn ang="0">
                  <a:pos x="225" y="212"/>
                </a:cxn>
                <a:cxn ang="0">
                  <a:pos x="236" y="224"/>
                </a:cxn>
                <a:cxn ang="0">
                  <a:pos x="243" y="238"/>
                </a:cxn>
                <a:cxn ang="0">
                  <a:pos x="253" y="253"/>
                </a:cxn>
                <a:cxn ang="0">
                  <a:pos x="260" y="268"/>
                </a:cxn>
                <a:cxn ang="0">
                  <a:pos x="269" y="282"/>
                </a:cxn>
                <a:cxn ang="0">
                  <a:pos x="276" y="300"/>
                </a:cxn>
                <a:cxn ang="0">
                  <a:pos x="284" y="313"/>
                </a:cxn>
                <a:cxn ang="0">
                  <a:pos x="291" y="330"/>
                </a:cxn>
              </a:cxnLst>
              <a:rect l="0" t="0" r="r" b="b"/>
              <a:pathLst>
                <a:path w="291" h="330">
                  <a:moveTo>
                    <a:pt x="0" y="0"/>
                  </a:moveTo>
                  <a:lnTo>
                    <a:pt x="4" y="5"/>
                  </a:lnTo>
                  <a:lnTo>
                    <a:pt x="11" y="10"/>
                  </a:lnTo>
                  <a:lnTo>
                    <a:pt x="16" y="14"/>
                  </a:lnTo>
                  <a:lnTo>
                    <a:pt x="23" y="17"/>
                  </a:lnTo>
                  <a:lnTo>
                    <a:pt x="29" y="21"/>
                  </a:lnTo>
                  <a:lnTo>
                    <a:pt x="36" y="27"/>
                  </a:lnTo>
                  <a:lnTo>
                    <a:pt x="43" y="32"/>
                  </a:lnTo>
                  <a:lnTo>
                    <a:pt x="48" y="35"/>
                  </a:lnTo>
                  <a:lnTo>
                    <a:pt x="55" y="39"/>
                  </a:lnTo>
                  <a:lnTo>
                    <a:pt x="59" y="43"/>
                  </a:lnTo>
                  <a:lnTo>
                    <a:pt x="67" y="48"/>
                  </a:lnTo>
                  <a:lnTo>
                    <a:pt x="74" y="54"/>
                  </a:lnTo>
                  <a:lnTo>
                    <a:pt x="78" y="58"/>
                  </a:lnTo>
                  <a:lnTo>
                    <a:pt x="86" y="62"/>
                  </a:lnTo>
                  <a:lnTo>
                    <a:pt x="91" y="68"/>
                  </a:lnTo>
                  <a:lnTo>
                    <a:pt x="99" y="72"/>
                  </a:lnTo>
                  <a:lnTo>
                    <a:pt x="103" y="77"/>
                  </a:lnTo>
                  <a:lnTo>
                    <a:pt x="110" y="83"/>
                  </a:lnTo>
                  <a:lnTo>
                    <a:pt x="115" y="87"/>
                  </a:lnTo>
                  <a:lnTo>
                    <a:pt x="122" y="94"/>
                  </a:lnTo>
                  <a:lnTo>
                    <a:pt x="128" y="99"/>
                  </a:lnTo>
                  <a:lnTo>
                    <a:pt x="132" y="104"/>
                  </a:lnTo>
                  <a:lnTo>
                    <a:pt x="139" y="109"/>
                  </a:lnTo>
                  <a:lnTo>
                    <a:pt x="144" y="116"/>
                  </a:lnTo>
                  <a:lnTo>
                    <a:pt x="148" y="121"/>
                  </a:lnTo>
                  <a:lnTo>
                    <a:pt x="156" y="125"/>
                  </a:lnTo>
                  <a:lnTo>
                    <a:pt x="161" y="132"/>
                  </a:lnTo>
                  <a:lnTo>
                    <a:pt x="163" y="138"/>
                  </a:lnTo>
                  <a:lnTo>
                    <a:pt x="170" y="145"/>
                  </a:lnTo>
                  <a:lnTo>
                    <a:pt x="176" y="150"/>
                  </a:lnTo>
                  <a:lnTo>
                    <a:pt x="180" y="157"/>
                  </a:lnTo>
                  <a:lnTo>
                    <a:pt x="185" y="161"/>
                  </a:lnTo>
                  <a:lnTo>
                    <a:pt x="195" y="173"/>
                  </a:lnTo>
                  <a:lnTo>
                    <a:pt x="206" y="186"/>
                  </a:lnTo>
                  <a:lnTo>
                    <a:pt x="217" y="198"/>
                  </a:lnTo>
                  <a:lnTo>
                    <a:pt x="225" y="212"/>
                  </a:lnTo>
                  <a:lnTo>
                    <a:pt x="236" y="224"/>
                  </a:lnTo>
                  <a:lnTo>
                    <a:pt x="243" y="238"/>
                  </a:lnTo>
                  <a:lnTo>
                    <a:pt x="253" y="253"/>
                  </a:lnTo>
                  <a:lnTo>
                    <a:pt x="260" y="268"/>
                  </a:lnTo>
                  <a:lnTo>
                    <a:pt x="269" y="282"/>
                  </a:lnTo>
                  <a:lnTo>
                    <a:pt x="276" y="300"/>
                  </a:lnTo>
                  <a:lnTo>
                    <a:pt x="284" y="313"/>
                  </a:lnTo>
                  <a:lnTo>
                    <a:pt x="291" y="33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07" name="Freeform 223"/>
            <p:cNvSpPr>
              <a:spLocks/>
            </p:cNvSpPr>
            <p:nvPr/>
          </p:nvSpPr>
          <p:spPr bwMode="auto">
            <a:xfrm>
              <a:off x="9085" y="4988"/>
              <a:ext cx="19" cy="1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5"/>
                </a:cxn>
                <a:cxn ang="0">
                  <a:pos x="12" y="29"/>
                </a:cxn>
                <a:cxn ang="0">
                  <a:pos x="17" y="45"/>
                </a:cxn>
                <a:cxn ang="0">
                  <a:pos x="22" y="63"/>
                </a:cxn>
                <a:cxn ang="0">
                  <a:pos x="25" y="82"/>
                </a:cxn>
                <a:cxn ang="0">
                  <a:pos x="26" y="99"/>
                </a:cxn>
                <a:cxn ang="0">
                  <a:pos x="32" y="118"/>
                </a:cxn>
                <a:cxn ang="0">
                  <a:pos x="33" y="137"/>
                </a:cxn>
                <a:cxn ang="0">
                  <a:pos x="36" y="155"/>
                </a:cxn>
                <a:cxn ang="0">
                  <a:pos x="36" y="174"/>
                </a:cxn>
                <a:cxn ang="0">
                  <a:pos x="38" y="193"/>
                </a:cxn>
                <a:cxn ang="0">
                  <a:pos x="38" y="213"/>
                </a:cxn>
                <a:cxn ang="0">
                  <a:pos x="36" y="232"/>
                </a:cxn>
              </a:cxnLst>
              <a:rect l="0" t="0" r="r" b="b"/>
              <a:pathLst>
                <a:path w="38" h="232">
                  <a:moveTo>
                    <a:pt x="0" y="0"/>
                  </a:moveTo>
                  <a:lnTo>
                    <a:pt x="4" y="15"/>
                  </a:lnTo>
                  <a:lnTo>
                    <a:pt x="12" y="29"/>
                  </a:lnTo>
                  <a:lnTo>
                    <a:pt x="17" y="45"/>
                  </a:lnTo>
                  <a:lnTo>
                    <a:pt x="22" y="63"/>
                  </a:lnTo>
                  <a:lnTo>
                    <a:pt x="25" y="82"/>
                  </a:lnTo>
                  <a:lnTo>
                    <a:pt x="26" y="99"/>
                  </a:lnTo>
                  <a:lnTo>
                    <a:pt x="32" y="118"/>
                  </a:lnTo>
                  <a:lnTo>
                    <a:pt x="33" y="137"/>
                  </a:lnTo>
                  <a:lnTo>
                    <a:pt x="36" y="155"/>
                  </a:lnTo>
                  <a:lnTo>
                    <a:pt x="36" y="174"/>
                  </a:lnTo>
                  <a:lnTo>
                    <a:pt x="38" y="193"/>
                  </a:lnTo>
                  <a:lnTo>
                    <a:pt x="38" y="213"/>
                  </a:lnTo>
                  <a:lnTo>
                    <a:pt x="36" y="232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08" name="Freeform 224"/>
            <p:cNvSpPr>
              <a:spLocks/>
            </p:cNvSpPr>
            <p:nvPr/>
          </p:nvSpPr>
          <p:spPr bwMode="auto">
            <a:xfrm>
              <a:off x="8665" y="4728"/>
              <a:ext cx="29" cy="5"/>
            </a:xfrm>
            <a:custGeom>
              <a:avLst/>
              <a:gdLst/>
              <a:ahLst/>
              <a:cxnLst>
                <a:cxn ang="0">
                  <a:pos x="57" y="9"/>
                </a:cxn>
                <a:cxn ang="0">
                  <a:pos x="52" y="9"/>
                </a:cxn>
                <a:cxn ang="0">
                  <a:pos x="49" y="8"/>
                </a:cxn>
                <a:cxn ang="0">
                  <a:pos x="45" y="8"/>
                </a:cxn>
                <a:cxn ang="0">
                  <a:pos x="41" y="8"/>
                </a:cxn>
                <a:cxn ang="0">
                  <a:pos x="35" y="8"/>
                </a:cxn>
                <a:cxn ang="0">
                  <a:pos x="33" y="5"/>
                </a:cxn>
                <a:cxn ang="0">
                  <a:pos x="27" y="5"/>
                </a:cxn>
                <a:cxn ang="0">
                  <a:pos x="23" y="5"/>
                </a:cxn>
                <a:cxn ang="0">
                  <a:pos x="20" y="2"/>
                </a:cxn>
                <a:cxn ang="0">
                  <a:pos x="16" y="2"/>
                </a:cxn>
                <a:cxn ang="0">
                  <a:pos x="11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57" h="9">
                  <a:moveTo>
                    <a:pt x="57" y="9"/>
                  </a:moveTo>
                  <a:lnTo>
                    <a:pt x="52" y="9"/>
                  </a:lnTo>
                  <a:lnTo>
                    <a:pt x="49" y="8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27" y="5"/>
                  </a:lnTo>
                  <a:lnTo>
                    <a:pt x="23" y="5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1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09" name="Freeform 225"/>
            <p:cNvSpPr>
              <a:spLocks/>
            </p:cNvSpPr>
            <p:nvPr/>
          </p:nvSpPr>
          <p:spPr bwMode="auto">
            <a:xfrm>
              <a:off x="8694" y="4733"/>
              <a:ext cx="198" cy="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13" y="3"/>
                </a:cxn>
                <a:cxn ang="0">
                  <a:pos x="17" y="3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9" y="6"/>
                </a:cxn>
                <a:cxn ang="0">
                  <a:pos x="33" y="7"/>
                </a:cxn>
                <a:cxn ang="0">
                  <a:pos x="36" y="7"/>
                </a:cxn>
                <a:cxn ang="0">
                  <a:pos x="40" y="7"/>
                </a:cxn>
                <a:cxn ang="0">
                  <a:pos x="46" y="10"/>
                </a:cxn>
                <a:cxn ang="0">
                  <a:pos x="48" y="10"/>
                </a:cxn>
                <a:cxn ang="0">
                  <a:pos x="51" y="10"/>
                </a:cxn>
                <a:cxn ang="0">
                  <a:pos x="55" y="13"/>
                </a:cxn>
                <a:cxn ang="0">
                  <a:pos x="61" y="13"/>
                </a:cxn>
                <a:cxn ang="0">
                  <a:pos x="62" y="15"/>
                </a:cxn>
                <a:cxn ang="0">
                  <a:pos x="68" y="15"/>
                </a:cxn>
                <a:cxn ang="0">
                  <a:pos x="72" y="15"/>
                </a:cxn>
                <a:cxn ang="0">
                  <a:pos x="75" y="18"/>
                </a:cxn>
                <a:cxn ang="0">
                  <a:pos x="80" y="18"/>
                </a:cxn>
                <a:cxn ang="0">
                  <a:pos x="84" y="18"/>
                </a:cxn>
                <a:cxn ang="0">
                  <a:pos x="87" y="20"/>
                </a:cxn>
                <a:cxn ang="0">
                  <a:pos x="91" y="20"/>
                </a:cxn>
                <a:cxn ang="0">
                  <a:pos x="96" y="22"/>
                </a:cxn>
                <a:cxn ang="0">
                  <a:pos x="99" y="22"/>
                </a:cxn>
                <a:cxn ang="0">
                  <a:pos x="103" y="25"/>
                </a:cxn>
                <a:cxn ang="0">
                  <a:pos x="109" y="25"/>
                </a:cxn>
                <a:cxn ang="0">
                  <a:pos x="110" y="25"/>
                </a:cxn>
                <a:cxn ang="0">
                  <a:pos x="116" y="26"/>
                </a:cxn>
                <a:cxn ang="0">
                  <a:pos x="120" y="26"/>
                </a:cxn>
                <a:cxn ang="0">
                  <a:pos x="123" y="29"/>
                </a:cxn>
                <a:cxn ang="0">
                  <a:pos x="128" y="29"/>
                </a:cxn>
                <a:cxn ang="0">
                  <a:pos x="135" y="32"/>
                </a:cxn>
                <a:cxn ang="0">
                  <a:pos x="145" y="34"/>
                </a:cxn>
                <a:cxn ang="0">
                  <a:pos x="151" y="36"/>
                </a:cxn>
                <a:cxn ang="0">
                  <a:pos x="158" y="39"/>
                </a:cxn>
                <a:cxn ang="0">
                  <a:pos x="166" y="41"/>
                </a:cxn>
                <a:cxn ang="0">
                  <a:pos x="176" y="44"/>
                </a:cxn>
                <a:cxn ang="0">
                  <a:pos x="183" y="47"/>
                </a:cxn>
                <a:cxn ang="0">
                  <a:pos x="190" y="48"/>
                </a:cxn>
                <a:cxn ang="0">
                  <a:pos x="198" y="51"/>
                </a:cxn>
                <a:cxn ang="0">
                  <a:pos x="209" y="54"/>
                </a:cxn>
                <a:cxn ang="0">
                  <a:pos x="221" y="58"/>
                </a:cxn>
                <a:cxn ang="0">
                  <a:pos x="235" y="61"/>
                </a:cxn>
                <a:cxn ang="0">
                  <a:pos x="249" y="66"/>
                </a:cxn>
                <a:cxn ang="0">
                  <a:pos x="260" y="70"/>
                </a:cxn>
                <a:cxn ang="0">
                  <a:pos x="275" y="76"/>
                </a:cxn>
                <a:cxn ang="0">
                  <a:pos x="286" y="80"/>
                </a:cxn>
                <a:cxn ang="0">
                  <a:pos x="298" y="85"/>
                </a:cxn>
                <a:cxn ang="0">
                  <a:pos x="311" y="89"/>
                </a:cxn>
                <a:cxn ang="0">
                  <a:pos x="326" y="95"/>
                </a:cxn>
                <a:cxn ang="0">
                  <a:pos x="337" y="99"/>
                </a:cxn>
                <a:cxn ang="0">
                  <a:pos x="349" y="103"/>
                </a:cxn>
                <a:cxn ang="0">
                  <a:pos x="359" y="111"/>
                </a:cxn>
                <a:cxn ang="0">
                  <a:pos x="371" y="117"/>
                </a:cxn>
                <a:cxn ang="0">
                  <a:pos x="383" y="121"/>
                </a:cxn>
                <a:cxn ang="0">
                  <a:pos x="396" y="128"/>
                </a:cxn>
              </a:cxnLst>
              <a:rect l="0" t="0" r="r" b="b"/>
              <a:pathLst>
                <a:path w="396" h="128">
                  <a:moveTo>
                    <a:pt x="0" y="0"/>
                  </a:moveTo>
                  <a:lnTo>
                    <a:pt x="5" y="0"/>
                  </a:lnTo>
                  <a:lnTo>
                    <a:pt x="7" y="3"/>
                  </a:lnTo>
                  <a:lnTo>
                    <a:pt x="13" y="3"/>
                  </a:lnTo>
                  <a:lnTo>
                    <a:pt x="17" y="3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9" y="6"/>
                  </a:lnTo>
                  <a:lnTo>
                    <a:pt x="33" y="7"/>
                  </a:lnTo>
                  <a:lnTo>
                    <a:pt x="36" y="7"/>
                  </a:lnTo>
                  <a:lnTo>
                    <a:pt x="40" y="7"/>
                  </a:lnTo>
                  <a:lnTo>
                    <a:pt x="46" y="10"/>
                  </a:lnTo>
                  <a:lnTo>
                    <a:pt x="48" y="10"/>
                  </a:lnTo>
                  <a:lnTo>
                    <a:pt x="51" y="10"/>
                  </a:lnTo>
                  <a:lnTo>
                    <a:pt x="55" y="13"/>
                  </a:lnTo>
                  <a:lnTo>
                    <a:pt x="61" y="13"/>
                  </a:lnTo>
                  <a:lnTo>
                    <a:pt x="62" y="15"/>
                  </a:lnTo>
                  <a:lnTo>
                    <a:pt x="68" y="15"/>
                  </a:lnTo>
                  <a:lnTo>
                    <a:pt x="72" y="15"/>
                  </a:lnTo>
                  <a:lnTo>
                    <a:pt x="75" y="18"/>
                  </a:lnTo>
                  <a:lnTo>
                    <a:pt x="80" y="18"/>
                  </a:lnTo>
                  <a:lnTo>
                    <a:pt x="84" y="18"/>
                  </a:lnTo>
                  <a:lnTo>
                    <a:pt x="87" y="20"/>
                  </a:lnTo>
                  <a:lnTo>
                    <a:pt x="91" y="20"/>
                  </a:lnTo>
                  <a:lnTo>
                    <a:pt x="96" y="22"/>
                  </a:lnTo>
                  <a:lnTo>
                    <a:pt x="99" y="22"/>
                  </a:lnTo>
                  <a:lnTo>
                    <a:pt x="103" y="25"/>
                  </a:lnTo>
                  <a:lnTo>
                    <a:pt x="109" y="25"/>
                  </a:lnTo>
                  <a:lnTo>
                    <a:pt x="110" y="25"/>
                  </a:lnTo>
                  <a:lnTo>
                    <a:pt x="116" y="26"/>
                  </a:lnTo>
                  <a:lnTo>
                    <a:pt x="120" y="26"/>
                  </a:lnTo>
                  <a:lnTo>
                    <a:pt x="123" y="29"/>
                  </a:lnTo>
                  <a:lnTo>
                    <a:pt x="128" y="29"/>
                  </a:lnTo>
                  <a:lnTo>
                    <a:pt x="135" y="32"/>
                  </a:lnTo>
                  <a:lnTo>
                    <a:pt x="145" y="34"/>
                  </a:lnTo>
                  <a:lnTo>
                    <a:pt x="151" y="36"/>
                  </a:lnTo>
                  <a:lnTo>
                    <a:pt x="158" y="39"/>
                  </a:lnTo>
                  <a:lnTo>
                    <a:pt x="166" y="41"/>
                  </a:lnTo>
                  <a:lnTo>
                    <a:pt x="176" y="44"/>
                  </a:lnTo>
                  <a:lnTo>
                    <a:pt x="183" y="47"/>
                  </a:lnTo>
                  <a:lnTo>
                    <a:pt x="190" y="48"/>
                  </a:lnTo>
                  <a:lnTo>
                    <a:pt x="198" y="51"/>
                  </a:lnTo>
                  <a:lnTo>
                    <a:pt x="209" y="54"/>
                  </a:lnTo>
                  <a:lnTo>
                    <a:pt x="221" y="58"/>
                  </a:lnTo>
                  <a:lnTo>
                    <a:pt x="235" y="61"/>
                  </a:lnTo>
                  <a:lnTo>
                    <a:pt x="249" y="66"/>
                  </a:lnTo>
                  <a:lnTo>
                    <a:pt x="260" y="70"/>
                  </a:lnTo>
                  <a:lnTo>
                    <a:pt x="275" y="76"/>
                  </a:lnTo>
                  <a:lnTo>
                    <a:pt x="286" y="80"/>
                  </a:lnTo>
                  <a:lnTo>
                    <a:pt x="298" y="85"/>
                  </a:lnTo>
                  <a:lnTo>
                    <a:pt x="311" y="89"/>
                  </a:lnTo>
                  <a:lnTo>
                    <a:pt x="326" y="95"/>
                  </a:lnTo>
                  <a:lnTo>
                    <a:pt x="337" y="99"/>
                  </a:lnTo>
                  <a:lnTo>
                    <a:pt x="349" y="103"/>
                  </a:lnTo>
                  <a:lnTo>
                    <a:pt x="359" y="111"/>
                  </a:lnTo>
                  <a:lnTo>
                    <a:pt x="371" y="117"/>
                  </a:lnTo>
                  <a:lnTo>
                    <a:pt x="383" y="121"/>
                  </a:lnTo>
                  <a:lnTo>
                    <a:pt x="396" y="128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10" name="Freeform 226"/>
            <p:cNvSpPr>
              <a:spLocks/>
            </p:cNvSpPr>
            <p:nvPr/>
          </p:nvSpPr>
          <p:spPr bwMode="auto">
            <a:xfrm>
              <a:off x="7932" y="4984"/>
              <a:ext cx="22" cy="120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6" y="15"/>
                </a:cxn>
                <a:cxn ang="0">
                  <a:pos x="32" y="32"/>
                </a:cxn>
                <a:cxn ang="0">
                  <a:pos x="24" y="48"/>
                </a:cxn>
                <a:cxn ang="0">
                  <a:pos x="20" y="66"/>
                </a:cxn>
                <a:cxn ang="0">
                  <a:pos x="14" y="82"/>
                </a:cxn>
                <a:cxn ang="0">
                  <a:pos x="13" y="99"/>
                </a:cxn>
                <a:cxn ang="0">
                  <a:pos x="7" y="115"/>
                </a:cxn>
                <a:cxn ang="0">
                  <a:pos x="6" y="133"/>
                </a:cxn>
                <a:cxn ang="0">
                  <a:pos x="3" y="151"/>
                </a:cxn>
                <a:cxn ang="0">
                  <a:pos x="0" y="166"/>
                </a:cxn>
                <a:cxn ang="0">
                  <a:pos x="0" y="185"/>
                </a:cxn>
                <a:cxn ang="0">
                  <a:pos x="0" y="202"/>
                </a:cxn>
                <a:cxn ang="0">
                  <a:pos x="0" y="221"/>
                </a:cxn>
                <a:cxn ang="0">
                  <a:pos x="0" y="239"/>
                </a:cxn>
              </a:cxnLst>
              <a:rect l="0" t="0" r="r" b="b"/>
              <a:pathLst>
                <a:path w="43" h="239">
                  <a:moveTo>
                    <a:pt x="43" y="0"/>
                  </a:moveTo>
                  <a:lnTo>
                    <a:pt x="36" y="15"/>
                  </a:lnTo>
                  <a:lnTo>
                    <a:pt x="32" y="32"/>
                  </a:lnTo>
                  <a:lnTo>
                    <a:pt x="24" y="48"/>
                  </a:lnTo>
                  <a:lnTo>
                    <a:pt x="20" y="66"/>
                  </a:lnTo>
                  <a:lnTo>
                    <a:pt x="14" y="82"/>
                  </a:lnTo>
                  <a:lnTo>
                    <a:pt x="13" y="99"/>
                  </a:lnTo>
                  <a:lnTo>
                    <a:pt x="7" y="115"/>
                  </a:lnTo>
                  <a:lnTo>
                    <a:pt x="6" y="133"/>
                  </a:lnTo>
                  <a:lnTo>
                    <a:pt x="3" y="151"/>
                  </a:lnTo>
                  <a:lnTo>
                    <a:pt x="0" y="166"/>
                  </a:lnTo>
                  <a:lnTo>
                    <a:pt x="0" y="185"/>
                  </a:lnTo>
                  <a:lnTo>
                    <a:pt x="0" y="202"/>
                  </a:lnTo>
                  <a:lnTo>
                    <a:pt x="0" y="221"/>
                  </a:lnTo>
                  <a:lnTo>
                    <a:pt x="0" y="239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11" name="Freeform 227"/>
            <p:cNvSpPr>
              <a:spLocks/>
            </p:cNvSpPr>
            <p:nvPr/>
          </p:nvSpPr>
          <p:spPr bwMode="auto">
            <a:xfrm>
              <a:off x="7809" y="5053"/>
              <a:ext cx="126" cy="193"/>
            </a:xfrm>
            <a:custGeom>
              <a:avLst/>
              <a:gdLst/>
              <a:ahLst/>
              <a:cxnLst>
                <a:cxn ang="0">
                  <a:pos x="242" y="10"/>
                </a:cxn>
                <a:cxn ang="0">
                  <a:pos x="254" y="0"/>
                </a:cxn>
                <a:cxn ang="0">
                  <a:pos x="242" y="10"/>
                </a:cxn>
                <a:cxn ang="0">
                  <a:pos x="229" y="17"/>
                </a:cxn>
                <a:cxn ang="0">
                  <a:pos x="217" y="25"/>
                </a:cxn>
                <a:cxn ang="0">
                  <a:pos x="205" y="35"/>
                </a:cxn>
                <a:cxn ang="0">
                  <a:pos x="195" y="44"/>
                </a:cxn>
                <a:cxn ang="0">
                  <a:pos x="184" y="54"/>
                </a:cxn>
                <a:cxn ang="0">
                  <a:pos x="173" y="63"/>
                </a:cxn>
                <a:cxn ang="0">
                  <a:pos x="166" y="76"/>
                </a:cxn>
                <a:cxn ang="0">
                  <a:pos x="155" y="84"/>
                </a:cxn>
                <a:cxn ang="0">
                  <a:pos x="144" y="95"/>
                </a:cxn>
                <a:cxn ang="0">
                  <a:pos x="136" y="105"/>
                </a:cxn>
                <a:cxn ang="0">
                  <a:pos x="128" y="116"/>
                </a:cxn>
                <a:cxn ang="0">
                  <a:pos x="118" y="125"/>
                </a:cxn>
                <a:cxn ang="0">
                  <a:pos x="108" y="135"/>
                </a:cxn>
                <a:cxn ang="0">
                  <a:pos x="102" y="147"/>
                </a:cxn>
                <a:cxn ang="0">
                  <a:pos x="95" y="157"/>
                </a:cxn>
                <a:cxn ang="0">
                  <a:pos x="89" y="164"/>
                </a:cxn>
                <a:cxn ang="0">
                  <a:pos x="85" y="169"/>
                </a:cxn>
                <a:cxn ang="0">
                  <a:pos x="80" y="175"/>
                </a:cxn>
                <a:cxn ang="0">
                  <a:pos x="74" y="179"/>
                </a:cxn>
                <a:cxn ang="0">
                  <a:pos x="73" y="186"/>
                </a:cxn>
                <a:cxn ang="0">
                  <a:pos x="67" y="191"/>
                </a:cxn>
                <a:cxn ang="0">
                  <a:pos x="66" y="198"/>
                </a:cxn>
                <a:cxn ang="0">
                  <a:pos x="60" y="205"/>
                </a:cxn>
                <a:cxn ang="0">
                  <a:pos x="58" y="210"/>
                </a:cxn>
                <a:cxn ang="0">
                  <a:pos x="53" y="217"/>
                </a:cxn>
                <a:cxn ang="0">
                  <a:pos x="51" y="223"/>
                </a:cxn>
                <a:cxn ang="0">
                  <a:pos x="45" y="230"/>
                </a:cxn>
                <a:cxn ang="0">
                  <a:pos x="44" y="237"/>
                </a:cxn>
                <a:cxn ang="0">
                  <a:pos x="41" y="242"/>
                </a:cxn>
                <a:cxn ang="0">
                  <a:pos x="37" y="249"/>
                </a:cxn>
                <a:cxn ang="0">
                  <a:pos x="34" y="256"/>
                </a:cxn>
                <a:cxn ang="0">
                  <a:pos x="32" y="261"/>
                </a:cxn>
                <a:cxn ang="0">
                  <a:pos x="29" y="268"/>
                </a:cxn>
                <a:cxn ang="0">
                  <a:pos x="26" y="275"/>
                </a:cxn>
                <a:cxn ang="0">
                  <a:pos x="25" y="282"/>
                </a:cxn>
                <a:cxn ang="0">
                  <a:pos x="22" y="287"/>
                </a:cxn>
                <a:cxn ang="0">
                  <a:pos x="19" y="294"/>
                </a:cxn>
                <a:cxn ang="0">
                  <a:pos x="18" y="301"/>
                </a:cxn>
                <a:cxn ang="0">
                  <a:pos x="15" y="309"/>
                </a:cxn>
                <a:cxn ang="0">
                  <a:pos x="15" y="313"/>
                </a:cxn>
                <a:cxn ang="0">
                  <a:pos x="12" y="320"/>
                </a:cxn>
                <a:cxn ang="0">
                  <a:pos x="12" y="326"/>
                </a:cxn>
                <a:cxn ang="0">
                  <a:pos x="10" y="333"/>
                </a:cxn>
                <a:cxn ang="0">
                  <a:pos x="7" y="338"/>
                </a:cxn>
                <a:cxn ang="0">
                  <a:pos x="7" y="345"/>
                </a:cxn>
                <a:cxn ang="0">
                  <a:pos x="5" y="352"/>
                </a:cxn>
                <a:cxn ang="0">
                  <a:pos x="5" y="360"/>
                </a:cxn>
                <a:cxn ang="0">
                  <a:pos x="3" y="367"/>
                </a:cxn>
                <a:cxn ang="0">
                  <a:pos x="3" y="371"/>
                </a:cxn>
                <a:cxn ang="0">
                  <a:pos x="3" y="379"/>
                </a:cxn>
                <a:cxn ang="0">
                  <a:pos x="0" y="386"/>
                </a:cxn>
              </a:cxnLst>
              <a:rect l="0" t="0" r="r" b="b"/>
              <a:pathLst>
                <a:path w="254" h="386">
                  <a:moveTo>
                    <a:pt x="242" y="10"/>
                  </a:moveTo>
                  <a:lnTo>
                    <a:pt x="254" y="0"/>
                  </a:lnTo>
                  <a:lnTo>
                    <a:pt x="242" y="10"/>
                  </a:lnTo>
                  <a:lnTo>
                    <a:pt x="229" y="17"/>
                  </a:lnTo>
                  <a:lnTo>
                    <a:pt x="217" y="25"/>
                  </a:lnTo>
                  <a:lnTo>
                    <a:pt x="205" y="35"/>
                  </a:lnTo>
                  <a:lnTo>
                    <a:pt x="195" y="44"/>
                  </a:lnTo>
                  <a:lnTo>
                    <a:pt x="184" y="54"/>
                  </a:lnTo>
                  <a:lnTo>
                    <a:pt x="173" y="63"/>
                  </a:lnTo>
                  <a:lnTo>
                    <a:pt x="166" y="76"/>
                  </a:lnTo>
                  <a:lnTo>
                    <a:pt x="155" y="84"/>
                  </a:lnTo>
                  <a:lnTo>
                    <a:pt x="144" y="95"/>
                  </a:lnTo>
                  <a:lnTo>
                    <a:pt x="136" y="105"/>
                  </a:lnTo>
                  <a:lnTo>
                    <a:pt x="128" y="116"/>
                  </a:lnTo>
                  <a:lnTo>
                    <a:pt x="118" y="125"/>
                  </a:lnTo>
                  <a:lnTo>
                    <a:pt x="108" y="135"/>
                  </a:lnTo>
                  <a:lnTo>
                    <a:pt x="102" y="147"/>
                  </a:lnTo>
                  <a:lnTo>
                    <a:pt x="95" y="157"/>
                  </a:lnTo>
                  <a:lnTo>
                    <a:pt x="89" y="164"/>
                  </a:lnTo>
                  <a:lnTo>
                    <a:pt x="85" y="169"/>
                  </a:lnTo>
                  <a:lnTo>
                    <a:pt x="80" y="175"/>
                  </a:lnTo>
                  <a:lnTo>
                    <a:pt x="74" y="179"/>
                  </a:lnTo>
                  <a:lnTo>
                    <a:pt x="73" y="186"/>
                  </a:lnTo>
                  <a:lnTo>
                    <a:pt x="67" y="191"/>
                  </a:lnTo>
                  <a:lnTo>
                    <a:pt x="66" y="198"/>
                  </a:lnTo>
                  <a:lnTo>
                    <a:pt x="60" y="205"/>
                  </a:lnTo>
                  <a:lnTo>
                    <a:pt x="58" y="210"/>
                  </a:lnTo>
                  <a:lnTo>
                    <a:pt x="53" y="217"/>
                  </a:lnTo>
                  <a:lnTo>
                    <a:pt x="51" y="223"/>
                  </a:lnTo>
                  <a:lnTo>
                    <a:pt x="45" y="230"/>
                  </a:lnTo>
                  <a:lnTo>
                    <a:pt x="44" y="237"/>
                  </a:lnTo>
                  <a:lnTo>
                    <a:pt x="41" y="242"/>
                  </a:lnTo>
                  <a:lnTo>
                    <a:pt x="37" y="249"/>
                  </a:lnTo>
                  <a:lnTo>
                    <a:pt x="34" y="256"/>
                  </a:lnTo>
                  <a:lnTo>
                    <a:pt x="32" y="261"/>
                  </a:lnTo>
                  <a:lnTo>
                    <a:pt x="29" y="268"/>
                  </a:lnTo>
                  <a:lnTo>
                    <a:pt x="26" y="275"/>
                  </a:lnTo>
                  <a:lnTo>
                    <a:pt x="25" y="282"/>
                  </a:lnTo>
                  <a:lnTo>
                    <a:pt x="22" y="287"/>
                  </a:lnTo>
                  <a:lnTo>
                    <a:pt x="19" y="294"/>
                  </a:lnTo>
                  <a:lnTo>
                    <a:pt x="18" y="301"/>
                  </a:lnTo>
                  <a:lnTo>
                    <a:pt x="15" y="309"/>
                  </a:lnTo>
                  <a:lnTo>
                    <a:pt x="15" y="313"/>
                  </a:lnTo>
                  <a:lnTo>
                    <a:pt x="12" y="320"/>
                  </a:lnTo>
                  <a:lnTo>
                    <a:pt x="12" y="326"/>
                  </a:lnTo>
                  <a:lnTo>
                    <a:pt x="10" y="333"/>
                  </a:lnTo>
                  <a:lnTo>
                    <a:pt x="7" y="338"/>
                  </a:lnTo>
                  <a:lnTo>
                    <a:pt x="7" y="345"/>
                  </a:lnTo>
                  <a:lnTo>
                    <a:pt x="5" y="352"/>
                  </a:lnTo>
                  <a:lnTo>
                    <a:pt x="5" y="360"/>
                  </a:lnTo>
                  <a:lnTo>
                    <a:pt x="3" y="367"/>
                  </a:lnTo>
                  <a:lnTo>
                    <a:pt x="3" y="371"/>
                  </a:lnTo>
                  <a:lnTo>
                    <a:pt x="3" y="379"/>
                  </a:lnTo>
                  <a:lnTo>
                    <a:pt x="0" y="386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12" name="Freeform 228"/>
            <p:cNvSpPr>
              <a:spLocks/>
            </p:cNvSpPr>
            <p:nvPr/>
          </p:nvSpPr>
          <p:spPr bwMode="auto">
            <a:xfrm>
              <a:off x="7807" y="5246"/>
              <a:ext cx="2" cy="14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7"/>
                </a:cxn>
                <a:cxn ang="0">
                  <a:pos x="3" y="14"/>
                </a:cxn>
                <a:cxn ang="0">
                  <a:pos x="3" y="22"/>
                </a:cxn>
                <a:cxn ang="0">
                  <a:pos x="3" y="26"/>
                </a:cxn>
                <a:cxn ang="0">
                  <a:pos x="0" y="33"/>
                </a:cxn>
                <a:cxn ang="0">
                  <a:pos x="0" y="39"/>
                </a:cxn>
                <a:cxn ang="0">
                  <a:pos x="0" y="41"/>
                </a:cxn>
                <a:cxn ang="0">
                  <a:pos x="0" y="229"/>
                </a:cxn>
                <a:cxn ang="0">
                  <a:pos x="0" y="280"/>
                </a:cxn>
              </a:cxnLst>
              <a:rect l="0" t="0" r="r" b="b"/>
              <a:pathLst>
                <a:path w="3" h="280">
                  <a:moveTo>
                    <a:pt x="3" y="0"/>
                  </a:moveTo>
                  <a:lnTo>
                    <a:pt x="3" y="7"/>
                  </a:lnTo>
                  <a:lnTo>
                    <a:pt x="3" y="14"/>
                  </a:lnTo>
                  <a:lnTo>
                    <a:pt x="3" y="22"/>
                  </a:lnTo>
                  <a:lnTo>
                    <a:pt x="3" y="26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0" y="229"/>
                  </a:lnTo>
                  <a:lnTo>
                    <a:pt x="0" y="28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13" name="Freeform 229"/>
            <p:cNvSpPr>
              <a:spLocks/>
            </p:cNvSpPr>
            <p:nvPr/>
          </p:nvSpPr>
          <p:spPr bwMode="auto">
            <a:xfrm>
              <a:off x="7807" y="5266"/>
              <a:ext cx="2" cy="21"/>
            </a:xfrm>
            <a:custGeom>
              <a:avLst/>
              <a:gdLst/>
              <a:ahLst/>
              <a:cxnLst>
                <a:cxn ang="0">
                  <a:pos x="3" y="40"/>
                </a:cxn>
                <a:cxn ang="0">
                  <a:pos x="3" y="39"/>
                </a:cxn>
                <a:cxn ang="0">
                  <a:pos x="3" y="33"/>
                </a:cxn>
                <a:cxn ang="0">
                  <a:pos x="3" y="32"/>
                </a:cxn>
                <a:cxn ang="0">
                  <a:pos x="3" y="26"/>
                </a:cxn>
                <a:cxn ang="0">
                  <a:pos x="3" y="24"/>
                </a:cxn>
                <a:cxn ang="0">
                  <a:pos x="3" y="21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3" h="40">
                  <a:moveTo>
                    <a:pt x="3" y="40"/>
                  </a:moveTo>
                  <a:lnTo>
                    <a:pt x="3" y="39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3" y="26"/>
                  </a:lnTo>
                  <a:lnTo>
                    <a:pt x="3" y="24"/>
                  </a:lnTo>
                  <a:lnTo>
                    <a:pt x="3" y="21"/>
                  </a:lnTo>
                  <a:lnTo>
                    <a:pt x="3" y="17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14" name="Line 230"/>
            <p:cNvSpPr>
              <a:spLocks noChangeShapeType="1"/>
            </p:cNvSpPr>
            <p:nvPr/>
          </p:nvSpPr>
          <p:spPr bwMode="auto">
            <a:xfrm flipV="1">
              <a:off x="7932" y="5087"/>
              <a:ext cx="1" cy="93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15" name="Line 231"/>
            <p:cNvSpPr>
              <a:spLocks noChangeShapeType="1"/>
            </p:cNvSpPr>
            <p:nvPr/>
          </p:nvSpPr>
          <p:spPr bwMode="auto">
            <a:xfrm>
              <a:off x="8029" y="5071"/>
              <a:ext cx="1" cy="46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16" name="Freeform 232"/>
            <p:cNvSpPr>
              <a:spLocks/>
            </p:cNvSpPr>
            <p:nvPr/>
          </p:nvSpPr>
          <p:spPr bwMode="auto">
            <a:xfrm>
              <a:off x="7954" y="4758"/>
              <a:ext cx="289" cy="226"/>
            </a:xfrm>
            <a:custGeom>
              <a:avLst/>
              <a:gdLst/>
              <a:ahLst/>
              <a:cxnLst>
                <a:cxn ang="0">
                  <a:pos x="0" y="453"/>
                </a:cxn>
                <a:cxn ang="0">
                  <a:pos x="8" y="438"/>
                </a:cxn>
                <a:cxn ang="0">
                  <a:pos x="15" y="422"/>
                </a:cxn>
                <a:cxn ang="0">
                  <a:pos x="22" y="408"/>
                </a:cxn>
                <a:cxn ang="0">
                  <a:pos x="27" y="393"/>
                </a:cxn>
                <a:cxn ang="0">
                  <a:pos x="37" y="379"/>
                </a:cxn>
                <a:cxn ang="0">
                  <a:pos x="47" y="364"/>
                </a:cxn>
                <a:cxn ang="0">
                  <a:pos x="54" y="350"/>
                </a:cxn>
                <a:cxn ang="0">
                  <a:pos x="63" y="335"/>
                </a:cxn>
                <a:cxn ang="0">
                  <a:pos x="73" y="323"/>
                </a:cxn>
                <a:cxn ang="0">
                  <a:pos x="83" y="310"/>
                </a:cxn>
                <a:cxn ang="0">
                  <a:pos x="95" y="299"/>
                </a:cxn>
                <a:cxn ang="0">
                  <a:pos x="104" y="287"/>
                </a:cxn>
                <a:cxn ang="0">
                  <a:pos x="114" y="275"/>
                </a:cxn>
                <a:cxn ang="0">
                  <a:pos x="126" y="262"/>
                </a:cxn>
                <a:cxn ang="0">
                  <a:pos x="136" y="251"/>
                </a:cxn>
                <a:cxn ang="0">
                  <a:pos x="147" y="240"/>
                </a:cxn>
                <a:cxn ang="0">
                  <a:pos x="159" y="229"/>
                </a:cxn>
                <a:cxn ang="0">
                  <a:pos x="172" y="220"/>
                </a:cxn>
                <a:cxn ang="0">
                  <a:pos x="181" y="207"/>
                </a:cxn>
                <a:cxn ang="0">
                  <a:pos x="194" y="198"/>
                </a:cxn>
                <a:cxn ang="0">
                  <a:pos x="206" y="188"/>
                </a:cxn>
                <a:cxn ang="0">
                  <a:pos x="217" y="178"/>
                </a:cxn>
                <a:cxn ang="0">
                  <a:pos x="229" y="169"/>
                </a:cxn>
                <a:cxn ang="0">
                  <a:pos x="242" y="162"/>
                </a:cxn>
                <a:cxn ang="0">
                  <a:pos x="257" y="154"/>
                </a:cxn>
                <a:cxn ang="0">
                  <a:pos x="268" y="144"/>
                </a:cxn>
                <a:cxn ang="0">
                  <a:pos x="280" y="135"/>
                </a:cxn>
                <a:cxn ang="0">
                  <a:pos x="294" y="128"/>
                </a:cxn>
                <a:cxn ang="0">
                  <a:pos x="306" y="118"/>
                </a:cxn>
                <a:cxn ang="0">
                  <a:pos x="321" y="111"/>
                </a:cxn>
                <a:cxn ang="0">
                  <a:pos x="334" y="103"/>
                </a:cxn>
                <a:cxn ang="0">
                  <a:pos x="345" y="96"/>
                </a:cxn>
                <a:cxn ang="0">
                  <a:pos x="360" y="89"/>
                </a:cxn>
                <a:cxn ang="0">
                  <a:pos x="375" y="82"/>
                </a:cxn>
                <a:cxn ang="0">
                  <a:pos x="389" y="74"/>
                </a:cxn>
                <a:cxn ang="0">
                  <a:pos x="404" y="67"/>
                </a:cxn>
                <a:cxn ang="0">
                  <a:pos x="418" y="60"/>
                </a:cxn>
                <a:cxn ang="0">
                  <a:pos x="431" y="52"/>
                </a:cxn>
                <a:cxn ang="0">
                  <a:pos x="446" y="48"/>
                </a:cxn>
                <a:cxn ang="0">
                  <a:pos x="460" y="41"/>
                </a:cxn>
                <a:cxn ang="0">
                  <a:pos x="475" y="36"/>
                </a:cxn>
                <a:cxn ang="0">
                  <a:pos x="488" y="29"/>
                </a:cxn>
                <a:cxn ang="0">
                  <a:pos x="501" y="25"/>
                </a:cxn>
                <a:cxn ang="0">
                  <a:pos x="519" y="17"/>
                </a:cxn>
                <a:cxn ang="0">
                  <a:pos x="533" y="12"/>
                </a:cxn>
                <a:cxn ang="0">
                  <a:pos x="548" y="10"/>
                </a:cxn>
                <a:cxn ang="0">
                  <a:pos x="564" y="4"/>
                </a:cxn>
                <a:cxn ang="0">
                  <a:pos x="578" y="0"/>
                </a:cxn>
              </a:cxnLst>
              <a:rect l="0" t="0" r="r" b="b"/>
              <a:pathLst>
                <a:path w="578" h="453">
                  <a:moveTo>
                    <a:pt x="0" y="453"/>
                  </a:moveTo>
                  <a:lnTo>
                    <a:pt x="8" y="438"/>
                  </a:lnTo>
                  <a:lnTo>
                    <a:pt x="15" y="422"/>
                  </a:lnTo>
                  <a:lnTo>
                    <a:pt x="22" y="408"/>
                  </a:lnTo>
                  <a:lnTo>
                    <a:pt x="27" y="393"/>
                  </a:lnTo>
                  <a:lnTo>
                    <a:pt x="37" y="379"/>
                  </a:lnTo>
                  <a:lnTo>
                    <a:pt x="47" y="364"/>
                  </a:lnTo>
                  <a:lnTo>
                    <a:pt x="54" y="350"/>
                  </a:lnTo>
                  <a:lnTo>
                    <a:pt x="63" y="335"/>
                  </a:lnTo>
                  <a:lnTo>
                    <a:pt x="73" y="323"/>
                  </a:lnTo>
                  <a:lnTo>
                    <a:pt x="83" y="310"/>
                  </a:lnTo>
                  <a:lnTo>
                    <a:pt x="95" y="299"/>
                  </a:lnTo>
                  <a:lnTo>
                    <a:pt x="104" y="287"/>
                  </a:lnTo>
                  <a:lnTo>
                    <a:pt x="114" y="275"/>
                  </a:lnTo>
                  <a:lnTo>
                    <a:pt x="126" y="262"/>
                  </a:lnTo>
                  <a:lnTo>
                    <a:pt x="136" y="251"/>
                  </a:lnTo>
                  <a:lnTo>
                    <a:pt x="147" y="240"/>
                  </a:lnTo>
                  <a:lnTo>
                    <a:pt x="159" y="229"/>
                  </a:lnTo>
                  <a:lnTo>
                    <a:pt x="172" y="220"/>
                  </a:lnTo>
                  <a:lnTo>
                    <a:pt x="181" y="207"/>
                  </a:lnTo>
                  <a:lnTo>
                    <a:pt x="194" y="198"/>
                  </a:lnTo>
                  <a:lnTo>
                    <a:pt x="206" y="188"/>
                  </a:lnTo>
                  <a:lnTo>
                    <a:pt x="217" y="178"/>
                  </a:lnTo>
                  <a:lnTo>
                    <a:pt x="229" y="169"/>
                  </a:lnTo>
                  <a:lnTo>
                    <a:pt x="242" y="162"/>
                  </a:lnTo>
                  <a:lnTo>
                    <a:pt x="257" y="154"/>
                  </a:lnTo>
                  <a:lnTo>
                    <a:pt x="268" y="144"/>
                  </a:lnTo>
                  <a:lnTo>
                    <a:pt x="280" y="135"/>
                  </a:lnTo>
                  <a:lnTo>
                    <a:pt x="294" y="128"/>
                  </a:lnTo>
                  <a:lnTo>
                    <a:pt x="306" y="118"/>
                  </a:lnTo>
                  <a:lnTo>
                    <a:pt x="321" y="111"/>
                  </a:lnTo>
                  <a:lnTo>
                    <a:pt x="334" y="103"/>
                  </a:lnTo>
                  <a:lnTo>
                    <a:pt x="345" y="96"/>
                  </a:lnTo>
                  <a:lnTo>
                    <a:pt x="360" y="89"/>
                  </a:lnTo>
                  <a:lnTo>
                    <a:pt x="375" y="82"/>
                  </a:lnTo>
                  <a:lnTo>
                    <a:pt x="389" y="74"/>
                  </a:lnTo>
                  <a:lnTo>
                    <a:pt x="404" y="67"/>
                  </a:lnTo>
                  <a:lnTo>
                    <a:pt x="418" y="60"/>
                  </a:lnTo>
                  <a:lnTo>
                    <a:pt x="431" y="52"/>
                  </a:lnTo>
                  <a:lnTo>
                    <a:pt x="446" y="48"/>
                  </a:lnTo>
                  <a:lnTo>
                    <a:pt x="460" y="41"/>
                  </a:lnTo>
                  <a:lnTo>
                    <a:pt x="475" y="36"/>
                  </a:lnTo>
                  <a:lnTo>
                    <a:pt x="488" y="29"/>
                  </a:lnTo>
                  <a:lnTo>
                    <a:pt x="501" y="25"/>
                  </a:lnTo>
                  <a:lnTo>
                    <a:pt x="519" y="17"/>
                  </a:lnTo>
                  <a:lnTo>
                    <a:pt x="533" y="12"/>
                  </a:lnTo>
                  <a:lnTo>
                    <a:pt x="548" y="10"/>
                  </a:lnTo>
                  <a:lnTo>
                    <a:pt x="564" y="4"/>
                  </a:lnTo>
                  <a:lnTo>
                    <a:pt x="578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17" name="Freeform 233"/>
            <p:cNvSpPr>
              <a:spLocks/>
            </p:cNvSpPr>
            <p:nvPr/>
          </p:nvSpPr>
          <p:spPr bwMode="auto">
            <a:xfrm>
              <a:off x="8243" y="4728"/>
              <a:ext cx="131" cy="3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8" y="56"/>
                </a:cxn>
                <a:cxn ang="0">
                  <a:pos x="32" y="50"/>
                </a:cxn>
                <a:cxn ang="0">
                  <a:pos x="59" y="43"/>
                </a:cxn>
                <a:cxn ang="0">
                  <a:pos x="88" y="34"/>
                </a:cxn>
                <a:cxn ang="0">
                  <a:pos x="117" y="27"/>
                </a:cxn>
                <a:cxn ang="0">
                  <a:pos x="146" y="22"/>
                </a:cxn>
                <a:cxn ang="0">
                  <a:pos x="175" y="15"/>
                </a:cxn>
                <a:cxn ang="0">
                  <a:pos x="201" y="9"/>
                </a:cxn>
                <a:cxn ang="0">
                  <a:pos x="261" y="0"/>
                </a:cxn>
              </a:cxnLst>
              <a:rect l="0" t="0" r="r" b="b"/>
              <a:pathLst>
                <a:path w="261" h="60">
                  <a:moveTo>
                    <a:pt x="0" y="60"/>
                  </a:moveTo>
                  <a:lnTo>
                    <a:pt x="18" y="56"/>
                  </a:lnTo>
                  <a:lnTo>
                    <a:pt x="32" y="50"/>
                  </a:lnTo>
                  <a:lnTo>
                    <a:pt x="59" y="43"/>
                  </a:lnTo>
                  <a:lnTo>
                    <a:pt x="88" y="34"/>
                  </a:lnTo>
                  <a:lnTo>
                    <a:pt x="117" y="27"/>
                  </a:lnTo>
                  <a:lnTo>
                    <a:pt x="146" y="22"/>
                  </a:lnTo>
                  <a:lnTo>
                    <a:pt x="175" y="15"/>
                  </a:lnTo>
                  <a:lnTo>
                    <a:pt x="201" y="9"/>
                  </a:lnTo>
                  <a:lnTo>
                    <a:pt x="261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18" name="Freeform 234"/>
            <p:cNvSpPr>
              <a:spLocks/>
            </p:cNvSpPr>
            <p:nvPr/>
          </p:nvSpPr>
          <p:spPr bwMode="auto">
            <a:xfrm>
              <a:off x="8473" y="5713"/>
              <a:ext cx="92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1" y="22"/>
                </a:cxn>
                <a:cxn ang="0">
                  <a:pos x="12" y="33"/>
                </a:cxn>
                <a:cxn ang="0">
                  <a:pos x="26" y="44"/>
                </a:cxn>
                <a:cxn ang="0">
                  <a:pos x="44" y="51"/>
                </a:cxn>
                <a:cxn ang="0">
                  <a:pos x="67" y="55"/>
                </a:cxn>
                <a:cxn ang="0">
                  <a:pos x="92" y="58"/>
                </a:cxn>
                <a:cxn ang="0">
                  <a:pos x="115" y="55"/>
                </a:cxn>
                <a:cxn ang="0">
                  <a:pos x="137" y="51"/>
                </a:cxn>
                <a:cxn ang="0">
                  <a:pos x="156" y="44"/>
                </a:cxn>
                <a:cxn ang="0">
                  <a:pos x="170" y="33"/>
                </a:cxn>
                <a:cxn ang="0">
                  <a:pos x="181" y="22"/>
                </a:cxn>
                <a:cxn ang="0">
                  <a:pos x="185" y="10"/>
                </a:cxn>
                <a:cxn ang="0">
                  <a:pos x="185" y="0"/>
                </a:cxn>
              </a:cxnLst>
              <a:rect l="0" t="0" r="r" b="b"/>
              <a:pathLst>
                <a:path w="185" h="58">
                  <a:moveTo>
                    <a:pt x="0" y="0"/>
                  </a:moveTo>
                  <a:lnTo>
                    <a:pt x="0" y="10"/>
                  </a:lnTo>
                  <a:lnTo>
                    <a:pt x="1" y="22"/>
                  </a:lnTo>
                  <a:lnTo>
                    <a:pt x="12" y="33"/>
                  </a:lnTo>
                  <a:lnTo>
                    <a:pt x="26" y="44"/>
                  </a:lnTo>
                  <a:lnTo>
                    <a:pt x="44" y="51"/>
                  </a:lnTo>
                  <a:lnTo>
                    <a:pt x="67" y="55"/>
                  </a:lnTo>
                  <a:lnTo>
                    <a:pt x="92" y="58"/>
                  </a:lnTo>
                  <a:lnTo>
                    <a:pt x="115" y="55"/>
                  </a:lnTo>
                  <a:lnTo>
                    <a:pt x="137" y="51"/>
                  </a:lnTo>
                  <a:lnTo>
                    <a:pt x="156" y="44"/>
                  </a:lnTo>
                  <a:lnTo>
                    <a:pt x="170" y="33"/>
                  </a:lnTo>
                  <a:lnTo>
                    <a:pt x="181" y="22"/>
                  </a:lnTo>
                  <a:lnTo>
                    <a:pt x="185" y="10"/>
                  </a:lnTo>
                  <a:lnTo>
                    <a:pt x="185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19" name="Freeform 235"/>
            <p:cNvSpPr>
              <a:spLocks/>
            </p:cNvSpPr>
            <p:nvPr/>
          </p:nvSpPr>
          <p:spPr bwMode="auto">
            <a:xfrm>
              <a:off x="8501" y="5713"/>
              <a:ext cx="33" cy="2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43" y="3"/>
                </a:cxn>
                <a:cxn ang="0">
                  <a:pos x="22" y="3"/>
                </a:cxn>
                <a:cxn ang="0">
                  <a:pos x="0" y="0"/>
                </a:cxn>
              </a:cxnLst>
              <a:rect l="0" t="0" r="r" b="b"/>
              <a:pathLst>
                <a:path w="65" h="3">
                  <a:moveTo>
                    <a:pt x="65" y="0"/>
                  </a:moveTo>
                  <a:lnTo>
                    <a:pt x="43" y="3"/>
                  </a:lnTo>
                  <a:lnTo>
                    <a:pt x="22" y="3"/>
                  </a:lnTo>
                  <a:lnTo>
                    <a:pt x="0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20" name="Line 236"/>
            <p:cNvSpPr>
              <a:spLocks noChangeShapeType="1"/>
            </p:cNvSpPr>
            <p:nvPr/>
          </p:nvSpPr>
          <p:spPr bwMode="auto">
            <a:xfrm flipV="1">
              <a:off x="9230" y="5266"/>
              <a:ext cx="1" cy="94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21" name="Line 237"/>
            <p:cNvSpPr>
              <a:spLocks noChangeShapeType="1"/>
            </p:cNvSpPr>
            <p:nvPr/>
          </p:nvSpPr>
          <p:spPr bwMode="auto">
            <a:xfrm flipV="1">
              <a:off x="9104" y="5087"/>
              <a:ext cx="1" cy="93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22" name="Freeform 238"/>
            <p:cNvSpPr>
              <a:spLocks/>
            </p:cNvSpPr>
            <p:nvPr/>
          </p:nvSpPr>
          <p:spPr bwMode="auto">
            <a:xfrm>
              <a:off x="8738" y="4983"/>
              <a:ext cx="102" cy="76"/>
            </a:xfrm>
            <a:custGeom>
              <a:avLst/>
              <a:gdLst/>
              <a:ahLst/>
              <a:cxnLst>
                <a:cxn ang="0">
                  <a:pos x="204" y="153"/>
                </a:cxn>
                <a:cxn ang="0">
                  <a:pos x="182" y="130"/>
                </a:cxn>
                <a:cxn ang="0">
                  <a:pos x="159" y="109"/>
                </a:cxn>
                <a:cxn ang="0">
                  <a:pos x="136" y="89"/>
                </a:cxn>
                <a:cxn ang="0">
                  <a:pos x="110" y="69"/>
                </a:cxn>
                <a:cxn ang="0">
                  <a:pos x="83" y="50"/>
                </a:cxn>
                <a:cxn ang="0">
                  <a:pos x="57" y="32"/>
                </a:cxn>
                <a:cxn ang="0">
                  <a:pos x="28" y="16"/>
                </a:cxn>
                <a:cxn ang="0">
                  <a:pos x="0" y="0"/>
                </a:cxn>
              </a:cxnLst>
              <a:rect l="0" t="0" r="r" b="b"/>
              <a:pathLst>
                <a:path w="204" h="153">
                  <a:moveTo>
                    <a:pt x="204" y="153"/>
                  </a:moveTo>
                  <a:lnTo>
                    <a:pt x="182" y="130"/>
                  </a:lnTo>
                  <a:lnTo>
                    <a:pt x="159" y="109"/>
                  </a:lnTo>
                  <a:lnTo>
                    <a:pt x="136" y="89"/>
                  </a:lnTo>
                  <a:lnTo>
                    <a:pt x="110" y="69"/>
                  </a:lnTo>
                  <a:lnTo>
                    <a:pt x="83" y="50"/>
                  </a:lnTo>
                  <a:lnTo>
                    <a:pt x="57" y="32"/>
                  </a:lnTo>
                  <a:lnTo>
                    <a:pt x="28" y="16"/>
                  </a:lnTo>
                  <a:lnTo>
                    <a:pt x="0" y="0"/>
                  </a:lnTo>
                </a:path>
              </a:pathLst>
            </a:custGeom>
            <a:noFill/>
            <a:ln w="508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23" name="Freeform 239"/>
            <p:cNvSpPr>
              <a:spLocks/>
            </p:cNvSpPr>
            <p:nvPr/>
          </p:nvSpPr>
          <p:spPr bwMode="auto">
            <a:xfrm>
              <a:off x="8738" y="4974"/>
              <a:ext cx="9" cy="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2" y="18"/>
                </a:cxn>
                <a:cxn ang="0">
                  <a:pos x="5" y="15"/>
                </a:cxn>
                <a:cxn ang="0">
                  <a:pos x="6" y="12"/>
                </a:cxn>
                <a:cxn ang="0">
                  <a:pos x="9" y="9"/>
                </a:cxn>
                <a:cxn ang="0">
                  <a:pos x="12" y="7"/>
                </a:cxn>
                <a:cxn ang="0">
                  <a:pos x="14" y="4"/>
                </a:cxn>
                <a:cxn ang="0">
                  <a:pos x="16" y="2"/>
                </a:cxn>
                <a:cxn ang="0">
                  <a:pos x="18" y="0"/>
                </a:cxn>
              </a:cxnLst>
              <a:rect l="0" t="0" r="r" b="b"/>
              <a:pathLst>
                <a:path w="18" h="19">
                  <a:moveTo>
                    <a:pt x="0" y="19"/>
                  </a:moveTo>
                  <a:lnTo>
                    <a:pt x="2" y="18"/>
                  </a:lnTo>
                  <a:lnTo>
                    <a:pt x="5" y="15"/>
                  </a:lnTo>
                  <a:lnTo>
                    <a:pt x="6" y="12"/>
                  </a:lnTo>
                  <a:lnTo>
                    <a:pt x="9" y="9"/>
                  </a:lnTo>
                  <a:lnTo>
                    <a:pt x="12" y="7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8" y="0"/>
                  </a:lnTo>
                </a:path>
              </a:pathLst>
            </a:custGeom>
            <a:noFill/>
            <a:ln w="508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24" name="Freeform 240"/>
            <p:cNvSpPr>
              <a:spLocks/>
            </p:cNvSpPr>
            <p:nvPr/>
          </p:nvSpPr>
          <p:spPr bwMode="auto">
            <a:xfrm>
              <a:off x="8672" y="4904"/>
              <a:ext cx="75" cy="70"/>
            </a:xfrm>
            <a:custGeom>
              <a:avLst/>
              <a:gdLst/>
              <a:ahLst/>
              <a:cxnLst>
                <a:cxn ang="0">
                  <a:pos x="150" y="140"/>
                </a:cxn>
                <a:cxn ang="0">
                  <a:pos x="132" y="121"/>
                </a:cxn>
                <a:cxn ang="0">
                  <a:pos x="115" y="102"/>
                </a:cxn>
                <a:cxn ang="0">
                  <a:pos x="96" y="85"/>
                </a:cxn>
                <a:cxn ang="0">
                  <a:pos x="77" y="67"/>
                </a:cxn>
                <a:cxn ang="0">
                  <a:pos x="58" y="50"/>
                </a:cxn>
                <a:cxn ang="0">
                  <a:pos x="39" y="32"/>
                </a:cxn>
                <a:cxn ang="0">
                  <a:pos x="20" y="16"/>
                </a:cxn>
                <a:cxn ang="0">
                  <a:pos x="0" y="0"/>
                </a:cxn>
              </a:cxnLst>
              <a:rect l="0" t="0" r="r" b="b"/>
              <a:pathLst>
                <a:path w="150" h="140">
                  <a:moveTo>
                    <a:pt x="150" y="140"/>
                  </a:moveTo>
                  <a:lnTo>
                    <a:pt x="132" y="121"/>
                  </a:lnTo>
                  <a:lnTo>
                    <a:pt x="115" y="102"/>
                  </a:lnTo>
                  <a:lnTo>
                    <a:pt x="96" y="85"/>
                  </a:lnTo>
                  <a:lnTo>
                    <a:pt x="77" y="67"/>
                  </a:lnTo>
                  <a:lnTo>
                    <a:pt x="58" y="50"/>
                  </a:lnTo>
                  <a:lnTo>
                    <a:pt x="39" y="32"/>
                  </a:lnTo>
                  <a:lnTo>
                    <a:pt x="20" y="16"/>
                  </a:lnTo>
                  <a:lnTo>
                    <a:pt x="0" y="0"/>
                  </a:lnTo>
                </a:path>
              </a:pathLst>
            </a:custGeom>
            <a:noFill/>
            <a:ln w="508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25" name="Freeform 241"/>
            <p:cNvSpPr>
              <a:spLocks/>
            </p:cNvSpPr>
            <p:nvPr/>
          </p:nvSpPr>
          <p:spPr bwMode="auto">
            <a:xfrm>
              <a:off x="8672" y="4872"/>
              <a:ext cx="36" cy="32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9" y="54"/>
                </a:cxn>
                <a:cxn ang="0">
                  <a:pos x="17" y="45"/>
                </a:cxn>
                <a:cxn ang="0">
                  <a:pos x="28" y="36"/>
                </a:cxn>
                <a:cxn ang="0">
                  <a:pos x="36" y="29"/>
                </a:cxn>
                <a:cxn ang="0">
                  <a:pos x="45" y="20"/>
                </a:cxn>
                <a:cxn ang="0">
                  <a:pos x="54" y="13"/>
                </a:cxn>
                <a:cxn ang="0">
                  <a:pos x="63" y="7"/>
                </a:cxn>
                <a:cxn ang="0">
                  <a:pos x="73" y="0"/>
                </a:cxn>
              </a:cxnLst>
              <a:rect l="0" t="0" r="r" b="b"/>
              <a:pathLst>
                <a:path w="73" h="62">
                  <a:moveTo>
                    <a:pt x="0" y="62"/>
                  </a:moveTo>
                  <a:lnTo>
                    <a:pt x="9" y="54"/>
                  </a:lnTo>
                  <a:lnTo>
                    <a:pt x="17" y="45"/>
                  </a:lnTo>
                  <a:lnTo>
                    <a:pt x="28" y="36"/>
                  </a:lnTo>
                  <a:lnTo>
                    <a:pt x="36" y="29"/>
                  </a:lnTo>
                  <a:lnTo>
                    <a:pt x="45" y="20"/>
                  </a:lnTo>
                  <a:lnTo>
                    <a:pt x="54" y="13"/>
                  </a:lnTo>
                  <a:lnTo>
                    <a:pt x="63" y="7"/>
                  </a:lnTo>
                  <a:lnTo>
                    <a:pt x="73" y="0"/>
                  </a:lnTo>
                </a:path>
              </a:pathLst>
            </a:custGeom>
            <a:noFill/>
            <a:ln w="508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26" name="Freeform 242"/>
            <p:cNvSpPr>
              <a:spLocks/>
            </p:cNvSpPr>
            <p:nvPr/>
          </p:nvSpPr>
          <p:spPr bwMode="auto">
            <a:xfrm>
              <a:off x="8708" y="4872"/>
              <a:ext cx="75" cy="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16"/>
                </a:cxn>
                <a:cxn ang="0">
                  <a:pos x="39" y="32"/>
                </a:cxn>
                <a:cxn ang="0">
                  <a:pos x="58" y="49"/>
                </a:cxn>
                <a:cxn ang="0">
                  <a:pos x="77" y="67"/>
                </a:cxn>
                <a:cxn ang="0">
                  <a:pos x="96" y="84"/>
                </a:cxn>
                <a:cxn ang="0">
                  <a:pos x="115" y="102"/>
                </a:cxn>
                <a:cxn ang="0">
                  <a:pos x="132" y="121"/>
                </a:cxn>
                <a:cxn ang="0">
                  <a:pos x="150" y="139"/>
                </a:cxn>
              </a:cxnLst>
              <a:rect l="0" t="0" r="r" b="b"/>
              <a:pathLst>
                <a:path w="150" h="139">
                  <a:moveTo>
                    <a:pt x="0" y="0"/>
                  </a:moveTo>
                  <a:lnTo>
                    <a:pt x="19" y="16"/>
                  </a:lnTo>
                  <a:lnTo>
                    <a:pt x="39" y="32"/>
                  </a:lnTo>
                  <a:lnTo>
                    <a:pt x="58" y="49"/>
                  </a:lnTo>
                  <a:lnTo>
                    <a:pt x="77" y="67"/>
                  </a:lnTo>
                  <a:lnTo>
                    <a:pt x="96" y="84"/>
                  </a:lnTo>
                  <a:lnTo>
                    <a:pt x="115" y="102"/>
                  </a:lnTo>
                  <a:lnTo>
                    <a:pt x="132" y="121"/>
                  </a:lnTo>
                  <a:lnTo>
                    <a:pt x="150" y="139"/>
                  </a:lnTo>
                </a:path>
              </a:pathLst>
            </a:custGeom>
            <a:noFill/>
            <a:ln w="508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27" name="Freeform 243"/>
            <p:cNvSpPr>
              <a:spLocks/>
            </p:cNvSpPr>
            <p:nvPr/>
          </p:nvSpPr>
          <p:spPr bwMode="auto">
            <a:xfrm>
              <a:off x="8783" y="4936"/>
              <a:ext cx="9" cy="6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" y="10"/>
                </a:cxn>
                <a:cxn ang="0">
                  <a:pos x="4" y="9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11" y="4"/>
                </a:cxn>
                <a:cxn ang="0">
                  <a:pos x="13" y="3"/>
                </a:cxn>
                <a:cxn ang="0">
                  <a:pos x="16" y="1"/>
                </a:cxn>
                <a:cxn ang="0">
                  <a:pos x="17" y="0"/>
                </a:cxn>
              </a:cxnLst>
              <a:rect l="0" t="0" r="r" b="b"/>
              <a:pathLst>
                <a:path w="17" h="11">
                  <a:moveTo>
                    <a:pt x="0" y="11"/>
                  </a:moveTo>
                  <a:lnTo>
                    <a:pt x="1" y="10"/>
                  </a:lnTo>
                  <a:lnTo>
                    <a:pt x="4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11" y="4"/>
                  </a:lnTo>
                  <a:lnTo>
                    <a:pt x="13" y="3"/>
                  </a:lnTo>
                  <a:lnTo>
                    <a:pt x="16" y="1"/>
                  </a:lnTo>
                  <a:lnTo>
                    <a:pt x="17" y="0"/>
                  </a:lnTo>
                </a:path>
              </a:pathLst>
            </a:custGeom>
            <a:noFill/>
            <a:ln w="508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28" name="Freeform 244"/>
            <p:cNvSpPr>
              <a:spLocks/>
            </p:cNvSpPr>
            <p:nvPr/>
          </p:nvSpPr>
          <p:spPr bwMode="auto">
            <a:xfrm>
              <a:off x="8792" y="4936"/>
              <a:ext cx="48" cy="1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29"/>
                </a:cxn>
                <a:cxn ang="0">
                  <a:pos x="28" y="58"/>
                </a:cxn>
                <a:cxn ang="0">
                  <a:pos x="39" y="87"/>
                </a:cxn>
                <a:cxn ang="0">
                  <a:pos x="53" y="118"/>
                </a:cxn>
                <a:cxn ang="0">
                  <a:pos x="64" y="150"/>
                </a:cxn>
                <a:cxn ang="0">
                  <a:pos x="76" y="180"/>
                </a:cxn>
                <a:cxn ang="0">
                  <a:pos x="86" y="212"/>
                </a:cxn>
                <a:cxn ang="0">
                  <a:pos x="96" y="246"/>
                </a:cxn>
              </a:cxnLst>
              <a:rect l="0" t="0" r="r" b="b"/>
              <a:pathLst>
                <a:path w="96" h="246">
                  <a:moveTo>
                    <a:pt x="0" y="0"/>
                  </a:moveTo>
                  <a:lnTo>
                    <a:pt x="15" y="29"/>
                  </a:lnTo>
                  <a:lnTo>
                    <a:pt x="28" y="58"/>
                  </a:lnTo>
                  <a:lnTo>
                    <a:pt x="39" y="87"/>
                  </a:lnTo>
                  <a:lnTo>
                    <a:pt x="53" y="118"/>
                  </a:lnTo>
                  <a:lnTo>
                    <a:pt x="64" y="150"/>
                  </a:lnTo>
                  <a:lnTo>
                    <a:pt x="76" y="180"/>
                  </a:lnTo>
                  <a:lnTo>
                    <a:pt x="86" y="212"/>
                  </a:lnTo>
                  <a:lnTo>
                    <a:pt x="96" y="246"/>
                  </a:lnTo>
                </a:path>
              </a:pathLst>
            </a:custGeom>
            <a:noFill/>
            <a:ln w="508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z="1400" b="1" smtClean="0"/>
              <a:pPr/>
              <a:t>3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669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54102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+mn-lt"/>
              </a:rPr>
              <a:t>Trouble Shooting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515" y="1371600"/>
            <a:ext cx="7467600" cy="57150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2400" b="1" dirty="0" smtClean="0"/>
              <a:t>Sleeve &amp; Funnel</a:t>
            </a:r>
            <a:endParaRPr lang="en-GB" sz="2400" b="1" dirty="0"/>
          </a:p>
          <a:p>
            <a:pPr lvl="1">
              <a:lnSpc>
                <a:spcPct val="90000"/>
              </a:lnSpc>
            </a:pPr>
            <a:endParaRPr lang="en-GB" sz="2400" b="1" dirty="0"/>
          </a:p>
          <a:p>
            <a:pPr lvl="1">
              <a:lnSpc>
                <a:spcPct val="90000"/>
              </a:lnSpc>
            </a:pPr>
            <a:r>
              <a:rPr lang="en-GB" sz="2400" b="1" dirty="0"/>
              <a:t>Should be concentric - 3 legs seated properly </a:t>
            </a:r>
            <a:r>
              <a:rPr lang="en-GB" sz="2400" b="1" dirty="0">
                <a:solidFill>
                  <a:srgbClr val="FF0000"/>
                </a:solidFill>
              </a:rPr>
              <a:t>- Not </a:t>
            </a:r>
            <a:r>
              <a:rPr lang="en-GB" sz="2400" b="1" dirty="0" smtClean="0">
                <a:solidFill>
                  <a:srgbClr val="FF0000"/>
                </a:solidFill>
              </a:rPr>
              <a:t>Loose</a:t>
            </a:r>
          </a:p>
          <a:p>
            <a:pPr lvl="1">
              <a:lnSpc>
                <a:spcPct val="90000"/>
              </a:lnSpc>
            </a:pPr>
            <a:endParaRPr lang="en-GB" sz="2400" b="1" dirty="0"/>
          </a:p>
          <a:p>
            <a:pPr lvl="1">
              <a:lnSpc>
                <a:spcPct val="90000"/>
              </a:lnSpc>
            </a:pPr>
            <a:r>
              <a:rPr lang="en-GB" sz="2400" b="1" dirty="0"/>
              <a:t>No nicks or scratches since they will affect how the milk is spread out onto the inside of the </a:t>
            </a:r>
            <a:r>
              <a:rPr lang="en-GB" sz="2400" b="1" dirty="0" smtClean="0"/>
              <a:t>cover</a:t>
            </a:r>
          </a:p>
          <a:p>
            <a:pPr lvl="1">
              <a:lnSpc>
                <a:spcPct val="90000"/>
              </a:lnSpc>
            </a:pPr>
            <a:endParaRPr lang="en-GB" sz="2400" b="1" dirty="0"/>
          </a:p>
          <a:p>
            <a:pPr lvl="1">
              <a:lnSpc>
                <a:spcPct val="90000"/>
              </a:lnSpc>
            </a:pPr>
            <a:r>
              <a:rPr lang="en-GB" sz="2400" b="1" dirty="0"/>
              <a:t>Objects lodged inside or lower in the meter base – watch for broken baffle pieces lodged inside the rubber sleeve 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315200" y="4876800"/>
            <a:ext cx="1676400" cy="1524000"/>
            <a:chOff x="1152" y="2880"/>
            <a:chExt cx="1344" cy="1248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152" y="2880"/>
              <a:ext cx="528" cy="1248"/>
              <a:chOff x="1152" y="2880"/>
              <a:chExt cx="528" cy="1248"/>
            </a:xfrm>
          </p:grpSpPr>
          <p:sp>
            <p:nvSpPr>
              <p:cNvPr id="62468" name="Line 4"/>
              <p:cNvSpPr>
                <a:spLocks noChangeShapeType="1"/>
              </p:cNvSpPr>
              <p:nvPr/>
            </p:nvSpPr>
            <p:spPr bwMode="auto">
              <a:xfrm>
                <a:off x="1296" y="2880"/>
                <a:ext cx="288" cy="384"/>
              </a:xfrm>
              <a:prstGeom prst="line">
                <a:avLst/>
              </a:prstGeom>
              <a:noFill/>
              <a:ln w="28575">
                <a:solidFill>
                  <a:srgbClr val="CA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469" name="Line 5"/>
              <p:cNvSpPr>
                <a:spLocks noChangeShapeType="1"/>
              </p:cNvSpPr>
              <p:nvPr/>
            </p:nvSpPr>
            <p:spPr bwMode="auto">
              <a:xfrm flipH="1">
                <a:off x="1152" y="2880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CA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470" name="Line 6"/>
              <p:cNvSpPr>
                <a:spLocks noChangeShapeType="1"/>
              </p:cNvSpPr>
              <p:nvPr/>
            </p:nvSpPr>
            <p:spPr bwMode="auto">
              <a:xfrm>
                <a:off x="1584" y="3264"/>
                <a:ext cx="96" cy="0"/>
              </a:xfrm>
              <a:prstGeom prst="line">
                <a:avLst/>
              </a:prstGeom>
              <a:noFill/>
              <a:ln w="28575">
                <a:solidFill>
                  <a:srgbClr val="CA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471" name="Line 7"/>
              <p:cNvSpPr>
                <a:spLocks noChangeShapeType="1"/>
              </p:cNvSpPr>
              <p:nvPr/>
            </p:nvSpPr>
            <p:spPr bwMode="auto">
              <a:xfrm>
                <a:off x="1680" y="3264"/>
                <a:ext cx="0" cy="864"/>
              </a:xfrm>
              <a:prstGeom prst="line">
                <a:avLst/>
              </a:prstGeom>
              <a:noFill/>
              <a:ln w="28575">
                <a:solidFill>
                  <a:srgbClr val="CA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472" name="Line 8"/>
              <p:cNvSpPr>
                <a:spLocks noChangeShapeType="1"/>
              </p:cNvSpPr>
              <p:nvPr/>
            </p:nvSpPr>
            <p:spPr bwMode="auto">
              <a:xfrm>
                <a:off x="1152" y="2880"/>
                <a:ext cx="336" cy="432"/>
              </a:xfrm>
              <a:prstGeom prst="line">
                <a:avLst/>
              </a:prstGeom>
              <a:noFill/>
              <a:ln w="28575">
                <a:solidFill>
                  <a:srgbClr val="CA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473" name="Line 9"/>
              <p:cNvSpPr>
                <a:spLocks noChangeShapeType="1"/>
              </p:cNvSpPr>
              <p:nvPr/>
            </p:nvSpPr>
            <p:spPr bwMode="auto">
              <a:xfrm>
                <a:off x="1488" y="3312"/>
                <a:ext cx="0" cy="816"/>
              </a:xfrm>
              <a:prstGeom prst="line">
                <a:avLst/>
              </a:prstGeom>
              <a:noFill/>
              <a:ln w="28575">
                <a:solidFill>
                  <a:srgbClr val="CA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474" name="Line 10"/>
              <p:cNvSpPr>
                <a:spLocks noChangeShapeType="1"/>
              </p:cNvSpPr>
              <p:nvPr/>
            </p:nvSpPr>
            <p:spPr bwMode="auto">
              <a:xfrm>
                <a:off x="1488" y="4128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CA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 flipH="1">
              <a:off x="1968" y="2880"/>
              <a:ext cx="528" cy="1248"/>
              <a:chOff x="1152" y="2880"/>
              <a:chExt cx="528" cy="1248"/>
            </a:xfrm>
          </p:grpSpPr>
          <p:sp>
            <p:nvSpPr>
              <p:cNvPr id="62477" name="Line 13"/>
              <p:cNvSpPr>
                <a:spLocks noChangeShapeType="1"/>
              </p:cNvSpPr>
              <p:nvPr/>
            </p:nvSpPr>
            <p:spPr bwMode="auto">
              <a:xfrm>
                <a:off x="1296" y="2880"/>
                <a:ext cx="288" cy="384"/>
              </a:xfrm>
              <a:prstGeom prst="line">
                <a:avLst/>
              </a:prstGeom>
              <a:noFill/>
              <a:ln w="28575">
                <a:solidFill>
                  <a:srgbClr val="CA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478" name="Line 14"/>
              <p:cNvSpPr>
                <a:spLocks noChangeShapeType="1"/>
              </p:cNvSpPr>
              <p:nvPr/>
            </p:nvSpPr>
            <p:spPr bwMode="auto">
              <a:xfrm flipH="1">
                <a:off x="1152" y="2880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CA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479" name="Line 15"/>
              <p:cNvSpPr>
                <a:spLocks noChangeShapeType="1"/>
              </p:cNvSpPr>
              <p:nvPr/>
            </p:nvSpPr>
            <p:spPr bwMode="auto">
              <a:xfrm>
                <a:off x="1584" y="3264"/>
                <a:ext cx="96" cy="0"/>
              </a:xfrm>
              <a:prstGeom prst="line">
                <a:avLst/>
              </a:prstGeom>
              <a:noFill/>
              <a:ln w="28575">
                <a:solidFill>
                  <a:srgbClr val="CA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480" name="Line 16"/>
              <p:cNvSpPr>
                <a:spLocks noChangeShapeType="1"/>
              </p:cNvSpPr>
              <p:nvPr/>
            </p:nvSpPr>
            <p:spPr bwMode="auto">
              <a:xfrm>
                <a:off x="1680" y="3264"/>
                <a:ext cx="0" cy="864"/>
              </a:xfrm>
              <a:prstGeom prst="line">
                <a:avLst/>
              </a:prstGeom>
              <a:noFill/>
              <a:ln w="28575">
                <a:solidFill>
                  <a:srgbClr val="CA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481" name="Line 17"/>
              <p:cNvSpPr>
                <a:spLocks noChangeShapeType="1"/>
              </p:cNvSpPr>
              <p:nvPr/>
            </p:nvSpPr>
            <p:spPr bwMode="auto">
              <a:xfrm>
                <a:off x="1152" y="2880"/>
                <a:ext cx="336" cy="432"/>
              </a:xfrm>
              <a:prstGeom prst="line">
                <a:avLst/>
              </a:prstGeom>
              <a:noFill/>
              <a:ln w="28575">
                <a:solidFill>
                  <a:srgbClr val="CA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482" name="Line 18"/>
              <p:cNvSpPr>
                <a:spLocks noChangeShapeType="1"/>
              </p:cNvSpPr>
              <p:nvPr/>
            </p:nvSpPr>
            <p:spPr bwMode="auto">
              <a:xfrm>
                <a:off x="1488" y="3312"/>
                <a:ext cx="0" cy="816"/>
              </a:xfrm>
              <a:prstGeom prst="line">
                <a:avLst/>
              </a:prstGeom>
              <a:noFill/>
              <a:ln w="28575">
                <a:solidFill>
                  <a:srgbClr val="CA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483" name="Line 19"/>
              <p:cNvSpPr>
                <a:spLocks noChangeShapeType="1"/>
              </p:cNvSpPr>
              <p:nvPr/>
            </p:nvSpPr>
            <p:spPr bwMode="auto">
              <a:xfrm>
                <a:off x="1488" y="4128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CA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7543800" y="1752600"/>
            <a:ext cx="1371600" cy="1828800"/>
            <a:chOff x="5828" y="7069"/>
            <a:chExt cx="729" cy="617"/>
          </a:xfrm>
        </p:grpSpPr>
        <p:sp>
          <p:nvSpPr>
            <p:cNvPr id="62487" name="Freeform 23"/>
            <p:cNvSpPr>
              <a:spLocks/>
            </p:cNvSpPr>
            <p:nvPr/>
          </p:nvSpPr>
          <p:spPr bwMode="auto">
            <a:xfrm>
              <a:off x="5866" y="7069"/>
              <a:ext cx="690" cy="396"/>
            </a:xfrm>
            <a:custGeom>
              <a:avLst/>
              <a:gdLst/>
              <a:ahLst/>
              <a:cxnLst>
                <a:cxn ang="0">
                  <a:pos x="29" y="615"/>
                </a:cxn>
                <a:cxn ang="0">
                  <a:pos x="109" y="670"/>
                </a:cxn>
                <a:cxn ang="0">
                  <a:pos x="205" y="714"/>
                </a:cxn>
                <a:cxn ang="0">
                  <a:pos x="316" y="749"/>
                </a:cxn>
                <a:cxn ang="0">
                  <a:pos x="438" y="774"/>
                </a:cxn>
                <a:cxn ang="0">
                  <a:pos x="566" y="788"/>
                </a:cxn>
                <a:cxn ang="0">
                  <a:pos x="699" y="791"/>
                </a:cxn>
                <a:cxn ang="0">
                  <a:pos x="828" y="781"/>
                </a:cxn>
                <a:cxn ang="0">
                  <a:pos x="952" y="759"/>
                </a:cxn>
                <a:cxn ang="0">
                  <a:pos x="1067" y="726"/>
                </a:cxn>
                <a:cxn ang="0">
                  <a:pos x="1169" y="685"/>
                </a:cxn>
                <a:cxn ang="0">
                  <a:pos x="1258" y="629"/>
                </a:cxn>
                <a:cxn ang="0">
                  <a:pos x="1328" y="567"/>
                </a:cxn>
                <a:cxn ang="0">
                  <a:pos x="1366" y="498"/>
                </a:cxn>
                <a:cxn ang="0">
                  <a:pos x="1380" y="427"/>
                </a:cxn>
                <a:cxn ang="0">
                  <a:pos x="1380" y="376"/>
                </a:cxn>
                <a:cxn ang="0">
                  <a:pos x="1379" y="347"/>
                </a:cxn>
                <a:cxn ang="0">
                  <a:pos x="1373" y="321"/>
                </a:cxn>
                <a:cxn ang="0">
                  <a:pos x="1364" y="294"/>
                </a:cxn>
                <a:cxn ang="0">
                  <a:pos x="1353" y="268"/>
                </a:cxn>
                <a:cxn ang="0">
                  <a:pos x="1335" y="243"/>
                </a:cxn>
                <a:cxn ang="0">
                  <a:pos x="1316" y="219"/>
                </a:cxn>
                <a:cxn ang="0">
                  <a:pos x="1294" y="198"/>
                </a:cxn>
                <a:cxn ang="0">
                  <a:pos x="1270" y="174"/>
                </a:cxn>
                <a:cxn ang="0">
                  <a:pos x="1240" y="155"/>
                </a:cxn>
                <a:cxn ang="0">
                  <a:pos x="1213" y="133"/>
                </a:cxn>
                <a:cxn ang="0">
                  <a:pos x="1181" y="114"/>
                </a:cxn>
                <a:cxn ang="0">
                  <a:pos x="1147" y="99"/>
                </a:cxn>
                <a:cxn ang="0">
                  <a:pos x="1111" y="82"/>
                </a:cxn>
                <a:cxn ang="0">
                  <a:pos x="1070" y="67"/>
                </a:cxn>
                <a:cxn ang="0">
                  <a:pos x="1034" y="56"/>
                </a:cxn>
                <a:cxn ang="0">
                  <a:pos x="990" y="41"/>
                </a:cxn>
                <a:cxn ang="0">
                  <a:pos x="948" y="31"/>
                </a:cxn>
                <a:cxn ang="0">
                  <a:pos x="904" y="22"/>
                </a:cxn>
                <a:cxn ang="0">
                  <a:pos x="858" y="15"/>
                </a:cxn>
                <a:cxn ang="0">
                  <a:pos x="812" y="8"/>
                </a:cxn>
                <a:cxn ang="0">
                  <a:pos x="764" y="5"/>
                </a:cxn>
                <a:cxn ang="0">
                  <a:pos x="718" y="0"/>
                </a:cxn>
                <a:cxn ang="0">
                  <a:pos x="670" y="0"/>
                </a:cxn>
                <a:cxn ang="0">
                  <a:pos x="622" y="0"/>
                </a:cxn>
                <a:cxn ang="0">
                  <a:pos x="552" y="3"/>
                </a:cxn>
              </a:cxnLst>
              <a:rect l="0" t="0" r="r" b="b"/>
              <a:pathLst>
                <a:path w="1380" h="791">
                  <a:moveTo>
                    <a:pt x="0" y="586"/>
                  </a:moveTo>
                  <a:lnTo>
                    <a:pt x="29" y="615"/>
                  </a:lnTo>
                  <a:lnTo>
                    <a:pt x="68" y="644"/>
                  </a:lnTo>
                  <a:lnTo>
                    <a:pt x="109" y="670"/>
                  </a:lnTo>
                  <a:lnTo>
                    <a:pt x="154" y="694"/>
                  </a:lnTo>
                  <a:lnTo>
                    <a:pt x="205" y="714"/>
                  </a:lnTo>
                  <a:lnTo>
                    <a:pt x="258" y="733"/>
                  </a:lnTo>
                  <a:lnTo>
                    <a:pt x="316" y="749"/>
                  </a:lnTo>
                  <a:lnTo>
                    <a:pt x="376" y="763"/>
                  </a:lnTo>
                  <a:lnTo>
                    <a:pt x="438" y="774"/>
                  </a:lnTo>
                  <a:lnTo>
                    <a:pt x="501" y="784"/>
                  </a:lnTo>
                  <a:lnTo>
                    <a:pt x="566" y="788"/>
                  </a:lnTo>
                  <a:lnTo>
                    <a:pt x="632" y="791"/>
                  </a:lnTo>
                  <a:lnTo>
                    <a:pt x="699" y="791"/>
                  </a:lnTo>
                  <a:lnTo>
                    <a:pt x="761" y="788"/>
                  </a:lnTo>
                  <a:lnTo>
                    <a:pt x="828" y="781"/>
                  </a:lnTo>
                  <a:lnTo>
                    <a:pt x="891" y="771"/>
                  </a:lnTo>
                  <a:lnTo>
                    <a:pt x="952" y="759"/>
                  </a:lnTo>
                  <a:lnTo>
                    <a:pt x="1012" y="745"/>
                  </a:lnTo>
                  <a:lnTo>
                    <a:pt x="1067" y="726"/>
                  </a:lnTo>
                  <a:lnTo>
                    <a:pt x="1121" y="707"/>
                  </a:lnTo>
                  <a:lnTo>
                    <a:pt x="1169" y="685"/>
                  </a:lnTo>
                  <a:lnTo>
                    <a:pt x="1214" y="659"/>
                  </a:lnTo>
                  <a:lnTo>
                    <a:pt x="1258" y="629"/>
                  </a:lnTo>
                  <a:lnTo>
                    <a:pt x="1296" y="597"/>
                  </a:lnTo>
                  <a:lnTo>
                    <a:pt x="1328" y="567"/>
                  </a:lnTo>
                  <a:lnTo>
                    <a:pt x="1353" y="533"/>
                  </a:lnTo>
                  <a:lnTo>
                    <a:pt x="1366" y="498"/>
                  </a:lnTo>
                  <a:lnTo>
                    <a:pt x="1379" y="463"/>
                  </a:lnTo>
                  <a:lnTo>
                    <a:pt x="1380" y="427"/>
                  </a:lnTo>
                  <a:lnTo>
                    <a:pt x="1380" y="380"/>
                  </a:lnTo>
                  <a:lnTo>
                    <a:pt x="1380" y="376"/>
                  </a:lnTo>
                  <a:lnTo>
                    <a:pt x="1380" y="361"/>
                  </a:lnTo>
                  <a:lnTo>
                    <a:pt x="1379" y="347"/>
                  </a:lnTo>
                  <a:lnTo>
                    <a:pt x="1376" y="335"/>
                  </a:lnTo>
                  <a:lnTo>
                    <a:pt x="1373" y="321"/>
                  </a:lnTo>
                  <a:lnTo>
                    <a:pt x="1369" y="306"/>
                  </a:lnTo>
                  <a:lnTo>
                    <a:pt x="1364" y="294"/>
                  </a:lnTo>
                  <a:lnTo>
                    <a:pt x="1357" y="280"/>
                  </a:lnTo>
                  <a:lnTo>
                    <a:pt x="1353" y="268"/>
                  </a:lnTo>
                  <a:lnTo>
                    <a:pt x="1345" y="255"/>
                  </a:lnTo>
                  <a:lnTo>
                    <a:pt x="1335" y="243"/>
                  </a:lnTo>
                  <a:lnTo>
                    <a:pt x="1325" y="232"/>
                  </a:lnTo>
                  <a:lnTo>
                    <a:pt x="1316" y="219"/>
                  </a:lnTo>
                  <a:lnTo>
                    <a:pt x="1306" y="207"/>
                  </a:lnTo>
                  <a:lnTo>
                    <a:pt x="1294" y="198"/>
                  </a:lnTo>
                  <a:lnTo>
                    <a:pt x="1283" y="185"/>
                  </a:lnTo>
                  <a:lnTo>
                    <a:pt x="1270" y="174"/>
                  </a:lnTo>
                  <a:lnTo>
                    <a:pt x="1255" y="163"/>
                  </a:lnTo>
                  <a:lnTo>
                    <a:pt x="1240" y="155"/>
                  </a:lnTo>
                  <a:lnTo>
                    <a:pt x="1226" y="143"/>
                  </a:lnTo>
                  <a:lnTo>
                    <a:pt x="1213" y="133"/>
                  </a:lnTo>
                  <a:lnTo>
                    <a:pt x="1198" y="123"/>
                  </a:lnTo>
                  <a:lnTo>
                    <a:pt x="1181" y="114"/>
                  </a:lnTo>
                  <a:lnTo>
                    <a:pt x="1163" y="107"/>
                  </a:lnTo>
                  <a:lnTo>
                    <a:pt x="1147" y="99"/>
                  </a:lnTo>
                  <a:lnTo>
                    <a:pt x="1128" y="92"/>
                  </a:lnTo>
                  <a:lnTo>
                    <a:pt x="1111" y="82"/>
                  </a:lnTo>
                  <a:lnTo>
                    <a:pt x="1092" y="75"/>
                  </a:lnTo>
                  <a:lnTo>
                    <a:pt x="1070" y="67"/>
                  </a:lnTo>
                  <a:lnTo>
                    <a:pt x="1053" y="60"/>
                  </a:lnTo>
                  <a:lnTo>
                    <a:pt x="1034" y="56"/>
                  </a:lnTo>
                  <a:lnTo>
                    <a:pt x="1012" y="48"/>
                  </a:lnTo>
                  <a:lnTo>
                    <a:pt x="990" y="41"/>
                  </a:lnTo>
                  <a:lnTo>
                    <a:pt x="968" y="37"/>
                  </a:lnTo>
                  <a:lnTo>
                    <a:pt x="948" y="31"/>
                  </a:lnTo>
                  <a:lnTo>
                    <a:pt x="926" y="26"/>
                  </a:lnTo>
                  <a:lnTo>
                    <a:pt x="904" y="22"/>
                  </a:lnTo>
                  <a:lnTo>
                    <a:pt x="882" y="16"/>
                  </a:lnTo>
                  <a:lnTo>
                    <a:pt x="858" y="15"/>
                  </a:lnTo>
                  <a:lnTo>
                    <a:pt x="834" y="12"/>
                  </a:lnTo>
                  <a:lnTo>
                    <a:pt x="812" y="8"/>
                  </a:lnTo>
                  <a:lnTo>
                    <a:pt x="788" y="5"/>
                  </a:lnTo>
                  <a:lnTo>
                    <a:pt x="764" y="5"/>
                  </a:lnTo>
                  <a:lnTo>
                    <a:pt x="743" y="3"/>
                  </a:lnTo>
                  <a:lnTo>
                    <a:pt x="718" y="0"/>
                  </a:lnTo>
                  <a:lnTo>
                    <a:pt x="695" y="0"/>
                  </a:lnTo>
                  <a:lnTo>
                    <a:pt x="670" y="0"/>
                  </a:lnTo>
                  <a:lnTo>
                    <a:pt x="646" y="0"/>
                  </a:lnTo>
                  <a:lnTo>
                    <a:pt x="622" y="0"/>
                  </a:lnTo>
                  <a:lnTo>
                    <a:pt x="600" y="0"/>
                  </a:lnTo>
                  <a:lnTo>
                    <a:pt x="552" y="3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488" name="Freeform 24"/>
            <p:cNvSpPr>
              <a:spLocks/>
            </p:cNvSpPr>
            <p:nvPr/>
          </p:nvSpPr>
          <p:spPr bwMode="auto">
            <a:xfrm>
              <a:off x="5828" y="7071"/>
              <a:ext cx="313" cy="291"/>
            </a:xfrm>
            <a:custGeom>
              <a:avLst/>
              <a:gdLst/>
              <a:ahLst/>
              <a:cxnLst>
                <a:cxn ang="0">
                  <a:pos x="626" y="0"/>
                </a:cxn>
                <a:cxn ang="0">
                  <a:pos x="578" y="5"/>
                </a:cxn>
                <a:cxn ang="0">
                  <a:pos x="533" y="9"/>
                </a:cxn>
                <a:cxn ang="0">
                  <a:pos x="486" y="19"/>
                </a:cxn>
                <a:cxn ang="0">
                  <a:pos x="442" y="26"/>
                </a:cxn>
                <a:cxn ang="0">
                  <a:pos x="400" y="38"/>
                </a:cxn>
                <a:cxn ang="0">
                  <a:pos x="358" y="50"/>
                </a:cxn>
                <a:cxn ang="0">
                  <a:pos x="317" y="63"/>
                </a:cxn>
                <a:cxn ang="0">
                  <a:pos x="279" y="77"/>
                </a:cxn>
                <a:cxn ang="0">
                  <a:pos x="240" y="93"/>
                </a:cxn>
                <a:cxn ang="0">
                  <a:pos x="209" y="108"/>
                </a:cxn>
                <a:cxn ang="0">
                  <a:pos x="176" y="127"/>
                </a:cxn>
                <a:cxn ang="0">
                  <a:pos x="144" y="146"/>
                </a:cxn>
                <a:cxn ang="0">
                  <a:pos x="118" y="168"/>
                </a:cxn>
                <a:cxn ang="0">
                  <a:pos x="91" y="189"/>
                </a:cxn>
                <a:cxn ang="0">
                  <a:pos x="73" y="214"/>
                </a:cxn>
                <a:cxn ang="0">
                  <a:pos x="51" y="238"/>
                </a:cxn>
                <a:cxn ang="0">
                  <a:pos x="33" y="259"/>
                </a:cxn>
                <a:cxn ang="0">
                  <a:pos x="22" y="286"/>
                </a:cxn>
                <a:cxn ang="0">
                  <a:pos x="4" y="335"/>
                </a:cxn>
                <a:cxn ang="0">
                  <a:pos x="0" y="388"/>
                </a:cxn>
                <a:cxn ang="0">
                  <a:pos x="0" y="377"/>
                </a:cxn>
                <a:cxn ang="0">
                  <a:pos x="0" y="424"/>
                </a:cxn>
                <a:cxn ang="0">
                  <a:pos x="3" y="457"/>
                </a:cxn>
                <a:cxn ang="0">
                  <a:pos x="11" y="491"/>
                </a:cxn>
                <a:cxn ang="0">
                  <a:pos x="26" y="523"/>
                </a:cxn>
                <a:cxn ang="0">
                  <a:pos x="48" y="551"/>
                </a:cxn>
                <a:cxn ang="0">
                  <a:pos x="74" y="583"/>
                </a:cxn>
              </a:cxnLst>
              <a:rect l="0" t="0" r="r" b="b"/>
              <a:pathLst>
                <a:path w="626" h="583">
                  <a:moveTo>
                    <a:pt x="626" y="0"/>
                  </a:moveTo>
                  <a:lnTo>
                    <a:pt x="578" y="5"/>
                  </a:lnTo>
                  <a:lnTo>
                    <a:pt x="533" y="9"/>
                  </a:lnTo>
                  <a:lnTo>
                    <a:pt x="486" y="19"/>
                  </a:lnTo>
                  <a:lnTo>
                    <a:pt x="442" y="26"/>
                  </a:lnTo>
                  <a:lnTo>
                    <a:pt x="400" y="38"/>
                  </a:lnTo>
                  <a:lnTo>
                    <a:pt x="358" y="50"/>
                  </a:lnTo>
                  <a:lnTo>
                    <a:pt x="317" y="63"/>
                  </a:lnTo>
                  <a:lnTo>
                    <a:pt x="279" y="77"/>
                  </a:lnTo>
                  <a:lnTo>
                    <a:pt x="240" y="93"/>
                  </a:lnTo>
                  <a:lnTo>
                    <a:pt x="209" y="108"/>
                  </a:lnTo>
                  <a:lnTo>
                    <a:pt x="176" y="127"/>
                  </a:lnTo>
                  <a:lnTo>
                    <a:pt x="144" y="146"/>
                  </a:lnTo>
                  <a:lnTo>
                    <a:pt x="118" y="168"/>
                  </a:lnTo>
                  <a:lnTo>
                    <a:pt x="91" y="189"/>
                  </a:lnTo>
                  <a:lnTo>
                    <a:pt x="73" y="214"/>
                  </a:lnTo>
                  <a:lnTo>
                    <a:pt x="51" y="238"/>
                  </a:lnTo>
                  <a:lnTo>
                    <a:pt x="33" y="259"/>
                  </a:lnTo>
                  <a:lnTo>
                    <a:pt x="22" y="286"/>
                  </a:lnTo>
                  <a:lnTo>
                    <a:pt x="4" y="335"/>
                  </a:lnTo>
                  <a:lnTo>
                    <a:pt x="0" y="388"/>
                  </a:lnTo>
                  <a:lnTo>
                    <a:pt x="0" y="377"/>
                  </a:lnTo>
                  <a:lnTo>
                    <a:pt x="0" y="424"/>
                  </a:lnTo>
                  <a:lnTo>
                    <a:pt x="3" y="457"/>
                  </a:lnTo>
                  <a:lnTo>
                    <a:pt x="11" y="491"/>
                  </a:lnTo>
                  <a:lnTo>
                    <a:pt x="26" y="523"/>
                  </a:lnTo>
                  <a:lnTo>
                    <a:pt x="48" y="551"/>
                  </a:lnTo>
                  <a:lnTo>
                    <a:pt x="74" y="583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489" name="Freeform 25"/>
            <p:cNvSpPr>
              <a:spLocks/>
            </p:cNvSpPr>
            <p:nvPr/>
          </p:nvSpPr>
          <p:spPr bwMode="auto">
            <a:xfrm>
              <a:off x="6067" y="7368"/>
              <a:ext cx="14" cy="2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3" y="18"/>
                </a:cxn>
                <a:cxn ang="0">
                  <a:pos x="5" y="37"/>
                </a:cxn>
                <a:cxn ang="0">
                  <a:pos x="0" y="56"/>
                </a:cxn>
              </a:cxnLst>
              <a:rect l="0" t="0" r="r" b="b"/>
              <a:pathLst>
                <a:path w="28" h="56">
                  <a:moveTo>
                    <a:pt x="28" y="0"/>
                  </a:moveTo>
                  <a:lnTo>
                    <a:pt x="13" y="18"/>
                  </a:lnTo>
                  <a:lnTo>
                    <a:pt x="5" y="37"/>
                  </a:lnTo>
                  <a:lnTo>
                    <a:pt x="0" y="56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490" name="Freeform 26"/>
            <p:cNvSpPr>
              <a:spLocks/>
            </p:cNvSpPr>
            <p:nvPr/>
          </p:nvSpPr>
          <p:spPr bwMode="auto">
            <a:xfrm>
              <a:off x="6106" y="7353"/>
              <a:ext cx="173" cy="50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0" y="99"/>
                </a:cxn>
                <a:cxn ang="0">
                  <a:pos x="0" y="83"/>
                </a:cxn>
                <a:cxn ang="0">
                  <a:pos x="6" y="63"/>
                </a:cxn>
                <a:cxn ang="0">
                  <a:pos x="19" y="48"/>
                </a:cxn>
                <a:cxn ang="0">
                  <a:pos x="38" y="35"/>
                </a:cxn>
                <a:cxn ang="0">
                  <a:pos x="63" y="21"/>
                </a:cxn>
                <a:cxn ang="0">
                  <a:pos x="91" y="10"/>
                </a:cxn>
                <a:cxn ang="0">
                  <a:pos x="126" y="3"/>
                </a:cxn>
                <a:cxn ang="0">
                  <a:pos x="156" y="0"/>
                </a:cxn>
                <a:cxn ang="0">
                  <a:pos x="190" y="0"/>
                </a:cxn>
                <a:cxn ang="0">
                  <a:pos x="226" y="3"/>
                </a:cxn>
                <a:cxn ang="0">
                  <a:pos x="258" y="10"/>
                </a:cxn>
                <a:cxn ang="0">
                  <a:pos x="284" y="21"/>
                </a:cxn>
                <a:cxn ang="0">
                  <a:pos x="308" y="35"/>
                </a:cxn>
                <a:cxn ang="0">
                  <a:pos x="328" y="48"/>
                </a:cxn>
                <a:cxn ang="0">
                  <a:pos x="341" y="63"/>
                </a:cxn>
                <a:cxn ang="0">
                  <a:pos x="347" y="83"/>
                </a:cxn>
                <a:cxn ang="0">
                  <a:pos x="347" y="99"/>
                </a:cxn>
              </a:cxnLst>
              <a:rect l="0" t="0" r="r" b="b"/>
              <a:pathLst>
                <a:path w="347" h="99">
                  <a:moveTo>
                    <a:pt x="0" y="83"/>
                  </a:moveTo>
                  <a:lnTo>
                    <a:pt x="0" y="99"/>
                  </a:lnTo>
                  <a:lnTo>
                    <a:pt x="0" y="83"/>
                  </a:lnTo>
                  <a:lnTo>
                    <a:pt x="6" y="63"/>
                  </a:lnTo>
                  <a:lnTo>
                    <a:pt x="19" y="48"/>
                  </a:lnTo>
                  <a:lnTo>
                    <a:pt x="38" y="35"/>
                  </a:lnTo>
                  <a:lnTo>
                    <a:pt x="63" y="21"/>
                  </a:lnTo>
                  <a:lnTo>
                    <a:pt x="91" y="10"/>
                  </a:lnTo>
                  <a:lnTo>
                    <a:pt x="126" y="3"/>
                  </a:lnTo>
                  <a:lnTo>
                    <a:pt x="156" y="0"/>
                  </a:lnTo>
                  <a:lnTo>
                    <a:pt x="190" y="0"/>
                  </a:lnTo>
                  <a:lnTo>
                    <a:pt x="226" y="3"/>
                  </a:lnTo>
                  <a:lnTo>
                    <a:pt x="258" y="10"/>
                  </a:lnTo>
                  <a:lnTo>
                    <a:pt x="284" y="21"/>
                  </a:lnTo>
                  <a:lnTo>
                    <a:pt x="308" y="35"/>
                  </a:lnTo>
                  <a:lnTo>
                    <a:pt x="328" y="48"/>
                  </a:lnTo>
                  <a:lnTo>
                    <a:pt x="341" y="63"/>
                  </a:lnTo>
                  <a:lnTo>
                    <a:pt x="347" y="83"/>
                  </a:lnTo>
                  <a:lnTo>
                    <a:pt x="347" y="99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491" name="Freeform 27"/>
            <p:cNvSpPr>
              <a:spLocks/>
            </p:cNvSpPr>
            <p:nvPr/>
          </p:nvSpPr>
          <p:spPr bwMode="auto">
            <a:xfrm>
              <a:off x="6081" y="7334"/>
              <a:ext cx="237" cy="61"/>
            </a:xfrm>
            <a:custGeom>
              <a:avLst/>
              <a:gdLst/>
              <a:ahLst/>
              <a:cxnLst>
                <a:cxn ang="0">
                  <a:pos x="475" y="123"/>
                </a:cxn>
                <a:cxn ang="0">
                  <a:pos x="473" y="104"/>
                </a:cxn>
                <a:cxn ang="0">
                  <a:pos x="460" y="85"/>
                </a:cxn>
                <a:cxn ang="0">
                  <a:pos x="447" y="66"/>
                </a:cxn>
                <a:cxn ang="0">
                  <a:pos x="425" y="51"/>
                </a:cxn>
                <a:cxn ang="0">
                  <a:pos x="397" y="34"/>
                </a:cxn>
                <a:cxn ang="0">
                  <a:pos x="370" y="22"/>
                </a:cxn>
                <a:cxn ang="0">
                  <a:pos x="333" y="15"/>
                </a:cxn>
                <a:cxn ang="0">
                  <a:pos x="300" y="8"/>
                </a:cxn>
                <a:cxn ang="0">
                  <a:pos x="261" y="3"/>
                </a:cxn>
                <a:cxn ang="0">
                  <a:pos x="223" y="0"/>
                </a:cxn>
                <a:cxn ang="0">
                  <a:pos x="183" y="3"/>
                </a:cxn>
                <a:cxn ang="0">
                  <a:pos x="147" y="8"/>
                </a:cxn>
                <a:cxn ang="0">
                  <a:pos x="112" y="15"/>
                </a:cxn>
                <a:cxn ang="0">
                  <a:pos x="77" y="22"/>
                </a:cxn>
                <a:cxn ang="0">
                  <a:pos x="47" y="37"/>
                </a:cxn>
                <a:cxn ang="0">
                  <a:pos x="22" y="51"/>
                </a:cxn>
                <a:cxn ang="0">
                  <a:pos x="0" y="67"/>
                </a:cxn>
              </a:cxnLst>
              <a:rect l="0" t="0" r="r" b="b"/>
              <a:pathLst>
                <a:path w="475" h="123">
                  <a:moveTo>
                    <a:pt x="475" y="123"/>
                  </a:moveTo>
                  <a:lnTo>
                    <a:pt x="473" y="104"/>
                  </a:lnTo>
                  <a:lnTo>
                    <a:pt x="460" y="85"/>
                  </a:lnTo>
                  <a:lnTo>
                    <a:pt x="447" y="66"/>
                  </a:lnTo>
                  <a:lnTo>
                    <a:pt x="425" y="51"/>
                  </a:lnTo>
                  <a:lnTo>
                    <a:pt x="397" y="34"/>
                  </a:lnTo>
                  <a:lnTo>
                    <a:pt x="370" y="22"/>
                  </a:lnTo>
                  <a:lnTo>
                    <a:pt x="333" y="15"/>
                  </a:lnTo>
                  <a:lnTo>
                    <a:pt x="300" y="8"/>
                  </a:lnTo>
                  <a:lnTo>
                    <a:pt x="261" y="3"/>
                  </a:lnTo>
                  <a:lnTo>
                    <a:pt x="223" y="0"/>
                  </a:lnTo>
                  <a:lnTo>
                    <a:pt x="183" y="3"/>
                  </a:lnTo>
                  <a:lnTo>
                    <a:pt x="147" y="8"/>
                  </a:lnTo>
                  <a:lnTo>
                    <a:pt x="112" y="15"/>
                  </a:lnTo>
                  <a:lnTo>
                    <a:pt x="77" y="22"/>
                  </a:lnTo>
                  <a:lnTo>
                    <a:pt x="47" y="37"/>
                  </a:lnTo>
                  <a:lnTo>
                    <a:pt x="22" y="51"/>
                  </a:lnTo>
                  <a:lnTo>
                    <a:pt x="0" y="67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492" name="Freeform 28"/>
            <p:cNvSpPr>
              <a:spLocks/>
            </p:cNvSpPr>
            <p:nvPr/>
          </p:nvSpPr>
          <p:spPr bwMode="auto">
            <a:xfrm>
              <a:off x="5939" y="7345"/>
              <a:ext cx="133" cy="52"/>
            </a:xfrm>
            <a:custGeom>
              <a:avLst/>
              <a:gdLst/>
              <a:ahLst/>
              <a:cxnLst>
                <a:cxn ang="0">
                  <a:pos x="265" y="104"/>
                </a:cxn>
                <a:cxn ang="0">
                  <a:pos x="256" y="101"/>
                </a:cxn>
                <a:cxn ang="0">
                  <a:pos x="246" y="99"/>
                </a:cxn>
                <a:cxn ang="0">
                  <a:pos x="236" y="96"/>
                </a:cxn>
                <a:cxn ang="0">
                  <a:pos x="227" y="93"/>
                </a:cxn>
                <a:cxn ang="0">
                  <a:pos x="217" y="92"/>
                </a:cxn>
                <a:cxn ang="0">
                  <a:pos x="207" y="89"/>
                </a:cxn>
                <a:cxn ang="0">
                  <a:pos x="198" y="86"/>
                </a:cxn>
                <a:cxn ang="0">
                  <a:pos x="188" y="85"/>
                </a:cxn>
                <a:cxn ang="0">
                  <a:pos x="179" y="82"/>
                </a:cxn>
                <a:cxn ang="0">
                  <a:pos x="169" y="79"/>
                </a:cxn>
                <a:cxn ang="0">
                  <a:pos x="159" y="77"/>
                </a:cxn>
                <a:cxn ang="0">
                  <a:pos x="154" y="72"/>
                </a:cxn>
                <a:cxn ang="0">
                  <a:pos x="144" y="70"/>
                </a:cxn>
                <a:cxn ang="0">
                  <a:pos x="135" y="67"/>
                </a:cxn>
                <a:cxn ang="0">
                  <a:pos x="125" y="63"/>
                </a:cxn>
                <a:cxn ang="0">
                  <a:pos x="118" y="60"/>
                </a:cxn>
                <a:cxn ang="0">
                  <a:pos x="109" y="59"/>
                </a:cxn>
                <a:cxn ang="0">
                  <a:pos x="102" y="53"/>
                </a:cxn>
                <a:cxn ang="0">
                  <a:pos x="92" y="51"/>
                </a:cxn>
                <a:cxn ang="0">
                  <a:pos x="85" y="45"/>
                </a:cxn>
                <a:cxn ang="0">
                  <a:pos x="77" y="44"/>
                </a:cxn>
                <a:cxn ang="0">
                  <a:pos x="67" y="38"/>
                </a:cxn>
                <a:cxn ang="0">
                  <a:pos x="61" y="37"/>
                </a:cxn>
                <a:cxn ang="0">
                  <a:pos x="54" y="31"/>
                </a:cxn>
                <a:cxn ang="0">
                  <a:pos x="47" y="29"/>
                </a:cxn>
                <a:cxn ang="0">
                  <a:pos x="39" y="24"/>
                </a:cxn>
                <a:cxn ang="0">
                  <a:pos x="32" y="22"/>
                </a:cxn>
                <a:cxn ang="0">
                  <a:pos x="25" y="16"/>
                </a:cxn>
                <a:cxn ang="0">
                  <a:pos x="18" y="12"/>
                </a:cxn>
                <a:cxn ang="0">
                  <a:pos x="10" y="9"/>
                </a:cxn>
                <a:cxn ang="0">
                  <a:pos x="4" y="5"/>
                </a:cxn>
                <a:cxn ang="0">
                  <a:pos x="0" y="0"/>
                </a:cxn>
              </a:cxnLst>
              <a:rect l="0" t="0" r="r" b="b"/>
              <a:pathLst>
                <a:path w="265" h="104">
                  <a:moveTo>
                    <a:pt x="265" y="104"/>
                  </a:moveTo>
                  <a:lnTo>
                    <a:pt x="256" y="101"/>
                  </a:lnTo>
                  <a:lnTo>
                    <a:pt x="246" y="99"/>
                  </a:lnTo>
                  <a:lnTo>
                    <a:pt x="236" y="96"/>
                  </a:lnTo>
                  <a:lnTo>
                    <a:pt x="227" y="93"/>
                  </a:lnTo>
                  <a:lnTo>
                    <a:pt x="217" y="92"/>
                  </a:lnTo>
                  <a:lnTo>
                    <a:pt x="207" y="89"/>
                  </a:lnTo>
                  <a:lnTo>
                    <a:pt x="198" y="86"/>
                  </a:lnTo>
                  <a:lnTo>
                    <a:pt x="188" y="85"/>
                  </a:lnTo>
                  <a:lnTo>
                    <a:pt x="179" y="82"/>
                  </a:lnTo>
                  <a:lnTo>
                    <a:pt x="169" y="79"/>
                  </a:lnTo>
                  <a:lnTo>
                    <a:pt x="159" y="77"/>
                  </a:lnTo>
                  <a:lnTo>
                    <a:pt x="154" y="72"/>
                  </a:lnTo>
                  <a:lnTo>
                    <a:pt x="144" y="70"/>
                  </a:lnTo>
                  <a:lnTo>
                    <a:pt x="135" y="67"/>
                  </a:lnTo>
                  <a:lnTo>
                    <a:pt x="125" y="63"/>
                  </a:lnTo>
                  <a:lnTo>
                    <a:pt x="118" y="60"/>
                  </a:lnTo>
                  <a:lnTo>
                    <a:pt x="109" y="59"/>
                  </a:lnTo>
                  <a:lnTo>
                    <a:pt x="102" y="53"/>
                  </a:lnTo>
                  <a:lnTo>
                    <a:pt x="92" y="51"/>
                  </a:lnTo>
                  <a:lnTo>
                    <a:pt x="85" y="45"/>
                  </a:lnTo>
                  <a:lnTo>
                    <a:pt x="77" y="44"/>
                  </a:lnTo>
                  <a:lnTo>
                    <a:pt x="67" y="38"/>
                  </a:lnTo>
                  <a:lnTo>
                    <a:pt x="61" y="37"/>
                  </a:lnTo>
                  <a:lnTo>
                    <a:pt x="54" y="31"/>
                  </a:lnTo>
                  <a:lnTo>
                    <a:pt x="47" y="29"/>
                  </a:lnTo>
                  <a:lnTo>
                    <a:pt x="39" y="24"/>
                  </a:lnTo>
                  <a:lnTo>
                    <a:pt x="32" y="22"/>
                  </a:lnTo>
                  <a:lnTo>
                    <a:pt x="25" y="16"/>
                  </a:lnTo>
                  <a:lnTo>
                    <a:pt x="18" y="12"/>
                  </a:lnTo>
                  <a:lnTo>
                    <a:pt x="10" y="9"/>
                  </a:lnTo>
                  <a:lnTo>
                    <a:pt x="4" y="5"/>
                  </a:lnTo>
                  <a:lnTo>
                    <a:pt x="0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493" name="Freeform 29"/>
            <p:cNvSpPr>
              <a:spLocks/>
            </p:cNvSpPr>
            <p:nvPr/>
          </p:nvSpPr>
          <p:spPr bwMode="auto">
            <a:xfrm>
              <a:off x="6072" y="7345"/>
              <a:ext cx="375" cy="64"/>
            </a:xfrm>
            <a:custGeom>
              <a:avLst/>
              <a:gdLst/>
              <a:ahLst/>
              <a:cxnLst>
                <a:cxn ang="0">
                  <a:pos x="12" y="107"/>
                </a:cxn>
                <a:cxn ang="0">
                  <a:pos x="32" y="108"/>
                </a:cxn>
                <a:cxn ang="0">
                  <a:pos x="51" y="114"/>
                </a:cxn>
                <a:cxn ang="0">
                  <a:pos x="70" y="115"/>
                </a:cxn>
                <a:cxn ang="0">
                  <a:pos x="92" y="118"/>
                </a:cxn>
                <a:cxn ang="0">
                  <a:pos x="114" y="121"/>
                </a:cxn>
                <a:cxn ang="0">
                  <a:pos x="135" y="123"/>
                </a:cxn>
                <a:cxn ang="0">
                  <a:pos x="169" y="126"/>
                </a:cxn>
                <a:cxn ang="0">
                  <a:pos x="210" y="128"/>
                </a:cxn>
                <a:cxn ang="0">
                  <a:pos x="253" y="128"/>
                </a:cxn>
                <a:cxn ang="0">
                  <a:pos x="297" y="126"/>
                </a:cxn>
                <a:cxn ang="0">
                  <a:pos x="339" y="123"/>
                </a:cxn>
                <a:cxn ang="0">
                  <a:pos x="382" y="121"/>
                </a:cxn>
                <a:cxn ang="0">
                  <a:pos x="422" y="114"/>
                </a:cxn>
                <a:cxn ang="0">
                  <a:pos x="466" y="108"/>
                </a:cxn>
                <a:cxn ang="0">
                  <a:pos x="501" y="99"/>
                </a:cxn>
                <a:cxn ang="0">
                  <a:pos x="542" y="89"/>
                </a:cxn>
                <a:cxn ang="0">
                  <a:pos x="578" y="79"/>
                </a:cxn>
                <a:cxn ang="0">
                  <a:pos x="641" y="59"/>
                </a:cxn>
                <a:cxn ang="0">
                  <a:pos x="695" y="31"/>
                </a:cxn>
                <a:cxn ang="0">
                  <a:pos x="699" y="31"/>
                </a:cxn>
                <a:cxn ang="0">
                  <a:pos x="702" y="29"/>
                </a:cxn>
                <a:cxn ang="0">
                  <a:pos x="706" y="26"/>
                </a:cxn>
                <a:cxn ang="0">
                  <a:pos x="711" y="24"/>
                </a:cxn>
                <a:cxn ang="0">
                  <a:pos x="713" y="22"/>
                </a:cxn>
                <a:cxn ang="0">
                  <a:pos x="718" y="22"/>
                </a:cxn>
                <a:cxn ang="0">
                  <a:pos x="721" y="19"/>
                </a:cxn>
                <a:cxn ang="0">
                  <a:pos x="724" y="16"/>
                </a:cxn>
                <a:cxn ang="0">
                  <a:pos x="728" y="15"/>
                </a:cxn>
                <a:cxn ang="0">
                  <a:pos x="731" y="12"/>
                </a:cxn>
                <a:cxn ang="0">
                  <a:pos x="735" y="9"/>
                </a:cxn>
                <a:cxn ang="0">
                  <a:pos x="738" y="9"/>
                </a:cxn>
                <a:cxn ang="0">
                  <a:pos x="743" y="8"/>
                </a:cxn>
                <a:cxn ang="0">
                  <a:pos x="744" y="5"/>
                </a:cxn>
                <a:cxn ang="0">
                  <a:pos x="747" y="2"/>
                </a:cxn>
                <a:cxn ang="0">
                  <a:pos x="751" y="0"/>
                </a:cxn>
              </a:cxnLst>
              <a:rect l="0" t="0" r="r" b="b"/>
              <a:pathLst>
                <a:path w="751" h="128">
                  <a:moveTo>
                    <a:pt x="0" y="104"/>
                  </a:moveTo>
                  <a:lnTo>
                    <a:pt x="12" y="107"/>
                  </a:lnTo>
                  <a:lnTo>
                    <a:pt x="22" y="108"/>
                  </a:lnTo>
                  <a:lnTo>
                    <a:pt x="32" y="108"/>
                  </a:lnTo>
                  <a:lnTo>
                    <a:pt x="41" y="111"/>
                  </a:lnTo>
                  <a:lnTo>
                    <a:pt x="51" y="114"/>
                  </a:lnTo>
                  <a:lnTo>
                    <a:pt x="61" y="114"/>
                  </a:lnTo>
                  <a:lnTo>
                    <a:pt x="70" y="115"/>
                  </a:lnTo>
                  <a:lnTo>
                    <a:pt x="82" y="118"/>
                  </a:lnTo>
                  <a:lnTo>
                    <a:pt x="92" y="118"/>
                  </a:lnTo>
                  <a:lnTo>
                    <a:pt x="103" y="121"/>
                  </a:lnTo>
                  <a:lnTo>
                    <a:pt x="114" y="121"/>
                  </a:lnTo>
                  <a:lnTo>
                    <a:pt x="125" y="123"/>
                  </a:lnTo>
                  <a:lnTo>
                    <a:pt x="135" y="123"/>
                  </a:lnTo>
                  <a:lnTo>
                    <a:pt x="147" y="123"/>
                  </a:lnTo>
                  <a:lnTo>
                    <a:pt x="169" y="126"/>
                  </a:lnTo>
                  <a:lnTo>
                    <a:pt x="191" y="126"/>
                  </a:lnTo>
                  <a:lnTo>
                    <a:pt x="210" y="128"/>
                  </a:lnTo>
                  <a:lnTo>
                    <a:pt x="232" y="128"/>
                  </a:lnTo>
                  <a:lnTo>
                    <a:pt x="253" y="128"/>
                  </a:lnTo>
                  <a:lnTo>
                    <a:pt x="275" y="128"/>
                  </a:lnTo>
                  <a:lnTo>
                    <a:pt x="297" y="126"/>
                  </a:lnTo>
                  <a:lnTo>
                    <a:pt x="319" y="126"/>
                  </a:lnTo>
                  <a:lnTo>
                    <a:pt x="339" y="123"/>
                  </a:lnTo>
                  <a:lnTo>
                    <a:pt x="360" y="123"/>
                  </a:lnTo>
                  <a:lnTo>
                    <a:pt x="382" y="121"/>
                  </a:lnTo>
                  <a:lnTo>
                    <a:pt x="403" y="118"/>
                  </a:lnTo>
                  <a:lnTo>
                    <a:pt x="422" y="114"/>
                  </a:lnTo>
                  <a:lnTo>
                    <a:pt x="444" y="111"/>
                  </a:lnTo>
                  <a:lnTo>
                    <a:pt x="466" y="108"/>
                  </a:lnTo>
                  <a:lnTo>
                    <a:pt x="485" y="104"/>
                  </a:lnTo>
                  <a:lnTo>
                    <a:pt x="501" y="99"/>
                  </a:lnTo>
                  <a:lnTo>
                    <a:pt x="523" y="93"/>
                  </a:lnTo>
                  <a:lnTo>
                    <a:pt x="542" y="89"/>
                  </a:lnTo>
                  <a:lnTo>
                    <a:pt x="562" y="85"/>
                  </a:lnTo>
                  <a:lnTo>
                    <a:pt x="578" y="79"/>
                  </a:lnTo>
                  <a:lnTo>
                    <a:pt x="612" y="67"/>
                  </a:lnTo>
                  <a:lnTo>
                    <a:pt x="641" y="59"/>
                  </a:lnTo>
                  <a:lnTo>
                    <a:pt x="668" y="45"/>
                  </a:lnTo>
                  <a:lnTo>
                    <a:pt x="695" y="31"/>
                  </a:lnTo>
                  <a:lnTo>
                    <a:pt x="696" y="31"/>
                  </a:lnTo>
                  <a:lnTo>
                    <a:pt x="699" y="31"/>
                  </a:lnTo>
                  <a:lnTo>
                    <a:pt x="702" y="29"/>
                  </a:lnTo>
                  <a:lnTo>
                    <a:pt x="702" y="29"/>
                  </a:lnTo>
                  <a:lnTo>
                    <a:pt x="703" y="26"/>
                  </a:lnTo>
                  <a:lnTo>
                    <a:pt x="706" y="26"/>
                  </a:lnTo>
                  <a:lnTo>
                    <a:pt x="709" y="26"/>
                  </a:lnTo>
                  <a:lnTo>
                    <a:pt x="711" y="24"/>
                  </a:lnTo>
                  <a:lnTo>
                    <a:pt x="711" y="24"/>
                  </a:lnTo>
                  <a:lnTo>
                    <a:pt x="713" y="22"/>
                  </a:lnTo>
                  <a:lnTo>
                    <a:pt x="716" y="22"/>
                  </a:lnTo>
                  <a:lnTo>
                    <a:pt x="718" y="22"/>
                  </a:lnTo>
                  <a:lnTo>
                    <a:pt x="718" y="19"/>
                  </a:lnTo>
                  <a:lnTo>
                    <a:pt x="721" y="19"/>
                  </a:lnTo>
                  <a:lnTo>
                    <a:pt x="724" y="16"/>
                  </a:lnTo>
                  <a:lnTo>
                    <a:pt x="724" y="16"/>
                  </a:lnTo>
                  <a:lnTo>
                    <a:pt x="725" y="15"/>
                  </a:lnTo>
                  <a:lnTo>
                    <a:pt x="728" y="15"/>
                  </a:lnTo>
                  <a:lnTo>
                    <a:pt x="731" y="15"/>
                  </a:lnTo>
                  <a:lnTo>
                    <a:pt x="731" y="12"/>
                  </a:lnTo>
                  <a:lnTo>
                    <a:pt x="732" y="12"/>
                  </a:lnTo>
                  <a:lnTo>
                    <a:pt x="735" y="9"/>
                  </a:lnTo>
                  <a:lnTo>
                    <a:pt x="735" y="9"/>
                  </a:lnTo>
                  <a:lnTo>
                    <a:pt x="738" y="9"/>
                  </a:lnTo>
                  <a:lnTo>
                    <a:pt x="740" y="8"/>
                  </a:lnTo>
                  <a:lnTo>
                    <a:pt x="743" y="8"/>
                  </a:lnTo>
                  <a:lnTo>
                    <a:pt x="743" y="5"/>
                  </a:lnTo>
                  <a:lnTo>
                    <a:pt x="744" y="5"/>
                  </a:lnTo>
                  <a:lnTo>
                    <a:pt x="747" y="2"/>
                  </a:lnTo>
                  <a:lnTo>
                    <a:pt x="747" y="2"/>
                  </a:lnTo>
                  <a:lnTo>
                    <a:pt x="750" y="2"/>
                  </a:lnTo>
                  <a:lnTo>
                    <a:pt x="751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494" name="Line 30"/>
            <p:cNvSpPr>
              <a:spLocks noChangeShapeType="1"/>
            </p:cNvSpPr>
            <p:nvPr/>
          </p:nvSpPr>
          <p:spPr bwMode="auto">
            <a:xfrm flipV="1">
              <a:off x="6556" y="7257"/>
              <a:ext cx="1" cy="7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495" name="Freeform 31"/>
            <p:cNvSpPr>
              <a:spLocks/>
            </p:cNvSpPr>
            <p:nvPr/>
          </p:nvSpPr>
          <p:spPr bwMode="auto">
            <a:xfrm>
              <a:off x="6032" y="7443"/>
              <a:ext cx="323" cy="55"/>
            </a:xfrm>
            <a:custGeom>
              <a:avLst/>
              <a:gdLst/>
              <a:ahLst/>
              <a:cxnLst>
                <a:cxn ang="0">
                  <a:pos x="645" y="0"/>
                </a:cxn>
                <a:cxn ang="0">
                  <a:pos x="549" y="58"/>
                </a:cxn>
                <a:cxn ang="0">
                  <a:pos x="532" y="68"/>
                </a:cxn>
                <a:cxn ang="0">
                  <a:pos x="501" y="80"/>
                </a:cxn>
                <a:cxn ang="0">
                  <a:pos x="468" y="92"/>
                </a:cxn>
                <a:cxn ang="0">
                  <a:pos x="428" y="102"/>
                </a:cxn>
                <a:cxn ang="0">
                  <a:pos x="392" y="105"/>
                </a:cxn>
                <a:cxn ang="0">
                  <a:pos x="351" y="109"/>
                </a:cxn>
                <a:cxn ang="0">
                  <a:pos x="308" y="109"/>
                </a:cxn>
                <a:cxn ang="0">
                  <a:pos x="270" y="106"/>
                </a:cxn>
                <a:cxn ang="0">
                  <a:pos x="229" y="105"/>
                </a:cxn>
                <a:cxn ang="0">
                  <a:pos x="190" y="97"/>
                </a:cxn>
                <a:cxn ang="0">
                  <a:pos x="153" y="87"/>
                </a:cxn>
                <a:cxn ang="0">
                  <a:pos x="123" y="73"/>
                </a:cxn>
                <a:cxn ang="0">
                  <a:pos x="94" y="58"/>
                </a:cxn>
                <a:cxn ang="0">
                  <a:pos x="0" y="3"/>
                </a:cxn>
              </a:cxnLst>
              <a:rect l="0" t="0" r="r" b="b"/>
              <a:pathLst>
                <a:path w="645" h="109">
                  <a:moveTo>
                    <a:pt x="645" y="0"/>
                  </a:moveTo>
                  <a:lnTo>
                    <a:pt x="549" y="58"/>
                  </a:lnTo>
                  <a:lnTo>
                    <a:pt x="532" y="68"/>
                  </a:lnTo>
                  <a:lnTo>
                    <a:pt x="501" y="80"/>
                  </a:lnTo>
                  <a:lnTo>
                    <a:pt x="468" y="92"/>
                  </a:lnTo>
                  <a:lnTo>
                    <a:pt x="428" y="102"/>
                  </a:lnTo>
                  <a:lnTo>
                    <a:pt x="392" y="105"/>
                  </a:lnTo>
                  <a:lnTo>
                    <a:pt x="351" y="109"/>
                  </a:lnTo>
                  <a:lnTo>
                    <a:pt x="308" y="109"/>
                  </a:lnTo>
                  <a:lnTo>
                    <a:pt x="270" y="106"/>
                  </a:lnTo>
                  <a:lnTo>
                    <a:pt x="229" y="105"/>
                  </a:lnTo>
                  <a:lnTo>
                    <a:pt x="190" y="97"/>
                  </a:lnTo>
                  <a:lnTo>
                    <a:pt x="153" y="87"/>
                  </a:lnTo>
                  <a:lnTo>
                    <a:pt x="123" y="73"/>
                  </a:lnTo>
                  <a:lnTo>
                    <a:pt x="94" y="58"/>
                  </a:lnTo>
                  <a:lnTo>
                    <a:pt x="0" y="3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496" name="Freeform 32"/>
            <p:cNvSpPr>
              <a:spLocks/>
            </p:cNvSpPr>
            <p:nvPr/>
          </p:nvSpPr>
          <p:spPr bwMode="auto">
            <a:xfrm>
              <a:off x="6044" y="7452"/>
              <a:ext cx="296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2"/>
                </a:cxn>
                <a:cxn ang="0">
                  <a:pos x="24" y="41"/>
                </a:cxn>
                <a:cxn ang="0">
                  <a:pos x="43" y="60"/>
                </a:cxn>
                <a:cxn ang="0">
                  <a:pos x="67" y="78"/>
                </a:cxn>
                <a:cxn ang="0">
                  <a:pos x="96" y="89"/>
                </a:cxn>
                <a:cxn ang="0">
                  <a:pos x="128" y="104"/>
                </a:cxn>
                <a:cxn ang="0">
                  <a:pos x="164" y="114"/>
                </a:cxn>
                <a:cxn ang="0">
                  <a:pos x="202" y="121"/>
                </a:cxn>
                <a:cxn ang="0">
                  <a:pos x="243" y="129"/>
                </a:cxn>
                <a:cxn ang="0">
                  <a:pos x="282" y="130"/>
                </a:cxn>
                <a:cxn ang="0">
                  <a:pos x="326" y="129"/>
                </a:cxn>
                <a:cxn ang="0">
                  <a:pos x="367" y="126"/>
                </a:cxn>
                <a:cxn ang="0">
                  <a:pos x="404" y="118"/>
                </a:cxn>
                <a:cxn ang="0">
                  <a:pos x="444" y="111"/>
                </a:cxn>
                <a:cxn ang="0">
                  <a:pos x="477" y="99"/>
                </a:cxn>
                <a:cxn ang="0">
                  <a:pos x="508" y="88"/>
                </a:cxn>
                <a:cxn ang="0">
                  <a:pos x="541" y="67"/>
                </a:cxn>
                <a:cxn ang="0">
                  <a:pos x="563" y="48"/>
                </a:cxn>
                <a:cxn ang="0">
                  <a:pos x="584" y="25"/>
                </a:cxn>
                <a:cxn ang="0">
                  <a:pos x="592" y="3"/>
                </a:cxn>
              </a:cxnLst>
              <a:rect l="0" t="0" r="r" b="b"/>
              <a:pathLst>
                <a:path w="592" h="130">
                  <a:moveTo>
                    <a:pt x="0" y="0"/>
                  </a:moveTo>
                  <a:lnTo>
                    <a:pt x="10" y="22"/>
                  </a:lnTo>
                  <a:lnTo>
                    <a:pt x="24" y="41"/>
                  </a:lnTo>
                  <a:lnTo>
                    <a:pt x="43" y="60"/>
                  </a:lnTo>
                  <a:lnTo>
                    <a:pt x="67" y="78"/>
                  </a:lnTo>
                  <a:lnTo>
                    <a:pt x="96" y="89"/>
                  </a:lnTo>
                  <a:lnTo>
                    <a:pt x="128" y="104"/>
                  </a:lnTo>
                  <a:lnTo>
                    <a:pt x="164" y="114"/>
                  </a:lnTo>
                  <a:lnTo>
                    <a:pt x="202" y="121"/>
                  </a:lnTo>
                  <a:lnTo>
                    <a:pt x="243" y="129"/>
                  </a:lnTo>
                  <a:lnTo>
                    <a:pt x="282" y="130"/>
                  </a:lnTo>
                  <a:lnTo>
                    <a:pt x="326" y="129"/>
                  </a:lnTo>
                  <a:lnTo>
                    <a:pt x="367" y="126"/>
                  </a:lnTo>
                  <a:lnTo>
                    <a:pt x="404" y="118"/>
                  </a:lnTo>
                  <a:lnTo>
                    <a:pt x="444" y="111"/>
                  </a:lnTo>
                  <a:lnTo>
                    <a:pt x="477" y="99"/>
                  </a:lnTo>
                  <a:lnTo>
                    <a:pt x="508" y="88"/>
                  </a:lnTo>
                  <a:lnTo>
                    <a:pt x="541" y="67"/>
                  </a:lnTo>
                  <a:lnTo>
                    <a:pt x="563" y="48"/>
                  </a:lnTo>
                  <a:lnTo>
                    <a:pt x="584" y="25"/>
                  </a:lnTo>
                  <a:lnTo>
                    <a:pt x="592" y="3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497" name="Freeform 33"/>
            <p:cNvSpPr>
              <a:spLocks/>
            </p:cNvSpPr>
            <p:nvPr/>
          </p:nvSpPr>
          <p:spPr bwMode="auto">
            <a:xfrm>
              <a:off x="6085" y="7450"/>
              <a:ext cx="260" cy="236"/>
            </a:xfrm>
            <a:custGeom>
              <a:avLst/>
              <a:gdLst/>
              <a:ahLst/>
              <a:cxnLst>
                <a:cxn ang="0">
                  <a:pos x="521" y="0"/>
                </a:cxn>
                <a:cxn ang="0">
                  <a:pos x="514" y="22"/>
                </a:cxn>
                <a:cxn ang="0">
                  <a:pos x="503" y="41"/>
                </a:cxn>
                <a:cxn ang="0">
                  <a:pos x="482" y="60"/>
                </a:cxn>
                <a:cxn ang="0">
                  <a:pos x="460" y="79"/>
                </a:cxn>
                <a:cxn ang="0">
                  <a:pos x="434" y="92"/>
                </a:cxn>
                <a:cxn ang="0">
                  <a:pos x="434" y="92"/>
                </a:cxn>
                <a:cxn ang="0">
                  <a:pos x="401" y="106"/>
                </a:cxn>
                <a:cxn ang="0">
                  <a:pos x="363" y="118"/>
                </a:cxn>
                <a:cxn ang="0">
                  <a:pos x="321" y="127"/>
                </a:cxn>
                <a:cxn ang="0">
                  <a:pos x="283" y="134"/>
                </a:cxn>
                <a:cxn ang="0">
                  <a:pos x="238" y="137"/>
                </a:cxn>
                <a:cxn ang="0">
                  <a:pos x="194" y="137"/>
                </a:cxn>
                <a:cxn ang="0">
                  <a:pos x="153" y="134"/>
                </a:cxn>
                <a:cxn ang="0">
                  <a:pos x="109" y="127"/>
                </a:cxn>
                <a:cxn ang="0">
                  <a:pos x="69" y="118"/>
                </a:cxn>
                <a:cxn ang="0">
                  <a:pos x="32" y="106"/>
                </a:cxn>
                <a:cxn ang="0">
                  <a:pos x="0" y="92"/>
                </a:cxn>
                <a:cxn ang="0">
                  <a:pos x="0" y="472"/>
                </a:cxn>
                <a:cxn ang="0">
                  <a:pos x="0" y="92"/>
                </a:cxn>
                <a:cxn ang="0">
                  <a:pos x="0" y="472"/>
                </a:cxn>
              </a:cxnLst>
              <a:rect l="0" t="0" r="r" b="b"/>
              <a:pathLst>
                <a:path w="521" h="472">
                  <a:moveTo>
                    <a:pt x="521" y="0"/>
                  </a:moveTo>
                  <a:lnTo>
                    <a:pt x="514" y="22"/>
                  </a:lnTo>
                  <a:lnTo>
                    <a:pt x="503" y="41"/>
                  </a:lnTo>
                  <a:lnTo>
                    <a:pt x="482" y="60"/>
                  </a:lnTo>
                  <a:lnTo>
                    <a:pt x="460" y="79"/>
                  </a:lnTo>
                  <a:lnTo>
                    <a:pt x="434" y="92"/>
                  </a:lnTo>
                  <a:lnTo>
                    <a:pt x="434" y="92"/>
                  </a:lnTo>
                  <a:lnTo>
                    <a:pt x="401" y="106"/>
                  </a:lnTo>
                  <a:lnTo>
                    <a:pt x="363" y="118"/>
                  </a:lnTo>
                  <a:lnTo>
                    <a:pt x="321" y="127"/>
                  </a:lnTo>
                  <a:lnTo>
                    <a:pt x="283" y="134"/>
                  </a:lnTo>
                  <a:lnTo>
                    <a:pt x="238" y="137"/>
                  </a:lnTo>
                  <a:lnTo>
                    <a:pt x="194" y="137"/>
                  </a:lnTo>
                  <a:lnTo>
                    <a:pt x="153" y="134"/>
                  </a:lnTo>
                  <a:lnTo>
                    <a:pt x="109" y="127"/>
                  </a:lnTo>
                  <a:lnTo>
                    <a:pt x="69" y="118"/>
                  </a:lnTo>
                  <a:lnTo>
                    <a:pt x="32" y="106"/>
                  </a:lnTo>
                  <a:lnTo>
                    <a:pt x="0" y="92"/>
                  </a:lnTo>
                  <a:lnTo>
                    <a:pt x="0" y="472"/>
                  </a:lnTo>
                  <a:lnTo>
                    <a:pt x="0" y="92"/>
                  </a:lnTo>
                  <a:lnTo>
                    <a:pt x="0" y="472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498" name="Line 34"/>
            <p:cNvSpPr>
              <a:spLocks noChangeShapeType="1"/>
            </p:cNvSpPr>
            <p:nvPr/>
          </p:nvSpPr>
          <p:spPr bwMode="auto">
            <a:xfrm flipH="1" flipV="1">
              <a:off x="6039" y="7450"/>
              <a:ext cx="1" cy="231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499" name="Freeform 35"/>
            <p:cNvSpPr>
              <a:spLocks/>
            </p:cNvSpPr>
            <p:nvPr/>
          </p:nvSpPr>
          <p:spPr bwMode="auto">
            <a:xfrm>
              <a:off x="6039" y="7450"/>
              <a:ext cx="46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2"/>
                </a:cxn>
                <a:cxn ang="0">
                  <a:pos x="20" y="41"/>
                </a:cxn>
                <a:cxn ang="0">
                  <a:pos x="38" y="60"/>
                </a:cxn>
                <a:cxn ang="0">
                  <a:pos x="63" y="79"/>
                </a:cxn>
                <a:cxn ang="0">
                  <a:pos x="90" y="92"/>
                </a:cxn>
                <a:cxn ang="0">
                  <a:pos x="90" y="92"/>
                </a:cxn>
              </a:cxnLst>
              <a:rect l="0" t="0" r="r" b="b"/>
              <a:pathLst>
                <a:path w="90" h="92">
                  <a:moveTo>
                    <a:pt x="0" y="0"/>
                  </a:moveTo>
                  <a:lnTo>
                    <a:pt x="6" y="22"/>
                  </a:lnTo>
                  <a:lnTo>
                    <a:pt x="20" y="41"/>
                  </a:lnTo>
                  <a:lnTo>
                    <a:pt x="38" y="60"/>
                  </a:lnTo>
                  <a:lnTo>
                    <a:pt x="63" y="79"/>
                  </a:lnTo>
                  <a:lnTo>
                    <a:pt x="90" y="92"/>
                  </a:lnTo>
                  <a:lnTo>
                    <a:pt x="90" y="92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500" name="Line 36"/>
            <p:cNvSpPr>
              <a:spLocks noChangeShapeType="1"/>
            </p:cNvSpPr>
            <p:nvPr/>
          </p:nvSpPr>
          <p:spPr bwMode="auto">
            <a:xfrm>
              <a:off x="6039" y="7450"/>
              <a:ext cx="1" cy="231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501" name="Freeform 37"/>
            <p:cNvSpPr>
              <a:spLocks/>
            </p:cNvSpPr>
            <p:nvPr/>
          </p:nvSpPr>
          <p:spPr bwMode="auto">
            <a:xfrm>
              <a:off x="6344" y="7450"/>
              <a:ext cx="2" cy="231"/>
            </a:xfrm>
            <a:custGeom>
              <a:avLst/>
              <a:gdLst/>
              <a:ahLst/>
              <a:cxnLst>
                <a:cxn ang="0">
                  <a:pos x="0" y="462"/>
                </a:cxn>
                <a:cxn ang="0">
                  <a:pos x="4" y="0"/>
                </a:cxn>
                <a:cxn ang="0">
                  <a:pos x="0" y="462"/>
                </a:cxn>
              </a:cxnLst>
              <a:rect l="0" t="0" r="r" b="b"/>
              <a:pathLst>
                <a:path w="4" h="462">
                  <a:moveTo>
                    <a:pt x="0" y="462"/>
                  </a:moveTo>
                  <a:lnTo>
                    <a:pt x="4" y="0"/>
                  </a:lnTo>
                  <a:lnTo>
                    <a:pt x="0" y="462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z="1400" b="1" smtClean="0"/>
              <a:pPr/>
              <a:t>30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969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464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5410200" cy="1447800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+mn-lt"/>
              </a:rPr>
              <a:t>Trouble Shooting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92527" y="1066800"/>
            <a:ext cx="7246674" cy="563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dirty="0"/>
              <a:t>Meter </a:t>
            </a:r>
            <a:r>
              <a:rPr lang="en-GB" sz="2400" b="1" dirty="0" smtClean="0"/>
              <a:t>Body</a:t>
            </a:r>
          </a:p>
          <a:p>
            <a:pPr marL="0" indent="0">
              <a:buNone/>
            </a:pPr>
            <a:endParaRPr lang="en-GB" sz="2400" b="1" dirty="0"/>
          </a:p>
          <a:p>
            <a:pPr lvl="1"/>
            <a:r>
              <a:rPr lang="en-GB" sz="2400" b="1" dirty="0"/>
              <a:t>Look for possible </a:t>
            </a:r>
            <a:r>
              <a:rPr lang="en-GB" sz="2400" b="1" dirty="0" smtClean="0"/>
              <a:t>leaks</a:t>
            </a:r>
          </a:p>
          <a:p>
            <a:pPr lvl="1"/>
            <a:endParaRPr lang="en-GB" sz="2400" b="1" dirty="0"/>
          </a:p>
          <a:p>
            <a:pPr lvl="2"/>
            <a:r>
              <a:rPr lang="en-GB" sz="2400" b="1" dirty="0">
                <a:solidFill>
                  <a:srgbClr val="FF0000"/>
                </a:solidFill>
              </a:rPr>
              <a:t>Symptoms = Low Reading or Hissing 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pPr lvl="2"/>
            <a:endParaRPr lang="en-GB" sz="2400" b="1" dirty="0">
              <a:solidFill>
                <a:srgbClr val="FF0000"/>
              </a:solidFill>
            </a:endParaRPr>
          </a:p>
          <a:p>
            <a:pPr lvl="3"/>
            <a:r>
              <a:rPr lang="en-GB" sz="2400" b="1" dirty="0">
                <a:solidFill>
                  <a:schemeClr val="bg2">
                    <a:lumMod val="75000"/>
                  </a:schemeClr>
                </a:solidFill>
              </a:rPr>
              <a:t>Check rubber flask seal </a:t>
            </a:r>
            <a:r>
              <a:rPr lang="en-GB" sz="2400" b="1" dirty="0" smtClean="0">
                <a:solidFill>
                  <a:schemeClr val="bg2">
                    <a:lumMod val="75000"/>
                  </a:schemeClr>
                </a:solidFill>
              </a:rPr>
              <a:t>– </a:t>
            </a:r>
            <a:r>
              <a:rPr lang="en-GB" sz="2400" b="1" u="sng" dirty="0" smtClean="0">
                <a:solidFill>
                  <a:schemeClr val="bg2">
                    <a:lumMod val="75000"/>
                  </a:schemeClr>
                </a:solidFill>
              </a:rPr>
              <a:t>not rolled</a:t>
            </a:r>
            <a:endParaRPr lang="en-GB" sz="2400" b="1" dirty="0">
              <a:solidFill>
                <a:schemeClr val="bg2">
                  <a:lumMod val="75000"/>
                </a:schemeClr>
              </a:solidFill>
            </a:endParaRPr>
          </a:p>
          <a:p>
            <a:pPr lvl="3"/>
            <a:r>
              <a:rPr lang="en-GB" sz="2400" b="1" dirty="0">
                <a:solidFill>
                  <a:schemeClr val="bg2">
                    <a:lumMod val="75000"/>
                  </a:schemeClr>
                </a:solidFill>
              </a:rPr>
              <a:t>Look for hairline cracks</a:t>
            </a:r>
          </a:p>
          <a:p>
            <a:pPr lvl="3"/>
            <a:r>
              <a:rPr lang="en-GB" sz="2400" b="1" dirty="0">
                <a:solidFill>
                  <a:schemeClr val="bg2">
                    <a:lumMod val="75000"/>
                  </a:schemeClr>
                </a:solidFill>
              </a:rPr>
              <a:t>Is the rocker free to pivot and seal? </a:t>
            </a:r>
          </a:p>
          <a:p>
            <a:pPr lvl="1"/>
            <a:endParaRPr lang="en-GB" sz="2400" b="1" dirty="0"/>
          </a:p>
          <a:p>
            <a:pPr lvl="1"/>
            <a:r>
              <a:rPr lang="en-GB" sz="2400" b="1" dirty="0"/>
              <a:t>Look for possible </a:t>
            </a:r>
            <a:r>
              <a:rPr lang="en-GB" sz="2400" b="1" dirty="0" smtClean="0"/>
              <a:t>blockages</a:t>
            </a:r>
          </a:p>
          <a:p>
            <a:pPr lvl="1"/>
            <a:endParaRPr lang="en-GB" sz="2400" b="1" dirty="0"/>
          </a:p>
          <a:p>
            <a:pPr lvl="2"/>
            <a:r>
              <a:rPr lang="en-GB" sz="2400" b="1" dirty="0">
                <a:solidFill>
                  <a:srgbClr val="FF0000"/>
                </a:solidFill>
              </a:rPr>
              <a:t>Symptoms = slow draining, no stirring </a:t>
            </a:r>
          </a:p>
          <a:p>
            <a:pPr lvl="2"/>
            <a:endParaRPr lang="en-GB" sz="2400" b="1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2133600"/>
            <a:ext cx="1752600" cy="2743200"/>
            <a:chOff x="7794" y="8027"/>
            <a:chExt cx="1718" cy="2679"/>
          </a:xfrm>
        </p:grpSpPr>
        <p:sp>
          <p:nvSpPr>
            <p:cNvPr id="63493" name="Freeform 5"/>
            <p:cNvSpPr>
              <a:spLocks/>
            </p:cNvSpPr>
            <p:nvPr/>
          </p:nvSpPr>
          <p:spPr bwMode="auto">
            <a:xfrm>
              <a:off x="8192" y="8027"/>
              <a:ext cx="690" cy="396"/>
            </a:xfrm>
            <a:custGeom>
              <a:avLst/>
              <a:gdLst/>
              <a:ahLst/>
              <a:cxnLst>
                <a:cxn ang="0">
                  <a:pos x="29" y="615"/>
                </a:cxn>
                <a:cxn ang="0">
                  <a:pos x="109" y="670"/>
                </a:cxn>
                <a:cxn ang="0">
                  <a:pos x="205" y="714"/>
                </a:cxn>
                <a:cxn ang="0">
                  <a:pos x="316" y="749"/>
                </a:cxn>
                <a:cxn ang="0">
                  <a:pos x="438" y="774"/>
                </a:cxn>
                <a:cxn ang="0">
                  <a:pos x="566" y="788"/>
                </a:cxn>
                <a:cxn ang="0">
                  <a:pos x="699" y="791"/>
                </a:cxn>
                <a:cxn ang="0">
                  <a:pos x="828" y="781"/>
                </a:cxn>
                <a:cxn ang="0">
                  <a:pos x="952" y="759"/>
                </a:cxn>
                <a:cxn ang="0">
                  <a:pos x="1067" y="726"/>
                </a:cxn>
                <a:cxn ang="0">
                  <a:pos x="1169" y="685"/>
                </a:cxn>
                <a:cxn ang="0">
                  <a:pos x="1258" y="629"/>
                </a:cxn>
                <a:cxn ang="0">
                  <a:pos x="1328" y="567"/>
                </a:cxn>
                <a:cxn ang="0">
                  <a:pos x="1366" y="498"/>
                </a:cxn>
                <a:cxn ang="0">
                  <a:pos x="1380" y="427"/>
                </a:cxn>
                <a:cxn ang="0">
                  <a:pos x="1380" y="376"/>
                </a:cxn>
                <a:cxn ang="0">
                  <a:pos x="1379" y="347"/>
                </a:cxn>
                <a:cxn ang="0">
                  <a:pos x="1373" y="321"/>
                </a:cxn>
                <a:cxn ang="0">
                  <a:pos x="1364" y="294"/>
                </a:cxn>
                <a:cxn ang="0">
                  <a:pos x="1353" y="268"/>
                </a:cxn>
                <a:cxn ang="0">
                  <a:pos x="1335" y="243"/>
                </a:cxn>
                <a:cxn ang="0">
                  <a:pos x="1316" y="219"/>
                </a:cxn>
                <a:cxn ang="0">
                  <a:pos x="1294" y="198"/>
                </a:cxn>
                <a:cxn ang="0">
                  <a:pos x="1270" y="174"/>
                </a:cxn>
                <a:cxn ang="0">
                  <a:pos x="1240" y="155"/>
                </a:cxn>
                <a:cxn ang="0">
                  <a:pos x="1213" y="133"/>
                </a:cxn>
                <a:cxn ang="0">
                  <a:pos x="1181" y="114"/>
                </a:cxn>
                <a:cxn ang="0">
                  <a:pos x="1147" y="99"/>
                </a:cxn>
                <a:cxn ang="0">
                  <a:pos x="1111" y="82"/>
                </a:cxn>
                <a:cxn ang="0">
                  <a:pos x="1070" y="67"/>
                </a:cxn>
                <a:cxn ang="0">
                  <a:pos x="1034" y="56"/>
                </a:cxn>
                <a:cxn ang="0">
                  <a:pos x="990" y="41"/>
                </a:cxn>
                <a:cxn ang="0">
                  <a:pos x="948" y="31"/>
                </a:cxn>
                <a:cxn ang="0">
                  <a:pos x="904" y="22"/>
                </a:cxn>
                <a:cxn ang="0">
                  <a:pos x="858" y="15"/>
                </a:cxn>
                <a:cxn ang="0">
                  <a:pos x="812" y="8"/>
                </a:cxn>
                <a:cxn ang="0">
                  <a:pos x="764" y="5"/>
                </a:cxn>
                <a:cxn ang="0">
                  <a:pos x="718" y="0"/>
                </a:cxn>
                <a:cxn ang="0">
                  <a:pos x="670" y="0"/>
                </a:cxn>
                <a:cxn ang="0">
                  <a:pos x="622" y="0"/>
                </a:cxn>
                <a:cxn ang="0">
                  <a:pos x="552" y="3"/>
                </a:cxn>
              </a:cxnLst>
              <a:rect l="0" t="0" r="r" b="b"/>
              <a:pathLst>
                <a:path w="1380" h="791">
                  <a:moveTo>
                    <a:pt x="0" y="586"/>
                  </a:moveTo>
                  <a:lnTo>
                    <a:pt x="29" y="615"/>
                  </a:lnTo>
                  <a:lnTo>
                    <a:pt x="68" y="644"/>
                  </a:lnTo>
                  <a:lnTo>
                    <a:pt x="109" y="670"/>
                  </a:lnTo>
                  <a:lnTo>
                    <a:pt x="154" y="694"/>
                  </a:lnTo>
                  <a:lnTo>
                    <a:pt x="205" y="714"/>
                  </a:lnTo>
                  <a:lnTo>
                    <a:pt x="258" y="733"/>
                  </a:lnTo>
                  <a:lnTo>
                    <a:pt x="316" y="749"/>
                  </a:lnTo>
                  <a:lnTo>
                    <a:pt x="376" y="763"/>
                  </a:lnTo>
                  <a:lnTo>
                    <a:pt x="438" y="774"/>
                  </a:lnTo>
                  <a:lnTo>
                    <a:pt x="501" y="784"/>
                  </a:lnTo>
                  <a:lnTo>
                    <a:pt x="566" y="788"/>
                  </a:lnTo>
                  <a:lnTo>
                    <a:pt x="632" y="791"/>
                  </a:lnTo>
                  <a:lnTo>
                    <a:pt x="699" y="791"/>
                  </a:lnTo>
                  <a:lnTo>
                    <a:pt x="761" y="788"/>
                  </a:lnTo>
                  <a:lnTo>
                    <a:pt x="828" y="781"/>
                  </a:lnTo>
                  <a:lnTo>
                    <a:pt x="891" y="771"/>
                  </a:lnTo>
                  <a:lnTo>
                    <a:pt x="952" y="759"/>
                  </a:lnTo>
                  <a:lnTo>
                    <a:pt x="1012" y="745"/>
                  </a:lnTo>
                  <a:lnTo>
                    <a:pt x="1067" y="726"/>
                  </a:lnTo>
                  <a:lnTo>
                    <a:pt x="1121" y="707"/>
                  </a:lnTo>
                  <a:lnTo>
                    <a:pt x="1169" y="685"/>
                  </a:lnTo>
                  <a:lnTo>
                    <a:pt x="1214" y="659"/>
                  </a:lnTo>
                  <a:lnTo>
                    <a:pt x="1258" y="629"/>
                  </a:lnTo>
                  <a:lnTo>
                    <a:pt x="1296" y="597"/>
                  </a:lnTo>
                  <a:lnTo>
                    <a:pt x="1328" y="567"/>
                  </a:lnTo>
                  <a:lnTo>
                    <a:pt x="1353" y="533"/>
                  </a:lnTo>
                  <a:lnTo>
                    <a:pt x="1366" y="498"/>
                  </a:lnTo>
                  <a:lnTo>
                    <a:pt x="1379" y="463"/>
                  </a:lnTo>
                  <a:lnTo>
                    <a:pt x="1380" y="427"/>
                  </a:lnTo>
                  <a:lnTo>
                    <a:pt x="1380" y="380"/>
                  </a:lnTo>
                  <a:lnTo>
                    <a:pt x="1380" y="376"/>
                  </a:lnTo>
                  <a:lnTo>
                    <a:pt x="1380" y="361"/>
                  </a:lnTo>
                  <a:lnTo>
                    <a:pt x="1379" y="347"/>
                  </a:lnTo>
                  <a:lnTo>
                    <a:pt x="1376" y="335"/>
                  </a:lnTo>
                  <a:lnTo>
                    <a:pt x="1373" y="321"/>
                  </a:lnTo>
                  <a:lnTo>
                    <a:pt x="1369" y="306"/>
                  </a:lnTo>
                  <a:lnTo>
                    <a:pt x="1364" y="294"/>
                  </a:lnTo>
                  <a:lnTo>
                    <a:pt x="1357" y="280"/>
                  </a:lnTo>
                  <a:lnTo>
                    <a:pt x="1353" y="268"/>
                  </a:lnTo>
                  <a:lnTo>
                    <a:pt x="1345" y="255"/>
                  </a:lnTo>
                  <a:lnTo>
                    <a:pt x="1335" y="243"/>
                  </a:lnTo>
                  <a:lnTo>
                    <a:pt x="1325" y="232"/>
                  </a:lnTo>
                  <a:lnTo>
                    <a:pt x="1316" y="219"/>
                  </a:lnTo>
                  <a:lnTo>
                    <a:pt x="1306" y="207"/>
                  </a:lnTo>
                  <a:lnTo>
                    <a:pt x="1294" y="198"/>
                  </a:lnTo>
                  <a:lnTo>
                    <a:pt x="1283" y="185"/>
                  </a:lnTo>
                  <a:lnTo>
                    <a:pt x="1270" y="174"/>
                  </a:lnTo>
                  <a:lnTo>
                    <a:pt x="1255" y="163"/>
                  </a:lnTo>
                  <a:lnTo>
                    <a:pt x="1240" y="155"/>
                  </a:lnTo>
                  <a:lnTo>
                    <a:pt x="1226" y="143"/>
                  </a:lnTo>
                  <a:lnTo>
                    <a:pt x="1213" y="133"/>
                  </a:lnTo>
                  <a:lnTo>
                    <a:pt x="1198" y="123"/>
                  </a:lnTo>
                  <a:lnTo>
                    <a:pt x="1181" y="114"/>
                  </a:lnTo>
                  <a:lnTo>
                    <a:pt x="1163" y="107"/>
                  </a:lnTo>
                  <a:lnTo>
                    <a:pt x="1147" y="99"/>
                  </a:lnTo>
                  <a:lnTo>
                    <a:pt x="1128" y="92"/>
                  </a:lnTo>
                  <a:lnTo>
                    <a:pt x="1111" y="82"/>
                  </a:lnTo>
                  <a:lnTo>
                    <a:pt x="1092" y="75"/>
                  </a:lnTo>
                  <a:lnTo>
                    <a:pt x="1070" y="67"/>
                  </a:lnTo>
                  <a:lnTo>
                    <a:pt x="1053" y="60"/>
                  </a:lnTo>
                  <a:lnTo>
                    <a:pt x="1034" y="56"/>
                  </a:lnTo>
                  <a:lnTo>
                    <a:pt x="1012" y="48"/>
                  </a:lnTo>
                  <a:lnTo>
                    <a:pt x="990" y="41"/>
                  </a:lnTo>
                  <a:lnTo>
                    <a:pt x="968" y="37"/>
                  </a:lnTo>
                  <a:lnTo>
                    <a:pt x="948" y="31"/>
                  </a:lnTo>
                  <a:lnTo>
                    <a:pt x="926" y="26"/>
                  </a:lnTo>
                  <a:lnTo>
                    <a:pt x="904" y="22"/>
                  </a:lnTo>
                  <a:lnTo>
                    <a:pt x="882" y="16"/>
                  </a:lnTo>
                  <a:lnTo>
                    <a:pt x="858" y="15"/>
                  </a:lnTo>
                  <a:lnTo>
                    <a:pt x="834" y="12"/>
                  </a:lnTo>
                  <a:lnTo>
                    <a:pt x="812" y="8"/>
                  </a:lnTo>
                  <a:lnTo>
                    <a:pt x="788" y="5"/>
                  </a:lnTo>
                  <a:lnTo>
                    <a:pt x="764" y="5"/>
                  </a:lnTo>
                  <a:lnTo>
                    <a:pt x="743" y="3"/>
                  </a:lnTo>
                  <a:lnTo>
                    <a:pt x="718" y="0"/>
                  </a:lnTo>
                  <a:lnTo>
                    <a:pt x="695" y="0"/>
                  </a:lnTo>
                  <a:lnTo>
                    <a:pt x="670" y="0"/>
                  </a:lnTo>
                  <a:lnTo>
                    <a:pt x="646" y="0"/>
                  </a:lnTo>
                  <a:lnTo>
                    <a:pt x="622" y="0"/>
                  </a:lnTo>
                  <a:lnTo>
                    <a:pt x="600" y="0"/>
                  </a:lnTo>
                  <a:lnTo>
                    <a:pt x="552" y="3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auto">
            <a:xfrm>
              <a:off x="8154" y="8029"/>
              <a:ext cx="313" cy="291"/>
            </a:xfrm>
            <a:custGeom>
              <a:avLst/>
              <a:gdLst/>
              <a:ahLst/>
              <a:cxnLst>
                <a:cxn ang="0">
                  <a:pos x="626" y="0"/>
                </a:cxn>
                <a:cxn ang="0">
                  <a:pos x="578" y="5"/>
                </a:cxn>
                <a:cxn ang="0">
                  <a:pos x="533" y="9"/>
                </a:cxn>
                <a:cxn ang="0">
                  <a:pos x="486" y="19"/>
                </a:cxn>
                <a:cxn ang="0">
                  <a:pos x="442" y="26"/>
                </a:cxn>
                <a:cxn ang="0">
                  <a:pos x="400" y="38"/>
                </a:cxn>
                <a:cxn ang="0">
                  <a:pos x="358" y="50"/>
                </a:cxn>
                <a:cxn ang="0">
                  <a:pos x="317" y="63"/>
                </a:cxn>
                <a:cxn ang="0">
                  <a:pos x="279" y="77"/>
                </a:cxn>
                <a:cxn ang="0">
                  <a:pos x="240" y="93"/>
                </a:cxn>
                <a:cxn ang="0">
                  <a:pos x="209" y="108"/>
                </a:cxn>
                <a:cxn ang="0">
                  <a:pos x="176" y="127"/>
                </a:cxn>
                <a:cxn ang="0">
                  <a:pos x="144" y="146"/>
                </a:cxn>
                <a:cxn ang="0">
                  <a:pos x="118" y="168"/>
                </a:cxn>
                <a:cxn ang="0">
                  <a:pos x="91" y="189"/>
                </a:cxn>
                <a:cxn ang="0">
                  <a:pos x="73" y="214"/>
                </a:cxn>
                <a:cxn ang="0">
                  <a:pos x="51" y="238"/>
                </a:cxn>
                <a:cxn ang="0">
                  <a:pos x="33" y="259"/>
                </a:cxn>
                <a:cxn ang="0">
                  <a:pos x="22" y="286"/>
                </a:cxn>
                <a:cxn ang="0">
                  <a:pos x="4" y="335"/>
                </a:cxn>
                <a:cxn ang="0">
                  <a:pos x="0" y="388"/>
                </a:cxn>
                <a:cxn ang="0">
                  <a:pos x="0" y="377"/>
                </a:cxn>
                <a:cxn ang="0">
                  <a:pos x="0" y="424"/>
                </a:cxn>
                <a:cxn ang="0">
                  <a:pos x="3" y="457"/>
                </a:cxn>
                <a:cxn ang="0">
                  <a:pos x="11" y="491"/>
                </a:cxn>
                <a:cxn ang="0">
                  <a:pos x="26" y="523"/>
                </a:cxn>
                <a:cxn ang="0">
                  <a:pos x="48" y="551"/>
                </a:cxn>
                <a:cxn ang="0">
                  <a:pos x="74" y="583"/>
                </a:cxn>
              </a:cxnLst>
              <a:rect l="0" t="0" r="r" b="b"/>
              <a:pathLst>
                <a:path w="626" h="583">
                  <a:moveTo>
                    <a:pt x="626" y="0"/>
                  </a:moveTo>
                  <a:lnTo>
                    <a:pt x="578" y="5"/>
                  </a:lnTo>
                  <a:lnTo>
                    <a:pt x="533" y="9"/>
                  </a:lnTo>
                  <a:lnTo>
                    <a:pt x="486" y="19"/>
                  </a:lnTo>
                  <a:lnTo>
                    <a:pt x="442" y="26"/>
                  </a:lnTo>
                  <a:lnTo>
                    <a:pt x="400" y="38"/>
                  </a:lnTo>
                  <a:lnTo>
                    <a:pt x="358" y="50"/>
                  </a:lnTo>
                  <a:lnTo>
                    <a:pt x="317" y="63"/>
                  </a:lnTo>
                  <a:lnTo>
                    <a:pt x="279" y="77"/>
                  </a:lnTo>
                  <a:lnTo>
                    <a:pt x="240" y="93"/>
                  </a:lnTo>
                  <a:lnTo>
                    <a:pt x="209" y="108"/>
                  </a:lnTo>
                  <a:lnTo>
                    <a:pt x="176" y="127"/>
                  </a:lnTo>
                  <a:lnTo>
                    <a:pt x="144" y="146"/>
                  </a:lnTo>
                  <a:lnTo>
                    <a:pt x="118" y="168"/>
                  </a:lnTo>
                  <a:lnTo>
                    <a:pt x="91" y="189"/>
                  </a:lnTo>
                  <a:lnTo>
                    <a:pt x="73" y="214"/>
                  </a:lnTo>
                  <a:lnTo>
                    <a:pt x="51" y="238"/>
                  </a:lnTo>
                  <a:lnTo>
                    <a:pt x="33" y="259"/>
                  </a:lnTo>
                  <a:lnTo>
                    <a:pt x="22" y="286"/>
                  </a:lnTo>
                  <a:lnTo>
                    <a:pt x="4" y="335"/>
                  </a:lnTo>
                  <a:lnTo>
                    <a:pt x="0" y="388"/>
                  </a:lnTo>
                  <a:lnTo>
                    <a:pt x="0" y="377"/>
                  </a:lnTo>
                  <a:lnTo>
                    <a:pt x="0" y="424"/>
                  </a:lnTo>
                  <a:lnTo>
                    <a:pt x="3" y="457"/>
                  </a:lnTo>
                  <a:lnTo>
                    <a:pt x="11" y="491"/>
                  </a:lnTo>
                  <a:lnTo>
                    <a:pt x="26" y="523"/>
                  </a:lnTo>
                  <a:lnTo>
                    <a:pt x="48" y="551"/>
                  </a:lnTo>
                  <a:lnTo>
                    <a:pt x="74" y="583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495" name="Freeform 7"/>
            <p:cNvSpPr>
              <a:spLocks/>
            </p:cNvSpPr>
            <p:nvPr/>
          </p:nvSpPr>
          <p:spPr bwMode="auto">
            <a:xfrm>
              <a:off x="8393" y="8326"/>
              <a:ext cx="14" cy="2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3" y="18"/>
                </a:cxn>
                <a:cxn ang="0">
                  <a:pos x="5" y="37"/>
                </a:cxn>
                <a:cxn ang="0">
                  <a:pos x="0" y="56"/>
                </a:cxn>
              </a:cxnLst>
              <a:rect l="0" t="0" r="r" b="b"/>
              <a:pathLst>
                <a:path w="28" h="56">
                  <a:moveTo>
                    <a:pt x="28" y="0"/>
                  </a:moveTo>
                  <a:lnTo>
                    <a:pt x="13" y="18"/>
                  </a:lnTo>
                  <a:lnTo>
                    <a:pt x="5" y="37"/>
                  </a:lnTo>
                  <a:lnTo>
                    <a:pt x="0" y="56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496" name="Freeform 8"/>
            <p:cNvSpPr>
              <a:spLocks/>
            </p:cNvSpPr>
            <p:nvPr/>
          </p:nvSpPr>
          <p:spPr bwMode="auto">
            <a:xfrm>
              <a:off x="8432" y="8311"/>
              <a:ext cx="173" cy="50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0" y="99"/>
                </a:cxn>
                <a:cxn ang="0">
                  <a:pos x="0" y="83"/>
                </a:cxn>
                <a:cxn ang="0">
                  <a:pos x="6" y="63"/>
                </a:cxn>
                <a:cxn ang="0">
                  <a:pos x="19" y="48"/>
                </a:cxn>
                <a:cxn ang="0">
                  <a:pos x="38" y="35"/>
                </a:cxn>
                <a:cxn ang="0">
                  <a:pos x="63" y="21"/>
                </a:cxn>
                <a:cxn ang="0">
                  <a:pos x="91" y="10"/>
                </a:cxn>
                <a:cxn ang="0">
                  <a:pos x="126" y="3"/>
                </a:cxn>
                <a:cxn ang="0">
                  <a:pos x="156" y="0"/>
                </a:cxn>
                <a:cxn ang="0">
                  <a:pos x="190" y="0"/>
                </a:cxn>
                <a:cxn ang="0">
                  <a:pos x="226" y="3"/>
                </a:cxn>
                <a:cxn ang="0">
                  <a:pos x="258" y="10"/>
                </a:cxn>
                <a:cxn ang="0">
                  <a:pos x="284" y="21"/>
                </a:cxn>
                <a:cxn ang="0">
                  <a:pos x="308" y="35"/>
                </a:cxn>
                <a:cxn ang="0">
                  <a:pos x="328" y="48"/>
                </a:cxn>
                <a:cxn ang="0">
                  <a:pos x="341" y="63"/>
                </a:cxn>
                <a:cxn ang="0">
                  <a:pos x="347" y="83"/>
                </a:cxn>
                <a:cxn ang="0">
                  <a:pos x="347" y="99"/>
                </a:cxn>
              </a:cxnLst>
              <a:rect l="0" t="0" r="r" b="b"/>
              <a:pathLst>
                <a:path w="347" h="99">
                  <a:moveTo>
                    <a:pt x="0" y="83"/>
                  </a:moveTo>
                  <a:lnTo>
                    <a:pt x="0" y="99"/>
                  </a:lnTo>
                  <a:lnTo>
                    <a:pt x="0" y="83"/>
                  </a:lnTo>
                  <a:lnTo>
                    <a:pt x="6" y="63"/>
                  </a:lnTo>
                  <a:lnTo>
                    <a:pt x="19" y="48"/>
                  </a:lnTo>
                  <a:lnTo>
                    <a:pt x="38" y="35"/>
                  </a:lnTo>
                  <a:lnTo>
                    <a:pt x="63" y="21"/>
                  </a:lnTo>
                  <a:lnTo>
                    <a:pt x="91" y="10"/>
                  </a:lnTo>
                  <a:lnTo>
                    <a:pt x="126" y="3"/>
                  </a:lnTo>
                  <a:lnTo>
                    <a:pt x="156" y="0"/>
                  </a:lnTo>
                  <a:lnTo>
                    <a:pt x="190" y="0"/>
                  </a:lnTo>
                  <a:lnTo>
                    <a:pt x="226" y="3"/>
                  </a:lnTo>
                  <a:lnTo>
                    <a:pt x="258" y="10"/>
                  </a:lnTo>
                  <a:lnTo>
                    <a:pt x="284" y="21"/>
                  </a:lnTo>
                  <a:lnTo>
                    <a:pt x="308" y="35"/>
                  </a:lnTo>
                  <a:lnTo>
                    <a:pt x="328" y="48"/>
                  </a:lnTo>
                  <a:lnTo>
                    <a:pt x="341" y="63"/>
                  </a:lnTo>
                  <a:lnTo>
                    <a:pt x="347" y="83"/>
                  </a:lnTo>
                  <a:lnTo>
                    <a:pt x="347" y="99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497" name="Freeform 9"/>
            <p:cNvSpPr>
              <a:spLocks/>
            </p:cNvSpPr>
            <p:nvPr/>
          </p:nvSpPr>
          <p:spPr bwMode="auto">
            <a:xfrm>
              <a:off x="8407" y="8292"/>
              <a:ext cx="237" cy="61"/>
            </a:xfrm>
            <a:custGeom>
              <a:avLst/>
              <a:gdLst/>
              <a:ahLst/>
              <a:cxnLst>
                <a:cxn ang="0">
                  <a:pos x="475" y="123"/>
                </a:cxn>
                <a:cxn ang="0">
                  <a:pos x="473" y="104"/>
                </a:cxn>
                <a:cxn ang="0">
                  <a:pos x="460" y="85"/>
                </a:cxn>
                <a:cxn ang="0">
                  <a:pos x="447" y="66"/>
                </a:cxn>
                <a:cxn ang="0">
                  <a:pos x="425" y="51"/>
                </a:cxn>
                <a:cxn ang="0">
                  <a:pos x="397" y="34"/>
                </a:cxn>
                <a:cxn ang="0">
                  <a:pos x="370" y="22"/>
                </a:cxn>
                <a:cxn ang="0">
                  <a:pos x="333" y="15"/>
                </a:cxn>
                <a:cxn ang="0">
                  <a:pos x="300" y="8"/>
                </a:cxn>
                <a:cxn ang="0">
                  <a:pos x="261" y="3"/>
                </a:cxn>
                <a:cxn ang="0">
                  <a:pos x="223" y="0"/>
                </a:cxn>
                <a:cxn ang="0">
                  <a:pos x="183" y="3"/>
                </a:cxn>
                <a:cxn ang="0">
                  <a:pos x="147" y="8"/>
                </a:cxn>
                <a:cxn ang="0">
                  <a:pos x="112" y="15"/>
                </a:cxn>
                <a:cxn ang="0">
                  <a:pos x="77" y="22"/>
                </a:cxn>
                <a:cxn ang="0">
                  <a:pos x="47" y="37"/>
                </a:cxn>
                <a:cxn ang="0">
                  <a:pos x="22" y="51"/>
                </a:cxn>
                <a:cxn ang="0">
                  <a:pos x="0" y="67"/>
                </a:cxn>
              </a:cxnLst>
              <a:rect l="0" t="0" r="r" b="b"/>
              <a:pathLst>
                <a:path w="475" h="123">
                  <a:moveTo>
                    <a:pt x="475" y="123"/>
                  </a:moveTo>
                  <a:lnTo>
                    <a:pt x="473" y="104"/>
                  </a:lnTo>
                  <a:lnTo>
                    <a:pt x="460" y="85"/>
                  </a:lnTo>
                  <a:lnTo>
                    <a:pt x="447" y="66"/>
                  </a:lnTo>
                  <a:lnTo>
                    <a:pt x="425" y="51"/>
                  </a:lnTo>
                  <a:lnTo>
                    <a:pt x="397" y="34"/>
                  </a:lnTo>
                  <a:lnTo>
                    <a:pt x="370" y="22"/>
                  </a:lnTo>
                  <a:lnTo>
                    <a:pt x="333" y="15"/>
                  </a:lnTo>
                  <a:lnTo>
                    <a:pt x="300" y="8"/>
                  </a:lnTo>
                  <a:lnTo>
                    <a:pt x="261" y="3"/>
                  </a:lnTo>
                  <a:lnTo>
                    <a:pt x="223" y="0"/>
                  </a:lnTo>
                  <a:lnTo>
                    <a:pt x="183" y="3"/>
                  </a:lnTo>
                  <a:lnTo>
                    <a:pt x="147" y="8"/>
                  </a:lnTo>
                  <a:lnTo>
                    <a:pt x="112" y="15"/>
                  </a:lnTo>
                  <a:lnTo>
                    <a:pt x="77" y="22"/>
                  </a:lnTo>
                  <a:lnTo>
                    <a:pt x="47" y="37"/>
                  </a:lnTo>
                  <a:lnTo>
                    <a:pt x="22" y="51"/>
                  </a:lnTo>
                  <a:lnTo>
                    <a:pt x="0" y="67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498" name="Freeform 10"/>
            <p:cNvSpPr>
              <a:spLocks/>
            </p:cNvSpPr>
            <p:nvPr/>
          </p:nvSpPr>
          <p:spPr bwMode="auto">
            <a:xfrm>
              <a:off x="8265" y="8303"/>
              <a:ext cx="133" cy="52"/>
            </a:xfrm>
            <a:custGeom>
              <a:avLst/>
              <a:gdLst/>
              <a:ahLst/>
              <a:cxnLst>
                <a:cxn ang="0">
                  <a:pos x="265" y="104"/>
                </a:cxn>
                <a:cxn ang="0">
                  <a:pos x="256" y="101"/>
                </a:cxn>
                <a:cxn ang="0">
                  <a:pos x="246" y="99"/>
                </a:cxn>
                <a:cxn ang="0">
                  <a:pos x="236" y="96"/>
                </a:cxn>
                <a:cxn ang="0">
                  <a:pos x="227" y="93"/>
                </a:cxn>
                <a:cxn ang="0">
                  <a:pos x="217" y="92"/>
                </a:cxn>
                <a:cxn ang="0">
                  <a:pos x="207" y="89"/>
                </a:cxn>
                <a:cxn ang="0">
                  <a:pos x="198" y="86"/>
                </a:cxn>
                <a:cxn ang="0">
                  <a:pos x="188" y="85"/>
                </a:cxn>
                <a:cxn ang="0">
                  <a:pos x="179" y="82"/>
                </a:cxn>
                <a:cxn ang="0">
                  <a:pos x="169" y="79"/>
                </a:cxn>
                <a:cxn ang="0">
                  <a:pos x="159" y="77"/>
                </a:cxn>
                <a:cxn ang="0">
                  <a:pos x="154" y="72"/>
                </a:cxn>
                <a:cxn ang="0">
                  <a:pos x="144" y="70"/>
                </a:cxn>
                <a:cxn ang="0">
                  <a:pos x="135" y="67"/>
                </a:cxn>
                <a:cxn ang="0">
                  <a:pos x="125" y="63"/>
                </a:cxn>
                <a:cxn ang="0">
                  <a:pos x="118" y="60"/>
                </a:cxn>
                <a:cxn ang="0">
                  <a:pos x="109" y="59"/>
                </a:cxn>
                <a:cxn ang="0">
                  <a:pos x="102" y="53"/>
                </a:cxn>
                <a:cxn ang="0">
                  <a:pos x="92" y="51"/>
                </a:cxn>
                <a:cxn ang="0">
                  <a:pos x="85" y="45"/>
                </a:cxn>
                <a:cxn ang="0">
                  <a:pos x="77" y="44"/>
                </a:cxn>
                <a:cxn ang="0">
                  <a:pos x="67" y="38"/>
                </a:cxn>
                <a:cxn ang="0">
                  <a:pos x="61" y="37"/>
                </a:cxn>
                <a:cxn ang="0">
                  <a:pos x="54" y="31"/>
                </a:cxn>
                <a:cxn ang="0">
                  <a:pos x="47" y="29"/>
                </a:cxn>
                <a:cxn ang="0">
                  <a:pos x="39" y="24"/>
                </a:cxn>
                <a:cxn ang="0">
                  <a:pos x="32" y="22"/>
                </a:cxn>
                <a:cxn ang="0">
                  <a:pos x="25" y="16"/>
                </a:cxn>
                <a:cxn ang="0">
                  <a:pos x="18" y="12"/>
                </a:cxn>
                <a:cxn ang="0">
                  <a:pos x="10" y="9"/>
                </a:cxn>
                <a:cxn ang="0">
                  <a:pos x="4" y="5"/>
                </a:cxn>
                <a:cxn ang="0">
                  <a:pos x="0" y="0"/>
                </a:cxn>
              </a:cxnLst>
              <a:rect l="0" t="0" r="r" b="b"/>
              <a:pathLst>
                <a:path w="265" h="104">
                  <a:moveTo>
                    <a:pt x="265" y="104"/>
                  </a:moveTo>
                  <a:lnTo>
                    <a:pt x="256" y="101"/>
                  </a:lnTo>
                  <a:lnTo>
                    <a:pt x="246" y="99"/>
                  </a:lnTo>
                  <a:lnTo>
                    <a:pt x="236" y="96"/>
                  </a:lnTo>
                  <a:lnTo>
                    <a:pt x="227" y="93"/>
                  </a:lnTo>
                  <a:lnTo>
                    <a:pt x="217" y="92"/>
                  </a:lnTo>
                  <a:lnTo>
                    <a:pt x="207" y="89"/>
                  </a:lnTo>
                  <a:lnTo>
                    <a:pt x="198" y="86"/>
                  </a:lnTo>
                  <a:lnTo>
                    <a:pt x="188" y="85"/>
                  </a:lnTo>
                  <a:lnTo>
                    <a:pt x="179" y="82"/>
                  </a:lnTo>
                  <a:lnTo>
                    <a:pt x="169" y="79"/>
                  </a:lnTo>
                  <a:lnTo>
                    <a:pt x="159" y="77"/>
                  </a:lnTo>
                  <a:lnTo>
                    <a:pt x="154" y="72"/>
                  </a:lnTo>
                  <a:lnTo>
                    <a:pt x="144" y="70"/>
                  </a:lnTo>
                  <a:lnTo>
                    <a:pt x="135" y="67"/>
                  </a:lnTo>
                  <a:lnTo>
                    <a:pt x="125" y="63"/>
                  </a:lnTo>
                  <a:lnTo>
                    <a:pt x="118" y="60"/>
                  </a:lnTo>
                  <a:lnTo>
                    <a:pt x="109" y="59"/>
                  </a:lnTo>
                  <a:lnTo>
                    <a:pt x="102" y="53"/>
                  </a:lnTo>
                  <a:lnTo>
                    <a:pt x="92" y="51"/>
                  </a:lnTo>
                  <a:lnTo>
                    <a:pt x="85" y="45"/>
                  </a:lnTo>
                  <a:lnTo>
                    <a:pt x="77" y="44"/>
                  </a:lnTo>
                  <a:lnTo>
                    <a:pt x="67" y="38"/>
                  </a:lnTo>
                  <a:lnTo>
                    <a:pt x="61" y="37"/>
                  </a:lnTo>
                  <a:lnTo>
                    <a:pt x="54" y="31"/>
                  </a:lnTo>
                  <a:lnTo>
                    <a:pt x="47" y="29"/>
                  </a:lnTo>
                  <a:lnTo>
                    <a:pt x="39" y="24"/>
                  </a:lnTo>
                  <a:lnTo>
                    <a:pt x="32" y="22"/>
                  </a:lnTo>
                  <a:lnTo>
                    <a:pt x="25" y="16"/>
                  </a:lnTo>
                  <a:lnTo>
                    <a:pt x="18" y="12"/>
                  </a:lnTo>
                  <a:lnTo>
                    <a:pt x="10" y="9"/>
                  </a:lnTo>
                  <a:lnTo>
                    <a:pt x="4" y="5"/>
                  </a:lnTo>
                  <a:lnTo>
                    <a:pt x="0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499" name="Freeform 11"/>
            <p:cNvSpPr>
              <a:spLocks/>
            </p:cNvSpPr>
            <p:nvPr/>
          </p:nvSpPr>
          <p:spPr bwMode="auto">
            <a:xfrm>
              <a:off x="8398" y="8303"/>
              <a:ext cx="375" cy="64"/>
            </a:xfrm>
            <a:custGeom>
              <a:avLst/>
              <a:gdLst/>
              <a:ahLst/>
              <a:cxnLst>
                <a:cxn ang="0">
                  <a:pos x="12" y="107"/>
                </a:cxn>
                <a:cxn ang="0">
                  <a:pos x="32" y="108"/>
                </a:cxn>
                <a:cxn ang="0">
                  <a:pos x="51" y="114"/>
                </a:cxn>
                <a:cxn ang="0">
                  <a:pos x="70" y="115"/>
                </a:cxn>
                <a:cxn ang="0">
                  <a:pos x="92" y="118"/>
                </a:cxn>
                <a:cxn ang="0">
                  <a:pos x="114" y="121"/>
                </a:cxn>
                <a:cxn ang="0">
                  <a:pos x="135" y="123"/>
                </a:cxn>
                <a:cxn ang="0">
                  <a:pos x="169" y="126"/>
                </a:cxn>
                <a:cxn ang="0">
                  <a:pos x="210" y="128"/>
                </a:cxn>
                <a:cxn ang="0">
                  <a:pos x="253" y="128"/>
                </a:cxn>
                <a:cxn ang="0">
                  <a:pos x="297" y="126"/>
                </a:cxn>
                <a:cxn ang="0">
                  <a:pos x="339" y="123"/>
                </a:cxn>
                <a:cxn ang="0">
                  <a:pos x="382" y="121"/>
                </a:cxn>
                <a:cxn ang="0">
                  <a:pos x="422" y="114"/>
                </a:cxn>
                <a:cxn ang="0">
                  <a:pos x="466" y="108"/>
                </a:cxn>
                <a:cxn ang="0">
                  <a:pos x="501" y="99"/>
                </a:cxn>
                <a:cxn ang="0">
                  <a:pos x="542" y="89"/>
                </a:cxn>
                <a:cxn ang="0">
                  <a:pos x="578" y="79"/>
                </a:cxn>
                <a:cxn ang="0">
                  <a:pos x="641" y="59"/>
                </a:cxn>
                <a:cxn ang="0">
                  <a:pos x="695" y="31"/>
                </a:cxn>
                <a:cxn ang="0">
                  <a:pos x="699" y="31"/>
                </a:cxn>
                <a:cxn ang="0">
                  <a:pos x="702" y="29"/>
                </a:cxn>
                <a:cxn ang="0">
                  <a:pos x="706" y="26"/>
                </a:cxn>
                <a:cxn ang="0">
                  <a:pos x="711" y="24"/>
                </a:cxn>
                <a:cxn ang="0">
                  <a:pos x="713" y="22"/>
                </a:cxn>
                <a:cxn ang="0">
                  <a:pos x="718" y="22"/>
                </a:cxn>
                <a:cxn ang="0">
                  <a:pos x="721" y="19"/>
                </a:cxn>
                <a:cxn ang="0">
                  <a:pos x="724" y="16"/>
                </a:cxn>
                <a:cxn ang="0">
                  <a:pos x="728" y="15"/>
                </a:cxn>
                <a:cxn ang="0">
                  <a:pos x="731" y="12"/>
                </a:cxn>
                <a:cxn ang="0">
                  <a:pos x="735" y="9"/>
                </a:cxn>
                <a:cxn ang="0">
                  <a:pos x="738" y="9"/>
                </a:cxn>
                <a:cxn ang="0">
                  <a:pos x="743" y="8"/>
                </a:cxn>
                <a:cxn ang="0">
                  <a:pos x="744" y="5"/>
                </a:cxn>
                <a:cxn ang="0">
                  <a:pos x="747" y="2"/>
                </a:cxn>
                <a:cxn ang="0">
                  <a:pos x="751" y="0"/>
                </a:cxn>
              </a:cxnLst>
              <a:rect l="0" t="0" r="r" b="b"/>
              <a:pathLst>
                <a:path w="751" h="128">
                  <a:moveTo>
                    <a:pt x="0" y="104"/>
                  </a:moveTo>
                  <a:lnTo>
                    <a:pt x="12" y="107"/>
                  </a:lnTo>
                  <a:lnTo>
                    <a:pt x="22" y="108"/>
                  </a:lnTo>
                  <a:lnTo>
                    <a:pt x="32" y="108"/>
                  </a:lnTo>
                  <a:lnTo>
                    <a:pt x="41" y="111"/>
                  </a:lnTo>
                  <a:lnTo>
                    <a:pt x="51" y="114"/>
                  </a:lnTo>
                  <a:lnTo>
                    <a:pt x="61" y="114"/>
                  </a:lnTo>
                  <a:lnTo>
                    <a:pt x="70" y="115"/>
                  </a:lnTo>
                  <a:lnTo>
                    <a:pt x="82" y="118"/>
                  </a:lnTo>
                  <a:lnTo>
                    <a:pt x="92" y="118"/>
                  </a:lnTo>
                  <a:lnTo>
                    <a:pt x="103" y="121"/>
                  </a:lnTo>
                  <a:lnTo>
                    <a:pt x="114" y="121"/>
                  </a:lnTo>
                  <a:lnTo>
                    <a:pt x="125" y="123"/>
                  </a:lnTo>
                  <a:lnTo>
                    <a:pt x="135" y="123"/>
                  </a:lnTo>
                  <a:lnTo>
                    <a:pt x="147" y="123"/>
                  </a:lnTo>
                  <a:lnTo>
                    <a:pt x="169" y="126"/>
                  </a:lnTo>
                  <a:lnTo>
                    <a:pt x="191" y="126"/>
                  </a:lnTo>
                  <a:lnTo>
                    <a:pt x="210" y="128"/>
                  </a:lnTo>
                  <a:lnTo>
                    <a:pt x="232" y="128"/>
                  </a:lnTo>
                  <a:lnTo>
                    <a:pt x="253" y="128"/>
                  </a:lnTo>
                  <a:lnTo>
                    <a:pt x="275" y="128"/>
                  </a:lnTo>
                  <a:lnTo>
                    <a:pt x="297" y="126"/>
                  </a:lnTo>
                  <a:lnTo>
                    <a:pt x="319" y="126"/>
                  </a:lnTo>
                  <a:lnTo>
                    <a:pt x="339" y="123"/>
                  </a:lnTo>
                  <a:lnTo>
                    <a:pt x="360" y="123"/>
                  </a:lnTo>
                  <a:lnTo>
                    <a:pt x="382" y="121"/>
                  </a:lnTo>
                  <a:lnTo>
                    <a:pt x="403" y="118"/>
                  </a:lnTo>
                  <a:lnTo>
                    <a:pt x="422" y="114"/>
                  </a:lnTo>
                  <a:lnTo>
                    <a:pt x="444" y="111"/>
                  </a:lnTo>
                  <a:lnTo>
                    <a:pt x="466" y="108"/>
                  </a:lnTo>
                  <a:lnTo>
                    <a:pt x="485" y="104"/>
                  </a:lnTo>
                  <a:lnTo>
                    <a:pt x="501" y="99"/>
                  </a:lnTo>
                  <a:lnTo>
                    <a:pt x="523" y="93"/>
                  </a:lnTo>
                  <a:lnTo>
                    <a:pt x="542" y="89"/>
                  </a:lnTo>
                  <a:lnTo>
                    <a:pt x="562" y="85"/>
                  </a:lnTo>
                  <a:lnTo>
                    <a:pt x="578" y="79"/>
                  </a:lnTo>
                  <a:lnTo>
                    <a:pt x="612" y="67"/>
                  </a:lnTo>
                  <a:lnTo>
                    <a:pt x="641" y="59"/>
                  </a:lnTo>
                  <a:lnTo>
                    <a:pt x="668" y="45"/>
                  </a:lnTo>
                  <a:lnTo>
                    <a:pt x="695" y="31"/>
                  </a:lnTo>
                  <a:lnTo>
                    <a:pt x="696" y="31"/>
                  </a:lnTo>
                  <a:lnTo>
                    <a:pt x="699" y="31"/>
                  </a:lnTo>
                  <a:lnTo>
                    <a:pt x="702" y="29"/>
                  </a:lnTo>
                  <a:lnTo>
                    <a:pt x="702" y="29"/>
                  </a:lnTo>
                  <a:lnTo>
                    <a:pt x="703" y="26"/>
                  </a:lnTo>
                  <a:lnTo>
                    <a:pt x="706" y="26"/>
                  </a:lnTo>
                  <a:lnTo>
                    <a:pt x="709" y="26"/>
                  </a:lnTo>
                  <a:lnTo>
                    <a:pt x="711" y="24"/>
                  </a:lnTo>
                  <a:lnTo>
                    <a:pt x="711" y="24"/>
                  </a:lnTo>
                  <a:lnTo>
                    <a:pt x="713" y="22"/>
                  </a:lnTo>
                  <a:lnTo>
                    <a:pt x="716" y="22"/>
                  </a:lnTo>
                  <a:lnTo>
                    <a:pt x="718" y="22"/>
                  </a:lnTo>
                  <a:lnTo>
                    <a:pt x="718" y="19"/>
                  </a:lnTo>
                  <a:lnTo>
                    <a:pt x="721" y="19"/>
                  </a:lnTo>
                  <a:lnTo>
                    <a:pt x="724" y="16"/>
                  </a:lnTo>
                  <a:lnTo>
                    <a:pt x="724" y="16"/>
                  </a:lnTo>
                  <a:lnTo>
                    <a:pt x="725" y="15"/>
                  </a:lnTo>
                  <a:lnTo>
                    <a:pt x="728" y="15"/>
                  </a:lnTo>
                  <a:lnTo>
                    <a:pt x="731" y="15"/>
                  </a:lnTo>
                  <a:lnTo>
                    <a:pt x="731" y="12"/>
                  </a:lnTo>
                  <a:lnTo>
                    <a:pt x="732" y="12"/>
                  </a:lnTo>
                  <a:lnTo>
                    <a:pt x="735" y="9"/>
                  </a:lnTo>
                  <a:lnTo>
                    <a:pt x="735" y="9"/>
                  </a:lnTo>
                  <a:lnTo>
                    <a:pt x="738" y="9"/>
                  </a:lnTo>
                  <a:lnTo>
                    <a:pt x="740" y="8"/>
                  </a:lnTo>
                  <a:lnTo>
                    <a:pt x="743" y="8"/>
                  </a:lnTo>
                  <a:lnTo>
                    <a:pt x="743" y="5"/>
                  </a:lnTo>
                  <a:lnTo>
                    <a:pt x="744" y="5"/>
                  </a:lnTo>
                  <a:lnTo>
                    <a:pt x="747" y="2"/>
                  </a:lnTo>
                  <a:lnTo>
                    <a:pt x="747" y="2"/>
                  </a:lnTo>
                  <a:lnTo>
                    <a:pt x="750" y="2"/>
                  </a:lnTo>
                  <a:lnTo>
                    <a:pt x="751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00" name="Line 12"/>
            <p:cNvSpPr>
              <a:spLocks noChangeShapeType="1"/>
            </p:cNvSpPr>
            <p:nvPr/>
          </p:nvSpPr>
          <p:spPr bwMode="auto">
            <a:xfrm flipV="1">
              <a:off x="8882" y="8215"/>
              <a:ext cx="1" cy="7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01" name="Freeform 13"/>
            <p:cNvSpPr>
              <a:spLocks/>
            </p:cNvSpPr>
            <p:nvPr/>
          </p:nvSpPr>
          <p:spPr bwMode="auto">
            <a:xfrm>
              <a:off x="8358" y="8401"/>
              <a:ext cx="323" cy="55"/>
            </a:xfrm>
            <a:custGeom>
              <a:avLst/>
              <a:gdLst/>
              <a:ahLst/>
              <a:cxnLst>
                <a:cxn ang="0">
                  <a:pos x="645" y="0"/>
                </a:cxn>
                <a:cxn ang="0">
                  <a:pos x="549" y="58"/>
                </a:cxn>
                <a:cxn ang="0">
                  <a:pos x="532" y="68"/>
                </a:cxn>
                <a:cxn ang="0">
                  <a:pos x="501" y="80"/>
                </a:cxn>
                <a:cxn ang="0">
                  <a:pos x="468" y="92"/>
                </a:cxn>
                <a:cxn ang="0">
                  <a:pos x="428" y="102"/>
                </a:cxn>
                <a:cxn ang="0">
                  <a:pos x="392" y="105"/>
                </a:cxn>
                <a:cxn ang="0">
                  <a:pos x="351" y="109"/>
                </a:cxn>
                <a:cxn ang="0">
                  <a:pos x="308" y="109"/>
                </a:cxn>
                <a:cxn ang="0">
                  <a:pos x="270" y="106"/>
                </a:cxn>
                <a:cxn ang="0">
                  <a:pos x="229" y="105"/>
                </a:cxn>
                <a:cxn ang="0">
                  <a:pos x="190" y="97"/>
                </a:cxn>
                <a:cxn ang="0">
                  <a:pos x="153" y="87"/>
                </a:cxn>
                <a:cxn ang="0">
                  <a:pos x="123" y="73"/>
                </a:cxn>
                <a:cxn ang="0">
                  <a:pos x="94" y="58"/>
                </a:cxn>
                <a:cxn ang="0">
                  <a:pos x="0" y="3"/>
                </a:cxn>
              </a:cxnLst>
              <a:rect l="0" t="0" r="r" b="b"/>
              <a:pathLst>
                <a:path w="645" h="109">
                  <a:moveTo>
                    <a:pt x="645" y="0"/>
                  </a:moveTo>
                  <a:lnTo>
                    <a:pt x="549" y="58"/>
                  </a:lnTo>
                  <a:lnTo>
                    <a:pt x="532" y="68"/>
                  </a:lnTo>
                  <a:lnTo>
                    <a:pt x="501" y="80"/>
                  </a:lnTo>
                  <a:lnTo>
                    <a:pt x="468" y="92"/>
                  </a:lnTo>
                  <a:lnTo>
                    <a:pt x="428" y="102"/>
                  </a:lnTo>
                  <a:lnTo>
                    <a:pt x="392" y="105"/>
                  </a:lnTo>
                  <a:lnTo>
                    <a:pt x="351" y="109"/>
                  </a:lnTo>
                  <a:lnTo>
                    <a:pt x="308" y="109"/>
                  </a:lnTo>
                  <a:lnTo>
                    <a:pt x="270" y="106"/>
                  </a:lnTo>
                  <a:lnTo>
                    <a:pt x="229" y="105"/>
                  </a:lnTo>
                  <a:lnTo>
                    <a:pt x="190" y="97"/>
                  </a:lnTo>
                  <a:lnTo>
                    <a:pt x="153" y="87"/>
                  </a:lnTo>
                  <a:lnTo>
                    <a:pt x="123" y="73"/>
                  </a:lnTo>
                  <a:lnTo>
                    <a:pt x="94" y="58"/>
                  </a:lnTo>
                  <a:lnTo>
                    <a:pt x="0" y="3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02" name="Freeform 14"/>
            <p:cNvSpPr>
              <a:spLocks/>
            </p:cNvSpPr>
            <p:nvPr/>
          </p:nvSpPr>
          <p:spPr bwMode="auto">
            <a:xfrm>
              <a:off x="8370" y="8410"/>
              <a:ext cx="296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2"/>
                </a:cxn>
                <a:cxn ang="0">
                  <a:pos x="24" y="41"/>
                </a:cxn>
                <a:cxn ang="0">
                  <a:pos x="43" y="60"/>
                </a:cxn>
                <a:cxn ang="0">
                  <a:pos x="67" y="78"/>
                </a:cxn>
                <a:cxn ang="0">
                  <a:pos x="96" y="89"/>
                </a:cxn>
                <a:cxn ang="0">
                  <a:pos x="128" y="104"/>
                </a:cxn>
                <a:cxn ang="0">
                  <a:pos x="164" y="114"/>
                </a:cxn>
                <a:cxn ang="0">
                  <a:pos x="202" y="121"/>
                </a:cxn>
                <a:cxn ang="0">
                  <a:pos x="243" y="129"/>
                </a:cxn>
                <a:cxn ang="0">
                  <a:pos x="282" y="130"/>
                </a:cxn>
                <a:cxn ang="0">
                  <a:pos x="326" y="129"/>
                </a:cxn>
                <a:cxn ang="0">
                  <a:pos x="367" y="126"/>
                </a:cxn>
                <a:cxn ang="0">
                  <a:pos x="404" y="118"/>
                </a:cxn>
                <a:cxn ang="0">
                  <a:pos x="444" y="111"/>
                </a:cxn>
                <a:cxn ang="0">
                  <a:pos x="477" y="99"/>
                </a:cxn>
                <a:cxn ang="0">
                  <a:pos x="508" y="88"/>
                </a:cxn>
                <a:cxn ang="0">
                  <a:pos x="541" y="67"/>
                </a:cxn>
                <a:cxn ang="0">
                  <a:pos x="563" y="48"/>
                </a:cxn>
                <a:cxn ang="0">
                  <a:pos x="584" y="25"/>
                </a:cxn>
                <a:cxn ang="0">
                  <a:pos x="592" y="3"/>
                </a:cxn>
              </a:cxnLst>
              <a:rect l="0" t="0" r="r" b="b"/>
              <a:pathLst>
                <a:path w="592" h="130">
                  <a:moveTo>
                    <a:pt x="0" y="0"/>
                  </a:moveTo>
                  <a:lnTo>
                    <a:pt x="10" y="22"/>
                  </a:lnTo>
                  <a:lnTo>
                    <a:pt x="24" y="41"/>
                  </a:lnTo>
                  <a:lnTo>
                    <a:pt x="43" y="60"/>
                  </a:lnTo>
                  <a:lnTo>
                    <a:pt x="67" y="78"/>
                  </a:lnTo>
                  <a:lnTo>
                    <a:pt x="96" y="89"/>
                  </a:lnTo>
                  <a:lnTo>
                    <a:pt x="128" y="104"/>
                  </a:lnTo>
                  <a:lnTo>
                    <a:pt x="164" y="114"/>
                  </a:lnTo>
                  <a:lnTo>
                    <a:pt x="202" y="121"/>
                  </a:lnTo>
                  <a:lnTo>
                    <a:pt x="243" y="129"/>
                  </a:lnTo>
                  <a:lnTo>
                    <a:pt x="282" y="130"/>
                  </a:lnTo>
                  <a:lnTo>
                    <a:pt x="326" y="129"/>
                  </a:lnTo>
                  <a:lnTo>
                    <a:pt x="367" y="126"/>
                  </a:lnTo>
                  <a:lnTo>
                    <a:pt x="404" y="118"/>
                  </a:lnTo>
                  <a:lnTo>
                    <a:pt x="444" y="111"/>
                  </a:lnTo>
                  <a:lnTo>
                    <a:pt x="477" y="99"/>
                  </a:lnTo>
                  <a:lnTo>
                    <a:pt x="508" y="88"/>
                  </a:lnTo>
                  <a:lnTo>
                    <a:pt x="541" y="67"/>
                  </a:lnTo>
                  <a:lnTo>
                    <a:pt x="563" y="48"/>
                  </a:lnTo>
                  <a:lnTo>
                    <a:pt x="584" y="25"/>
                  </a:lnTo>
                  <a:lnTo>
                    <a:pt x="592" y="3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03" name="Freeform 15"/>
            <p:cNvSpPr>
              <a:spLocks/>
            </p:cNvSpPr>
            <p:nvPr/>
          </p:nvSpPr>
          <p:spPr bwMode="auto">
            <a:xfrm>
              <a:off x="8707" y="9842"/>
              <a:ext cx="275" cy="8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2"/>
                </a:cxn>
                <a:cxn ang="0">
                  <a:pos x="0" y="42"/>
                </a:cxn>
                <a:cxn ang="0">
                  <a:pos x="7" y="64"/>
                </a:cxn>
                <a:cxn ang="0">
                  <a:pos x="22" y="84"/>
                </a:cxn>
                <a:cxn ang="0">
                  <a:pos x="39" y="103"/>
                </a:cxn>
                <a:cxn ang="0">
                  <a:pos x="65" y="119"/>
                </a:cxn>
                <a:cxn ang="0">
                  <a:pos x="94" y="134"/>
                </a:cxn>
                <a:cxn ang="0">
                  <a:pos x="131" y="148"/>
                </a:cxn>
                <a:cxn ang="0">
                  <a:pos x="169" y="159"/>
                </a:cxn>
                <a:cxn ang="0">
                  <a:pos x="209" y="166"/>
                </a:cxn>
                <a:cxn ang="0">
                  <a:pos x="252" y="169"/>
                </a:cxn>
                <a:cxn ang="0">
                  <a:pos x="297" y="169"/>
                </a:cxn>
                <a:cxn ang="0">
                  <a:pos x="335" y="166"/>
                </a:cxn>
                <a:cxn ang="0">
                  <a:pos x="378" y="159"/>
                </a:cxn>
                <a:cxn ang="0">
                  <a:pos x="418" y="148"/>
                </a:cxn>
                <a:cxn ang="0">
                  <a:pos x="454" y="137"/>
                </a:cxn>
                <a:cxn ang="0">
                  <a:pos x="482" y="119"/>
                </a:cxn>
                <a:cxn ang="0">
                  <a:pos x="506" y="103"/>
                </a:cxn>
                <a:cxn ang="0">
                  <a:pos x="528" y="84"/>
                </a:cxn>
                <a:cxn ang="0">
                  <a:pos x="543" y="67"/>
                </a:cxn>
                <a:cxn ang="0">
                  <a:pos x="550" y="45"/>
                </a:cxn>
                <a:cxn ang="0">
                  <a:pos x="550" y="23"/>
                </a:cxn>
                <a:cxn ang="0">
                  <a:pos x="544" y="1"/>
                </a:cxn>
              </a:cxnLst>
              <a:rect l="0" t="0" r="r" b="b"/>
              <a:pathLst>
                <a:path w="550" h="169">
                  <a:moveTo>
                    <a:pt x="6" y="0"/>
                  </a:moveTo>
                  <a:lnTo>
                    <a:pt x="0" y="22"/>
                  </a:lnTo>
                  <a:lnTo>
                    <a:pt x="0" y="42"/>
                  </a:lnTo>
                  <a:lnTo>
                    <a:pt x="7" y="64"/>
                  </a:lnTo>
                  <a:lnTo>
                    <a:pt x="22" y="84"/>
                  </a:lnTo>
                  <a:lnTo>
                    <a:pt x="39" y="103"/>
                  </a:lnTo>
                  <a:lnTo>
                    <a:pt x="65" y="119"/>
                  </a:lnTo>
                  <a:lnTo>
                    <a:pt x="94" y="134"/>
                  </a:lnTo>
                  <a:lnTo>
                    <a:pt x="131" y="148"/>
                  </a:lnTo>
                  <a:lnTo>
                    <a:pt x="169" y="159"/>
                  </a:lnTo>
                  <a:lnTo>
                    <a:pt x="209" y="166"/>
                  </a:lnTo>
                  <a:lnTo>
                    <a:pt x="252" y="169"/>
                  </a:lnTo>
                  <a:lnTo>
                    <a:pt x="297" y="169"/>
                  </a:lnTo>
                  <a:lnTo>
                    <a:pt x="335" y="166"/>
                  </a:lnTo>
                  <a:lnTo>
                    <a:pt x="378" y="159"/>
                  </a:lnTo>
                  <a:lnTo>
                    <a:pt x="418" y="148"/>
                  </a:lnTo>
                  <a:lnTo>
                    <a:pt x="454" y="137"/>
                  </a:lnTo>
                  <a:lnTo>
                    <a:pt x="482" y="119"/>
                  </a:lnTo>
                  <a:lnTo>
                    <a:pt x="506" y="103"/>
                  </a:lnTo>
                  <a:lnTo>
                    <a:pt x="528" y="84"/>
                  </a:lnTo>
                  <a:lnTo>
                    <a:pt x="543" y="67"/>
                  </a:lnTo>
                  <a:lnTo>
                    <a:pt x="550" y="45"/>
                  </a:lnTo>
                  <a:lnTo>
                    <a:pt x="550" y="23"/>
                  </a:lnTo>
                  <a:lnTo>
                    <a:pt x="544" y="1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04" name="Freeform 16"/>
            <p:cNvSpPr>
              <a:spLocks/>
            </p:cNvSpPr>
            <p:nvPr/>
          </p:nvSpPr>
          <p:spPr bwMode="auto">
            <a:xfrm>
              <a:off x="8676" y="10210"/>
              <a:ext cx="134" cy="68"/>
            </a:xfrm>
            <a:custGeom>
              <a:avLst/>
              <a:gdLst/>
              <a:ahLst/>
              <a:cxnLst>
                <a:cxn ang="0">
                  <a:pos x="249" y="32"/>
                </a:cxn>
                <a:cxn ang="0">
                  <a:pos x="261" y="45"/>
                </a:cxn>
                <a:cxn ang="0">
                  <a:pos x="268" y="60"/>
                </a:cxn>
                <a:cxn ang="0">
                  <a:pos x="268" y="77"/>
                </a:cxn>
                <a:cxn ang="0">
                  <a:pos x="261" y="92"/>
                </a:cxn>
                <a:cxn ang="0">
                  <a:pos x="249" y="103"/>
                </a:cxn>
                <a:cxn ang="0">
                  <a:pos x="232" y="115"/>
                </a:cxn>
                <a:cxn ang="0">
                  <a:pos x="208" y="125"/>
                </a:cxn>
                <a:cxn ang="0">
                  <a:pos x="179" y="129"/>
                </a:cxn>
                <a:cxn ang="0">
                  <a:pos x="150" y="135"/>
                </a:cxn>
                <a:cxn ang="0">
                  <a:pos x="118" y="135"/>
                </a:cxn>
                <a:cxn ang="0">
                  <a:pos x="88" y="129"/>
                </a:cxn>
                <a:cxn ang="0">
                  <a:pos x="63" y="125"/>
                </a:cxn>
                <a:cxn ang="0">
                  <a:pos x="40" y="115"/>
                </a:cxn>
                <a:cxn ang="0">
                  <a:pos x="21" y="103"/>
                </a:cxn>
                <a:cxn ang="0">
                  <a:pos x="6" y="92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6" y="45"/>
                </a:cxn>
                <a:cxn ang="0">
                  <a:pos x="21" y="32"/>
                </a:cxn>
                <a:cxn ang="0">
                  <a:pos x="40" y="19"/>
                </a:cxn>
                <a:cxn ang="0">
                  <a:pos x="63" y="10"/>
                </a:cxn>
                <a:cxn ang="0">
                  <a:pos x="88" y="4"/>
                </a:cxn>
                <a:cxn ang="0">
                  <a:pos x="118" y="0"/>
                </a:cxn>
                <a:cxn ang="0">
                  <a:pos x="150" y="0"/>
                </a:cxn>
                <a:cxn ang="0">
                  <a:pos x="179" y="4"/>
                </a:cxn>
                <a:cxn ang="0">
                  <a:pos x="208" y="10"/>
                </a:cxn>
                <a:cxn ang="0">
                  <a:pos x="232" y="19"/>
                </a:cxn>
                <a:cxn ang="0">
                  <a:pos x="249" y="32"/>
                </a:cxn>
              </a:cxnLst>
              <a:rect l="0" t="0" r="r" b="b"/>
              <a:pathLst>
                <a:path w="268" h="135">
                  <a:moveTo>
                    <a:pt x="249" y="32"/>
                  </a:moveTo>
                  <a:lnTo>
                    <a:pt x="261" y="45"/>
                  </a:lnTo>
                  <a:lnTo>
                    <a:pt x="268" y="60"/>
                  </a:lnTo>
                  <a:lnTo>
                    <a:pt x="268" y="77"/>
                  </a:lnTo>
                  <a:lnTo>
                    <a:pt x="261" y="92"/>
                  </a:lnTo>
                  <a:lnTo>
                    <a:pt x="249" y="103"/>
                  </a:lnTo>
                  <a:lnTo>
                    <a:pt x="232" y="115"/>
                  </a:lnTo>
                  <a:lnTo>
                    <a:pt x="208" y="125"/>
                  </a:lnTo>
                  <a:lnTo>
                    <a:pt x="179" y="129"/>
                  </a:lnTo>
                  <a:lnTo>
                    <a:pt x="150" y="135"/>
                  </a:lnTo>
                  <a:lnTo>
                    <a:pt x="118" y="135"/>
                  </a:lnTo>
                  <a:lnTo>
                    <a:pt x="88" y="129"/>
                  </a:lnTo>
                  <a:lnTo>
                    <a:pt x="63" y="125"/>
                  </a:lnTo>
                  <a:lnTo>
                    <a:pt x="40" y="115"/>
                  </a:lnTo>
                  <a:lnTo>
                    <a:pt x="21" y="103"/>
                  </a:lnTo>
                  <a:lnTo>
                    <a:pt x="6" y="92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6" y="45"/>
                  </a:lnTo>
                  <a:lnTo>
                    <a:pt x="21" y="32"/>
                  </a:lnTo>
                  <a:lnTo>
                    <a:pt x="40" y="19"/>
                  </a:lnTo>
                  <a:lnTo>
                    <a:pt x="63" y="10"/>
                  </a:lnTo>
                  <a:lnTo>
                    <a:pt x="88" y="4"/>
                  </a:lnTo>
                  <a:lnTo>
                    <a:pt x="118" y="0"/>
                  </a:lnTo>
                  <a:lnTo>
                    <a:pt x="150" y="0"/>
                  </a:lnTo>
                  <a:lnTo>
                    <a:pt x="179" y="4"/>
                  </a:lnTo>
                  <a:lnTo>
                    <a:pt x="208" y="10"/>
                  </a:lnTo>
                  <a:lnTo>
                    <a:pt x="232" y="19"/>
                  </a:lnTo>
                  <a:lnTo>
                    <a:pt x="249" y="32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05" name="Freeform 17"/>
            <p:cNvSpPr>
              <a:spLocks/>
            </p:cNvSpPr>
            <p:nvPr/>
          </p:nvSpPr>
          <p:spPr bwMode="auto">
            <a:xfrm>
              <a:off x="8688" y="10251"/>
              <a:ext cx="108" cy="13"/>
            </a:xfrm>
            <a:custGeom>
              <a:avLst/>
              <a:gdLst/>
              <a:ahLst/>
              <a:cxnLst>
                <a:cxn ang="0">
                  <a:pos x="217" y="25"/>
                </a:cxn>
                <a:cxn ang="0">
                  <a:pos x="199" y="18"/>
                </a:cxn>
                <a:cxn ang="0">
                  <a:pos x="176" y="8"/>
                </a:cxn>
                <a:cxn ang="0">
                  <a:pos x="150" y="3"/>
                </a:cxn>
                <a:cxn ang="0">
                  <a:pos x="121" y="0"/>
                </a:cxn>
                <a:cxn ang="0">
                  <a:pos x="89" y="0"/>
                </a:cxn>
                <a:cxn ang="0">
                  <a:pos x="63" y="3"/>
                </a:cxn>
                <a:cxn ang="0">
                  <a:pos x="36" y="11"/>
                </a:cxn>
                <a:cxn ang="0">
                  <a:pos x="15" y="18"/>
                </a:cxn>
                <a:cxn ang="0">
                  <a:pos x="0" y="25"/>
                </a:cxn>
              </a:cxnLst>
              <a:rect l="0" t="0" r="r" b="b"/>
              <a:pathLst>
                <a:path w="217" h="25">
                  <a:moveTo>
                    <a:pt x="217" y="25"/>
                  </a:moveTo>
                  <a:lnTo>
                    <a:pt x="199" y="18"/>
                  </a:lnTo>
                  <a:lnTo>
                    <a:pt x="176" y="8"/>
                  </a:lnTo>
                  <a:lnTo>
                    <a:pt x="150" y="3"/>
                  </a:lnTo>
                  <a:lnTo>
                    <a:pt x="121" y="0"/>
                  </a:lnTo>
                  <a:lnTo>
                    <a:pt x="89" y="0"/>
                  </a:lnTo>
                  <a:lnTo>
                    <a:pt x="63" y="3"/>
                  </a:lnTo>
                  <a:lnTo>
                    <a:pt x="36" y="11"/>
                  </a:lnTo>
                  <a:lnTo>
                    <a:pt x="15" y="18"/>
                  </a:lnTo>
                  <a:lnTo>
                    <a:pt x="0" y="25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06" name="Freeform 18"/>
            <p:cNvSpPr>
              <a:spLocks/>
            </p:cNvSpPr>
            <p:nvPr/>
          </p:nvSpPr>
          <p:spPr bwMode="auto">
            <a:xfrm>
              <a:off x="8494" y="10566"/>
              <a:ext cx="192" cy="71"/>
            </a:xfrm>
            <a:custGeom>
              <a:avLst/>
              <a:gdLst/>
              <a:ahLst/>
              <a:cxnLst>
                <a:cxn ang="0">
                  <a:pos x="383" y="0"/>
                </a:cxn>
                <a:cxn ang="0">
                  <a:pos x="365" y="3"/>
                </a:cxn>
                <a:cxn ang="0">
                  <a:pos x="353" y="10"/>
                </a:cxn>
                <a:cxn ang="0">
                  <a:pos x="343" y="17"/>
                </a:cxn>
                <a:cxn ang="0">
                  <a:pos x="321" y="40"/>
                </a:cxn>
                <a:cxn ang="0">
                  <a:pos x="321" y="142"/>
                </a:cxn>
                <a:cxn ang="0">
                  <a:pos x="252" y="125"/>
                </a:cxn>
                <a:cxn ang="0">
                  <a:pos x="185" y="103"/>
                </a:cxn>
                <a:cxn ang="0">
                  <a:pos x="119" y="80"/>
                </a:cxn>
                <a:cxn ang="0">
                  <a:pos x="56" y="53"/>
                </a:cxn>
                <a:cxn ang="0">
                  <a:pos x="0" y="26"/>
                </a:cxn>
              </a:cxnLst>
              <a:rect l="0" t="0" r="r" b="b"/>
              <a:pathLst>
                <a:path w="383" h="142">
                  <a:moveTo>
                    <a:pt x="383" y="0"/>
                  </a:moveTo>
                  <a:lnTo>
                    <a:pt x="365" y="3"/>
                  </a:lnTo>
                  <a:lnTo>
                    <a:pt x="353" y="10"/>
                  </a:lnTo>
                  <a:lnTo>
                    <a:pt x="343" y="17"/>
                  </a:lnTo>
                  <a:lnTo>
                    <a:pt x="321" y="40"/>
                  </a:lnTo>
                  <a:lnTo>
                    <a:pt x="321" y="142"/>
                  </a:lnTo>
                  <a:lnTo>
                    <a:pt x="252" y="125"/>
                  </a:lnTo>
                  <a:lnTo>
                    <a:pt x="185" y="103"/>
                  </a:lnTo>
                  <a:lnTo>
                    <a:pt x="119" y="80"/>
                  </a:lnTo>
                  <a:lnTo>
                    <a:pt x="56" y="53"/>
                  </a:lnTo>
                  <a:lnTo>
                    <a:pt x="0" y="26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07" name="Freeform 19"/>
            <p:cNvSpPr>
              <a:spLocks/>
            </p:cNvSpPr>
            <p:nvPr/>
          </p:nvSpPr>
          <p:spPr bwMode="auto">
            <a:xfrm>
              <a:off x="8494" y="10529"/>
              <a:ext cx="161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29"/>
                </a:cxn>
                <a:cxn ang="0">
                  <a:pos x="119" y="53"/>
                </a:cxn>
                <a:cxn ang="0">
                  <a:pos x="185" y="75"/>
                </a:cxn>
                <a:cxn ang="0">
                  <a:pos x="252" y="96"/>
                </a:cxn>
                <a:cxn ang="0">
                  <a:pos x="321" y="115"/>
                </a:cxn>
              </a:cxnLst>
              <a:rect l="0" t="0" r="r" b="b"/>
              <a:pathLst>
                <a:path w="321" h="115">
                  <a:moveTo>
                    <a:pt x="0" y="0"/>
                  </a:moveTo>
                  <a:lnTo>
                    <a:pt x="56" y="29"/>
                  </a:lnTo>
                  <a:lnTo>
                    <a:pt x="119" y="53"/>
                  </a:lnTo>
                  <a:lnTo>
                    <a:pt x="185" y="75"/>
                  </a:lnTo>
                  <a:lnTo>
                    <a:pt x="252" y="96"/>
                  </a:lnTo>
                  <a:lnTo>
                    <a:pt x="321" y="115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08" name="Line 20"/>
            <p:cNvSpPr>
              <a:spLocks noChangeShapeType="1"/>
            </p:cNvSpPr>
            <p:nvPr/>
          </p:nvSpPr>
          <p:spPr bwMode="auto">
            <a:xfrm flipH="1">
              <a:off x="8655" y="10625"/>
              <a:ext cx="11" cy="12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09" name="Freeform 21"/>
            <p:cNvSpPr>
              <a:spLocks/>
            </p:cNvSpPr>
            <p:nvPr/>
          </p:nvSpPr>
          <p:spPr bwMode="auto">
            <a:xfrm>
              <a:off x="8666" y="10618"/>
              <a:ext cx="40" cy="7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0" y="10"/>
                </a:cxn>
                <a:cxn ang="0">
                  <a:pos x="19" y="3"/>
                </a:cxn>
                <a:cxn ang="0">
                  <a:pos x="34" y="0"/>
                </a:cxn>
                <a:cxn ang="0">
                  <a:pos x="51" y="0"/>
                </a:cxn>
                <a:cxn ang="0">
                  <a:pos x="66" y="0"/>
                </a:cxn>
                <a:cxn ang="0">
                  <a:pos x="80" y="3"/>
                </a:cxn>
              </a:cxnLst>
              <a:rect l="0" t="0" r="r" b="b"/>
              <a:pathLst>
                <a:path w="80" h="15">
                  <a:moveTo>
                    <a:pt x="0" y="15"/>
                  </a:moveTo>
                  <a:lnTo>
                    <a:pt x="10" y="10"/>
                  </a:lnTo>
                  <a:lnTo>
                    <a:pt x="19" y="3"/>
                  </a:lnTo>
                  <a:lnTo>
                    <a:pt x="34" y="0"/>
                  </a:lnTo>
                  <a:lnTo>
                    <a:pt x="51" y="0"/>
                  </a:lnTo>
                  <a:lnTo>
                    <a:pt x="66" y="0"/>
                  </a:lnTo>
                  <a:lnTo>
                    <a:pt x="80" y="3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10" name="Freeform 22"/>
            <p:cNvSpPr>
              <a:spLocks/>
            </p:cNvSpPr>
            <p:nvPr/>
          </p:nvSpPr>
          <p:spPr bwMode="auto">
            <a:xfrm>
              <a:off x="8686" y="10566"/>
              <a:ext cx="33" cy="31"/>
            </a:xfrm>
            <a:custGeom>
              <a:avLst/>
              <a:gdLst/>
              <a:ahLst/>
              <a:cxnLst>
                <a:cxn ang="0">
                  <a:pos x="40" y="62"/>
                </a:cxn>
                <a:cxn ang="0">
                  <a:pos x="62" y="39"/>
                </a:cxn>
                <a:cxn ang="0">
                  <a:pos x="67" y="29"/>
                </a:cxn>
                <a:cxn ang="0">
                  <a:pos x="64" y="21"/>
                </a:cxn>
                <a:cxn ang="0">
                  <a:pos x="56" y="11"/>
                </a:cxn>
                <a:cxn ang="0">
                  <a:pos x="48" y="7"/>
                </a:cxn>
                <a:cxn ang="0">
                  <a:pos x="33" y="3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67" h="62">
                  <a:moveTo>
                    <a:pt x="40" y="62"/>
                  </a:moveTo>
                  <a:lnTo>
                    <a:pt x="62" y="39"/>
                  </a:lnTo>
                  <a:lnTo>
                    <a:pt x="67" y="29"/>
                  </a:lnTo>
                  <a:lnTo>
                    <a:pt x="64" y="21"/>
                  </a:lnTo>
                  <a:lnTo>
                    <a:pt x="56" y="11"/>
                  </a:lnTo>
                  <a:lnTo>
                    <a:pt x="48" y="7"/>
                  </a:lnTo>
                  <a:lnTo>
                    <a:pt x="33" y="3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11" name="Freeform 23"/>
            <p:cNvSpPr>
              <a:spLocks/>
            </p:cNvSpPr>
            <p:nvPr/>
          </p:nvSpPr>
          <p:spPr bwMode="auto">
            <a:xfrm>
              <a:off x="8706" y="10183"/>
              <a:ext cx="805" cy="434"/>
            </a:xfrm>
            <a:custGeom>
              <a:avLst/>
              <a:gdLst/>
              <a:ahLst/>
              <a:cxnLst>
                <a:cxn ang="0">
                  <a:pos x="0" y="829"/>
                </a:cxn>
                <a:cxn ang="0">
                  <a:pos x="85" y="844"/>
                </a:cxn>
                <a:cxn ang="0">
                  <a:pos x="174" y="854"/>
                </a:cxn>
                <a:cxn ang="0">
                  <a:pos x="261" y="863"/>
                </a:cxn>
                <a:cxn ang="0">
                  <a:pos x="347" y="866"/>
                </a:cxn>
                <a:cxn ang="0">
                  <a:pos x="439" y="869"/>
                </a:cxn>
                <a:cxn ang="0">
                  <a:pos x="527" y="866"/>
                </a:cxn>
                <a:cxn ang="0">
                  <a:pos x="616" y="858"/>
                </a:cxn>
                <a:cxn ang="0">
                  <a:pos x="704" y="848"/>
                </a:cxn>
                <a:cxn ang="0">
                  <a:pos x="788" y="837"/>
                </a:cxn>
                <a:cxn ang="0">
                  <a:pos x="874" y="822"/>
                </a:cxn>
                <a:cxn ang="0">
                  <a:pos x="954" y="803"/>
                </a:cxn>
                <a:cxn ang="0">
                  <a:pos x="1034" y="781"/>
                </a:cxn>
                <a:cxn ang="0">
                  <a:pos x="1105" y="758"/>
                </a:cxn>
                <a:cxn ang="0">
                  <a:pos x="1178" y="730"/>
                </a:cxn>
                <a:cxn ang="0">
                  <a:pos x="1244" y="700"/>
                </a:cxn>
                <a:cxn ang="0">
                  <a:pos x="1308" y="668"/>
                </a:cxn>
                <a:cxn ang="0">
                  <a:pos x="1366" y="631"/>
                </a:cxn>
                <a:cxn ang="0">
                  <a:pos x="1414" y="598"/>
                </a:cxn>
                <a:cxn ang="0">
                  <a:pos x="1462" y="560"/>
                </a:cxn>
                <a:cxn ang="0">
                  <a:pos x="1503" y="519"/>
                </a:cxn>
                <a:cxn ang="0">
                  <a:pos x="1535" y="475"/>
                </a:cxn>
                <a:cxn ang="0">
                  <a:pos x="1564" y="435"/>
                </a:cxn>
                <a:cxn ang="0">
                  <a:pos x="1586" y="391"/>
                </a:cxn>
                <a:cxn ang="0">
                  <a:pos x="1600" y="346"/>
                </a:cxn>
                <a:cxn ang="0">
                  <a:pos x="1606" y="303"/>
                </a:cxn>
                <a:cxn ang="0">
                  <a:pos x="1609" y="258"/>
                </a:cxn>
                <a:cxn ang="0">
                  <a:pos x="1605" y="213"/>
                </a:cxn>
                <a:cxn ang="0">
                  <a:pos x="1590" y="167"/>
                </a:cxn>
                <a:cxn ang="0">
                  <a:pos x="1573" y="126"/>
                </a:cxn>
                <a:cxn ang="0">
                  <a:pos x="1547" y="82"/>
                </a:cxn>
                <a:cxn ang="0">
                  <a:pos x="1517" y="38"/>
                </a:cxn>
                <a:cxn ang="0">
                  <a:pos x="1480" y="0"/>
                </a:cxn>
              </a:cxnLst>
              <a:rect l="0" t="0" r="r" b="b"/>
              <a:pathLst>
                <a:path w="1609" h="869">
                  <a:moveTo>
                    <a:pt x="0" y="829"/>
                  </a:moveTo>
                  <a:lnTo>
                    <a:pt x="85" y="844"/>
                  </a:lnTo>
                  <a:lnTo>
                    <a:pt x="174" y="854"/>
                  </a:lnTo>
                  <a:lnTo>
                    <a:pt x="261" y="863"/>
                  </a:lnTo>
                  <a:lnTo>
                    <a:pt x="347" y="866"/>
                  </a:lnTo>
                  <a:lnTo>
                    <a:pt x="439" y="869"/>
                  </a:lnTo>
                  <a:lnTo>
                    <a:pt x="527" y="866"/>
                  </a:lnTo>
                  <a:lnTo>
                    <a:pt x="616" y="858"/>
                  </a:lnTo>
                  <a:lnTo>
                    <a:pt x="704" y="848"/>
                  </a:lnTo>
                  <a:lnTo>
                    <a:pt x="788" y="837"/>
                  </a:lnTo>
                  <a:lnTo>
                    <a:pt x="874" y="822"/>
                  </a:lnTo>
                  <a:lnTo>
                    <a:pt x="954" y="803"/>
                  </a:lnTo>
                  <a:lnTo>
                    <a:pt x="1034" y="781"/>
                  </a:lnTo>
                  <a:lnTo>
                    <a:pt x="1105" y="758"/>
                  </a:lnTo>
                  <a:lnTo>
                    <a:pt x="1178" y="730"/>
                  </a:lnTo>
                  <a:lnTo>
                    <a:pt x="1244" y="700"/>
                  </a:lnTo>
                  <a:lnTo>
                    <a:pt x="1308" y="668"/>
                  </a:lnTo>
                  <a:lnTo>
                    <a:pt x="1366" y="631"/>
                  </a:lnTo>
                  <a:lnTo>
                    <a:pt x="1414" y="598"/>
                  </a:lnTo>
                  <a:lnTo>
                    <a:pt x="1462" y="560"/>
                  </a:lnTo>
                  <a:lnTo>
                    <a:pt x="1503" y="519"/>
                  </a:lnTo>
                  <a:lnTo>
                    <a:pt x="1535" y="475"/>
                  </a:lnTo>
                  <a:lnTo>
                    <a:pt x="1564" y="435"/>
                  </a:lnTo>
                  <a:lnTo>
                    <a:pt x="1586" y="391"/>
                  </a:lnTo>
                  <a:lnTo>
                    <a:pt x="1600" y="346"/>
                  </a:lnTo>
                  <a:lnTo>
                    <a:pt x="1606" y="303"/>
                  </a:lnTo>
                  <a:lnTo>
                    <a:pt x="1609" y="258"/>
                  </a:lnTo>
                  <a:lnTo>
                    <a:pt x="1605" y="213"/>
                  </a:lnTo>
                  <a:lnTo>
                    <a:pt x="1590" y="167"/>
                  </a:lnTo>
                  <a:lnTo>
                    <a:pt x="1573" y="126"/>
                  </a:lnTo>
                  <a:lnTo>
                    <a:pt x="1547" y="82"/>
                  </a:lnTo>
                  <a:lnTo>
                    <a:pt x="1517" y="38"/>
                  </a:lnTo>
                  <a:lnTo>
                    <a:pt x="1480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12" name="Freeform 24"/>
            <p:cNvSpPr>
              <a:spLocks/>
            </p:cNvSpPr>
            <p:nvPr/>
          </p:nvSpPr>
          <p:spPr bwMode="auto">
            <a:xfrm>
              <a:off x="8706" y="10368"/>
              <a:ext cx="805" cy="298"/>
            </a:xfrm>
            <a:custGeom>
              <a:avLst/>
              <a:gdLst/>
              <a:ahLst/>
              <a:cxnLst>
                <a:cxn ang="0">
                  <a:pos x="1609" y="0"/>
                </a:cxn>
                <a:cxn ang="0">
                  <a:pos x="1606" y="45"/>
                </a:cxn>
                <a:cxn ang="0">
                  <a:pos x="1595" y="86"/>
                </a:cxn>
                <a:cxn ang="0">
                  <a:pos x="1580" y="132"/>
                </a:cxn>
                <a:cxn ang="0">
                  <a:pos x="1557" y="176"/>
                </a:cxn>
                <a:cxn ang="0">
                  <a:pos x="1531" y="217"/>
                </a:cxn>
                <a:cxn ang="0">
                  <a:pos x="1494" y="255"/>
                </a:cxn>
                <a:cxn ang="0">
                  <a:pos x="1453" y="296"/>
                </a:cxn>
                <a:cxn ang="0">
                  <a:pos x="1404" y="335"/>
                </a:cxn>
                <a:cxn ang="0">
                  <a:pos x="1354" y="371"/>
                </a:cxn>
                <a:cxn ang="0">
                  <a:pos x="1296" y="402"/>
                </a:cxn>
                <a:cxn ang="0">
                  <a:pos x="1234" y="434"/>
                </a:cxn>
                <a:cxn ang="0">
                  <a:pos x="1168" y="462"/>
                </a:cxn>
                <a:cxn ang="0">
                  <a:pos x="1097" y="491"/>
                </a:cxn>
                <a:cxn ang="0">
                  <a:pos x="1021" y="515"/>
                </a:cxn>
                <a:cxn ang="0">
                  <a:pos x="944" y="537"/>
                </a:cxn>
                <a:cxn ang="0">
                  <a:pos x="862" y="552"/>
                </a:cxn>
                <a:cxn ang="0">
                  <a:pos x="781" y="568"/>
                </a:cxn>
                <a:cxn ang="0">
                  <a:pos x="696" y="581"/>
                </a:cxn>
                <a:cxn ang="0">
                  <a:pos x="609" y="587"/>
                </a:cxn>
                <a:cxn ang="0">
                  <a:pos x="520" y="594"/>
                </a:cxn>
                <a:cxn ang="0">
                  <a:pos x="434" y="594"/>
                </a:cxn>
                <a:cxn ang="0">
                  <a:pos x="343" y="594"/>
                </a:cxn>
                <a:cxn ang="0">
                  <a:pos x="255" y="590"/>
                </a:cxn>
                <a:cxn ang="0">
                  <a:pos x="171" y="582"/>
                </a:cxn>
                <a:cxn ang="0">
                  <a:pos x="85" y="571"/>
                </a:cxn>
                <a:cxn ang="0">
                  <a:pos x="0" y="556"/>
                </a:cxn>
                <a:cxn ang="0">
                  <a:pos x="0" y="457"/>
                </a:cxn>
              </a:cxnLst>
              <a:rect l="0" t="0" r="r" b="b"/>
              <a:pathLst>
                <a:path w="1609" h="594">
                  <a:moveTo>
                    <a:pt x="1609" y="0"/>
                  </a:moveTo>
                  <a:lnTo>
                    <a:pt x="1606" y="45"/>
                  </a:lnTo>
                  <a:lnTo>
                    <a:pt x="1595" y="86"/>
                  </a:lnTo>
                  <a:lnTo>
                    <a:pt x="1580" y="132"/>
                  </a:lnTo>
                  <a:lnTo>
                    <a:pt x="1557" y="176"/>
                  </a:lnTo>
                  <a:lnTo>
                    <a:pt x="1531" y="217"/>
                  </a:lnTo>
                  <a:lnTo>
                    <a:pt x="1494" y="255"/>
                  </a:lnTo>
                  <a:lnTo>
                    <a:pt x="1453" y="296"/>
                  </a:lnTo>
                  <a:lnTo>
                    <a:pt x="1404" y="335"/>
                  </a:lnTo>
                  <a:lnTo>
                    <a:pt x="1354" y="371"/>
                  </a:lnTo>
                  <a:lnTo>
                    <a:pt x="1296" y="402"/>
                  </a:lnTo>
                  <a:lnTo>
                    <a:pt x="1234" y="434"/>
                  </a:lnTo>
                  <a:lnTo>
                    <a:pt x="1168" y="462"/>
                  </a:lnTo>
                  <a:lnTo>
                    <a:pt x="1097" y="491"/>
                  </a:lnTo>
                  <a:lnTo>
                    <a:pt x="1021" y="515"/>
                  </a:lnTo>
                  <a:lnTo>
                    <a:pt x="944" y="537"/>
                  </a:lnTo>
                  <a:lnTo>
                    <a:pt x="862" y="552"/>
                  </a:lnTo>
                  <a:lnTo>
                    <a:pt x="781" y="568"/>
                  </a:lnTo>
                  <a:lnTo>
                    <a:pt x="696" y="581"/>
                  </a:lnTo>
                  <a:lnTo>
                    <a:pt x="609" y="587"/>
                  </a:lnTo>
                  <a:lnTo>
                    <a:pt x="520" y="594"/>
                  </a:lnTo>
                  <a:lnTo>
                    <a:pt x="434" y="594"/>
                  </a:lnTo>
                  <a:lnTo>
                    <a:pt x="343" y="594"/>
                  </a:lnTo>
                  <a:lnTo>
                    <a:pt x="255" y="590"/>
                  </a:lnTo>
                  <a:lnTo>
                    <a:pt x="171" y="582"/>
                  </a:lnTo>
                  <a:lnTo>
                    <a:pt x="85" y="571"/>
                  </a:lnTo>
                  <a:lnTo>
                    <a:pt x="0" y="556"/>
                  </a:lnTo>
                  <a:lnTo>
                    <a:pt x="0" y="457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13" name="Freeform 25"/>
            <p:cNvSpPr>
              <a:spLocks/>
            </p:cNvSpPr>
            <p:nvPr/>
          </p:nvSpPr>
          <p:spPr bwMode="auto">
            <a:xfrm>
              <a:off x="8712" y="10319"/>
              <a:ext cx="732" cy="264"/>
            </a:xfrm>
            <a:custGeom>
              <a:avLst/>
              <a:gdLst/>
              <a:ahLst/>
              <a:cxnLst>
                <a:cxn ang="0">
                  <a:pos x="0" y="486"/>
                </a:cxn>
                <a:cxn ang="0">
                  <a:pos x="77" y="501"/>
                </a:cxn>
                <a:cxn ang="0">
                  <a:pos x="159" y="513"/>
                </a:cxn>
                <a:cxn ang="0">
                  <a:pos x="242" y="520"/>
                </a:cxn>
                <a:cxn ang="0">
                  <a:pos x="320" y="526"/>
                </a:cxn>
                <a:cxn ang="0">
                  <a:pos x="405" y="527"/>
                </a:cxn>
                <a:cxn ang="0">
                  <a:pos x="486" y="526"/>
                </a:cxn>
                <a:cxn ang="0">
                  <a:pos x="571" y="520"/>
                </a:cxn>
                <a:cxn ang="0">
                  <a:pos x="652" y="513"/>
                </a:cxn>
                <a:cxn ang="0">
                  <a:pos x="732" y="501"/>
                </a:cxn>
                <a:cxn ang="0">
                  <a:pos x="810" y="486"/>
                </a:cxn>
                <a:cxn ang="0">
                  <a:pos x="887" y="472"/>
                </a:cxn>
                <a:cxn ang="0">
                  <a:pos x="959" y="450"/>
                </a:cxn>
                <a:cxn ang="0">
                  <a:pos x="1029" y="427"/>
                </a:cxn>
                <a:cxn ang="0">
                  <a:pos x="1093" y="400"/>
                </a:cxn>
                <a:cxn ang="0">
                  <a:pos x="1155" y="373"/>
                </a:cxn>
                <a:cxn ang="0">
                  <a:pos x="1211" y="342"/>
                </a:cxn>
                <a:cxn ang="0">
                  <a:pos x="1262" y="310"/>
                </a:cxn>
                <a:cxn ang="0">
                  <a:pos x="1309" y="275"/>
                </a:cxn>
                <a:cxn ang="0">
                  <a:pos x="1351" y="239"/>
                </a:cxn>
                <a:cxn ang="0">
                  <a:pos x="1383" y="199"/>
                </a:cxn>
                <a:cxn ang="0">
                  <a:pos x="1412" y="163"/>
                </a:cxn>
                <a:cxn ang="0">
                  <a:pos x="1436" y="122"/>
                </a:cxn>
                <a:cxn ang="0">
                  <a:pos x="1453" y="80"/>
                </a:cxn>
                <a:cxn ang="0">
                  <a:pos x="1462" y="38"/>
                </a:cxn>
                <a:cxn ang="0">
                  <a:pos x="1465" y="0"/>
                </a:cxn>
              </a:cxnLst>
              <a:rect l="0" t="0" r="r" b="b"/>
              <a:pathLst>
                <a:path w="1465" h="527">
                  <a:moveTo>
                    <a:pt x="0" y="486"/>
                  </a:moveTo>
                  <a:lnTo>
                    <a:pt x="77" y="501"/>
                  </a:lnTo>
                  <a:lnTo>
                    <a:pt x="159" y="513"/>
                  </a:lnTo>
                  <a:lnTo>
                    <a:pt x="242" y="520"/>
                  </a:lnTo>
                  <a:lnTo>
                    <a:pt x="320" y="526"/>
                  </a:lnTo>
                  <a:lnTo>
                    <a:pt x="405" y="527"/>
                  </a:lnTo>
                  <a:lnTo>
                    <a:pt x="486" y="526"/>
                  </a:lnTo>
                  <a:lnTo>
                    <a:pt x="571" y="520"/>
                  </a:lnTo>
                  <a:lnTo>
                    <a:pt x="652" y="513"/>
                  </a:lnTo>
                  <a:lnTo>
                    <a:pt x="732" y="501"/>
                  </a:lnTo>
                  <a:lnTo>
                    <a:pt x="810" y="486"/>
                  </a:lnTo>
                  <a:lnTo>
                    <a:pt x="887" y="472"/>
                  </a:lnTo>
                  <a:lnTo>
                    <a:pt x="959" y="450"/>
                  </a:lnTo>
                  <a:lnTo>
                    <a:pt x="1029" y="427"/>
                  </a:lnTo>
                  <a:lnTo>
                    <a:pt x="1093" y="400"/>
                  </a:lnTo>
                  <a:lnTo>
                    <a:pt x="1155" y="373"/>
                  </a:lnTo>
                  <a:lnTo>
                    <a:pt x="1211" y="342"/>
                  </a:lnTo>
                  <a:lnTo>
                    <a:pt x="1262" y="310"/>
                  </a:lnTo>
                  <a:lnTo>
                    <a:pt x="1309" y="275"/>
                  </a:lnTo>
                  <a:lnTo>
                    <a:pt x="1351" y="239"/>
                  </a:lnTo>
                  <a:lnTo>
                    <a:pt x="1383" y="199"/>
                  </a:lnTo>
                  <a:lnTo>
                    <a:pt x="1412" y="163"/>
                  </a:lnTo>
                  <a:lnTo>
                    <a:pt x="1436" y="122"/>
                  </a:lnTo>
                  <a:lnTo>
                    <a:pt x="1453" y="80"/>
                  </a:lnTo>
                  <a:lnTo>
                    <a:pt x="1462" y="38"/>
                  </a:lnTo>
                  <a:lnTo>
                    <a:pt x="1465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14" name="Freeform 26"/>
            <p:cNvSpPr>
              <a:spLocks/>
            </p:cNvSpPr>
            <p:nvPr/>
          </p:nvSpPr>
          <p:spPr bwMode="auto">
            <a:xfrm>
              <a:off x="9018" y="9930"/>
              <a:ext cx="3" cy="101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6"/>
                </a:cxn>
                <a:cxn ang="0">
                  <a:pos x="5" y="4"/>
                </a:cxn>
                <a:cxn ang="0">
                  <a:pos x="5" y="0"/>
                </a:cxn>
                <a:cxn ang="0">
                  <a:pos x="0" y="16"/>
                </a:cxn>
                <a:cxn ang="0">
                  <a:pos x="0" y="201"/>
                </a:cxn>
              </a:cxnLst>
              <a:rect l="0" t="0" r="r" b="b"/>
              <a:pathLst>
                <a:path w="5" h="201">
                  <a:moveTo>
                    <a:pt x="5" y="2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5" y="4"/>
                  </a:lnTo>
                  <a:lnTo>
                    <a:pt x="5" y="0"/>
                  </a:lnTo>
                  <a:lnTo>
                    <a:pt x="0" y="16"/>
                  </a:lnTo>
                  <a:lnTo>
                    <a:pt x="0" y="201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15" name="Freeform 27"/>
            <p:cNvSpPr>
              <a:spLocks/>
            </p:cNvSpPr>
            <p:nvPr/>
          </p:nvSpPr>
          <p:spPr bwMode="auto">
            <a:xfrm>
              <a:off x="8978" y="9797"/>
              <a:ext cx="46" cy="99"/>
            </a:xfrm>
            <a:custGeom>
              <a:avLst/>
              <a:gdLst/>
              <a:ahLst/>
              <a:cxnLst>
                <a:cxn ang="0">
                  <a:pos x="60" y="198"/>
                </a:cxn>
                <a:cxn ang="0">
                  <a:pos x="77" y="176"/>
                </a:cxn>
                <a:cxn ang="0">
                  <a:pos x="86" y="154"/>
                </a:cxn>
                <a:cxn ang="0">
                  <a:pos x="92" y="131"/>
                </a:cxn>
                <a:cxn ang="0">
                  <a:pos x="92" y="106"/>
                </a:cxn>
                <a:cxn ang="0">
                  <a:pos x="84" y="83"/>
                </a:cxn>
                <a:cxn ang="0">
                  <a:pos x="74" y="58"/>
                </a:cxn>
                <a:cxn ang="0">
                  <a:pos x="55" y="36"/>
                </a:cxn>
                <a:cxn ang="0">
                  <a:pos x="30" y="20"/>
                </a:cxn>
                <a:cxn ang="0">
                  <a:pos x="0" y="0"/>
                </a:cxn>
              </a:cxnLst>
              <a:rect l="0" t="0" r="r" b="b"/>
              <a:pathLst>
                <a:path w="92" h="198">
                  <a:moveTo>
                    <a:pt x="60" y="198"/>
                  </a:moveTo>
                  <a:lnTo>
                    <a:pt x="77" y="176"/>
                  </a:lnTo>
                  <a:lnTo>
                    <a:pt x="86" y="154"/>
                  </a:lnTo>
                  <a:lnTo>
                    <a:pt x="92" y="131"/>
                  </a:lnTo>
                  <a:lnTo>
                    <a:pt x="92" y="106"/>
                  </a:lnTo>
                  <a:lnTo>
                    <a:pt x="84" y="83"/>
                  </a:lnTo>
                  <a:lnTo>
                    <a:pt x="74" y="58"/>
                  </a:lnTo>
                  <a:lnTo>
                    <a:pt x="55" y="36"/>
                  </a:lnTo>
                  <a:lnTo>
                    <a:pt x="30" y="20"/>
                  </a:lnTo>
                  <a:lnTo>
                    <a:pt x="0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16" name="Freeform 28"/>
            <p:cNvSpPr>
              <a:spLocks/>
            </p:cNvSpPr>
            <p:nvPr/>
          </p:nvSpPr>
          <p:spPr bwMode="auto">
            <a:xfrm>
              <a:off x="8982" y="9896"/>
              <a:ext cx="26" cy="2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9" y="21"/>
                </a:cxn>
                <a:cxn ang="0">
                  <a:pos x="53" y="0"/>
                </a:cxn>
              </a:cxnLst>
              <a:rect l="0" t="0" r="r" b="b"/>
              <a:pathLst>
                <a:path w="53" h="40">
                  <a:moveTo>
                    <a:pt x="0" y="40"/>
                  </a:moveTo>
                  <a:lnTo>
                    <a:pt x="29" y="21"/>
                  </a:lnTo>
                  <a:lnTo>
                    <a:pt x="53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17" name="Freeform 29"/>
            <p:cNvSpPr>
              <a:spLocks/>
            </p:cNvSpPr>
            <p:nvPr/>
          </p:nvSpPr>
          <p:spPr bwMode="auto">
            <a:xfrm>
              <a:off x="8663" y="9797"/>
              <a:ext cx="319" cy="151"/>
            </a:xfrm>
            <a:custGeom>
              <a:avLst/>
              <a:gdLst/>
              <a:ahLst/>
              <a:cxnLst>
                <a:cxn ang="0">
                  <a:pos x="639" y="238"/>
                </a:cxn>
                <a:cxn ang="0">
                  <a:pos x="603" y="256"/>
                </a:cxn>
                <a:cxn ang="0">
                  <a:pos x="566" y="270"/>
                </a:cxn>
                <a:cxn ang="0">
                  <a:pos x="526" y="282"/>
                </a:cxn>
                <a:cxn ang="0">
                  <a:pos x="482" y="292"/>
                </a:cxn>
                <a:cxn ang="0">
                  <a:pos x="434" y="300"/>
                </a:cxn>
                <a:cxn ang="0">
                  <a:pos x="389" y="301"/>
                </a:cxn>
                <a:cxn ang="0">
                  <a:pos x="341" y="301"/>
                </a:cxn>
                <a:cxn ang="0">
                  <a:pos x="291" y="300"/>
                </a:cxn>
                <a:cxn ang="0">
                  <a:pos x="249" y="292"/>
                </a:cxn>
                <a:cxn ang="0">
                  <a:pos x="202" y="285"/>
                </a:cxn>
                <a:cxn ang="0">
                  <a:pos x="162" y="270"/>
                </a:cxn>
                <a:cxn ang="0">
                  <a:pos x="124" y="256"/>
                </a:cxn>
                <a:cxn ang="0">
                  <a:pos x="92" y="238"/>
                </a:cxn>
                <a:cxn ang="0">
                  <a:pos x="63" y="219"/>
                </a:cxn>
                <a:cxn ang="0">
                  <a:pos x="39" y="201"/>
                </a:cxn>
                <a:cxn ang="0">
                  <a:pos x="19" y="176"/>
                </a:cxn>
                <a:cxn ang="0">
                  <a:pos x="7" y="154"/>
                </a:cxn>
                <a:cxn ang="0">
                  <a:pos x="0" y="132"/>
                </a:cxn>
                <a:cxn ang="0">
                  <a:pos x="0" y="106"/>
                </a:cxn>
                <a:cxn ang="0">
                  <a:pos x="7" y="83"/>
                </a:cxn>
                <a:cxn ang="0">
                  <a:pos x="22" y="61"/>
                </a:cxn>
                <a:cxn ang="0">
                  <a:pos x="39" y="39"/>
                </a:cxn>
                <a:cxn ang="0">
                  <a:pos x="66" y="20"/>
                </a:cxn>
                <a:cxn ang="0">
                  <a:pos x="95" y="0"/>
                </a:cxn>
              </a:cxnLst>
              <a:rect l="0" t="0" r="r" b="b"/>
              <a:pathLst>
                <a:path w="639" h="301">
                  <a:moveTo>
                    <a:pt x="639" y="238"/>
                  </a:moveTo>
                  <a:lnTo>
                    <a:pt x="603" y="256"/>
                  </a:lnTo>
                  <a:lnTo>
                    <a:pt x="566" y="270"/>
                  </a:lnTo>
                  <a:lnTo>
                    <a:pt x="526" y="282"/>
                  </a:lnTo>
                  <a:lnTo>
                    <a:pt x="482" y="292"/>
                  </a:lnTo>
                  <a:lnTo>
                    <a:pt x="434" y="300"/>
                  </a:lnTo>
                  <a:lnTo>
                    <a:pt x="389" y="301"/>
                  </a:lnTo>
                  <a:lnTo>
                    <a:pt x="341" y="301"/>
                  </a:lnTo>
                  <a:lnTo>
                    <a:pt x="291" y="300"/>
                  </a:lnTo>
                  <a:lnTo>
                    <a:pt x="249" y="292"/>
                  </a:lnTo>
                  <a:lnTo>
                    <a:pt x="202" y="285"/>
                  </a:lnTo>
                  <a:lnTo>
                    <a:pt x="162" y="270"/>
                  </a:lnTo>
                  <a:lnTo>
                    <a:pt x="124" y="256"/>
                  </a:lnTo>
                  <a:lnTo>
                    <a:pt x="92" y="238"/>
                  </a:lnTo>
                  <a:lnTo>
                    <a:pt x="63" y="219"/>
                  </a:lnTo>
                  <a:lnTo>
                    <a:pt x="39" y="201"/>
                  </a:lnTo>
                  <a:lnTo>
                    <a:pt x="19" y="176"/>
                  </a:lnTo>
                  <a:lnTo>
                    <a:pt x="7" y="154"/>
                  </a:lnTo>
                  <a:lnTo>
                    <a:pt x="0" y="132"/>
                  </a:lnTo>
                  <a:lnTo>
                    <a:pt x="0" y="106"/>
                  </a:lnTo>
                  <a:lnTo>
                    <a:pt x="7" y="83"/>
                  </a:lnTo>
                  <a:lnTo>
                    <a:pt x="22" y="61"/>
                  </a:lnTo>
                  <a:lnTo>
                    <a:pt x="39" y="39"/>
                  </a:lnTo>
                  <a:lnTo>
                    <a:pt x="66" y="20"/>
                  </a:lnTo>
                  <a:lnTo>
                    <a:pt x="95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18" name="Freeform 30"/>
            <p:cNvSpPr>
              <a:spLocks/>
            </p:cNvSpPr>
            <p:nvPr/>
          </p:nvSpPr>
          <p:spPr bwMode="auto">
            <a:xfrm>
              <a:off x="8701" y="9964"/>
              <a:ext cx="9" cy="7"/>
            </a:xfrm>
            <a:custGeom>
              <a:avLst/>
              <a:gdLst/>
              <a:ahLst/>
              <a:cxnLst>
                <a:cxn ang="0">
                  <a:pos x="18" y="13"/>
                </a:cxn>
                <a:cxn ang="0">
                  <a:pos x="15" y="13"/>
                </a:cxn>
                <a:cxn ang="0">
                  <a:pos x="15" y="10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8" h="13">
                  <a:moveTo>
                    <a:pt x="18" y="13"/>
                  </a:moveTo>
                  <a:lnTo>
                    <a:pt x="15" y="13"/>
                  </a:lnTo>
                  <a:lnTo>
                    <a:pt x="15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19" name="Freeform 31"/>
            <p:cNvSpPr>
              <a:spLocks/>
            </p:cNvSpPr>
            <p:nvPr/>
          </p:nvSpPr>
          <p:spPr bwMode="auto">
            <a:xfrm>
              <a:off x="8710" y="9971"/>
              <a:ext cx="24" cy="1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88"/>
                </a:cxn>
                <a:cxn ang="0">
                  <a:pos x="48" y="209"/>
                </a:cxn>
              </a:cxnLst>
              <a:rect l="0" t="0" r="r" b="b"/>
              <a:pathLst>
                <a:path w="48" h="209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88"/>
                  </a:lnTo>
                  <a:lnTo>
                    <a:pt x="48" y="209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20" name="Freeform 32"/>
            <p:cNvSpPr>
              <a:spLocks/>
            </p:cNvSpPr>
            <p:nvPr/>
          </p:nvSpPr>
          <p:spPr bwMode="auto">
            <a:xfrm>
              <a:off x="8829" y="9997"/>
              <a:ext cx="69" cy="98"/>
            </a:xfrm>
            <a:custGeom>
              <a:avLst/>
              <a:gdLst/>
              <a:ahLst/>
              <a:cxnLst>
                <a:cxn ang="0">
                  <a:pos x="0" y="195"/>
                </a:cxn>
                <a:cxn ang="0">
                  <a:pos x="57" y="195"/>
                </a:cxn>
                <a:cxn ang="0">
                  <a:pos x="111" y="191"/>
                </a:cxn>
                <a:cxn ang="0">
                  <a:pos x="111" y="3"/>
                </a:cxn>
                <a:cxn ang="0">
                  <a:pos x="111" y="3"/>
                </a:cxn>
                <a:cxn ang="0">
                  <a:pos x="113" y="3"/>
                </a:cxn>
                <a:cxn ang="0">
                  <a:pos x="115" y="3"/>
                </a:cxn>
                <a:cxn ang="0">
                  <a:pos x="118" y="3"/>
                </a:cxn>
                <a:cxn ang="0">
                  <a:pos x="118" y="3"/>
                </a:cxn>
                <a:cxn ang="0">
                  <a:pos x="120" y="3"/>
                </a:cxn>
                <a:cxn ang="0">
                  <a:pos x="123" y="3"/>
                </a:cxn>
                <a:cxn ang="0">
                  <a:pos x="123" y="3"/>
                </a:cxn>
                <a:cxn ang="0">
                  <a:pos x="126" y="3"/>
                </a:cxn>
                <a:cxn ang="0">
                  <a:pos x="127" y="3"/>
                </a:cxn>
                <a:cxn ang="0">
                  <a:pos x="130" y="0"/>
                </a:cxn>
                <a:cxn ang="0">
                  <a:pos x="130" y="0"/>
                </a:cxn>
                <a:cxn ang="0">
                  <a:pos x="133" y="0"/>
                </a:cxn>
                <a:cxn ang="0">
                  <a:pos x="134" y="0"/>
                </a:cxn>
                <a:cxn ang="0">
                  <a:pos x="134" y="0"/>
                </a:cxn>
                <a:cxn ang="0">
                  <a:pos x="137" y="0"/>
                </a:cxn>
              </a:cxnLst>
              <a:rect l="0" t="0" r="r" b="b"/>
              <a:pathLst>
                <a:path w="137" h="195">
                  <a:moveTo>
                    <a:pt x="0" y="195"/>
                  </a:moveTo>
                  <a:lnTo>
                    <a:pt x="57" y="195"/>
                  </a:lnTo>
                  <a:lnTo>
                    <a:pt x="111" y="191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13" y="3"/>
                  </a:lnTo>
                  <a:lnTo>
                    <a:pt x="115" y="3"/>
                  </a:lnTo>
                  <a:lnTo>
                    <a:pt x="118" y="3"/>
                  </a:lnTo>
                  <a:lnTo>
                    <a:pt x="118" y="3"/>
                  </a:lnTo>
                  <a:lnTo>
                    <a:pt x="120" y="3"/>
                  </a:lnTo>
                  <a:lnTo>
                    <a:pt x="123" y="3"/>
                  </a:lnTo>
                  <a:lnTo>
                    <a:pt x="123" y="3"/>
                  </a:lnTo>
                  <a:lnTo>
                    <a:pt x="126" y="3"/>
                  </a:lnTo>
                  <a:lnTo>
                    <a:pt x="127" y="3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3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7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21" name="Freeform 33"/>
            <p:cNvSpPr>
              <a:spLocks/>
            </p:cNvSpPr>
            <p:nvPr/>
          </p:nvSpPr>
          <p:spPr bwMode="auto">
            <a:xfrm>
              <a:off x="8929" y="10031"/>
              <a:ext cx="89" cy="53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38" y="95"/>
                </a:cxn>
                <a:cxn ang="0">
                  <a:pos x="77" y="80"/>
                </a:cxn>
                <a:cxn ang="0">
                  <a:pos x="108" y="61"/>
                </a:cxn>
                <a:cxn ang="0">
                  <a:pos x="137" y="42"/>
                </a:cxn>
                <a:cxn ang="0">
                  <a:pos x="161" y="22"/>
                </a:cxn>
                <a:cxn ang="0">
                  <a:pos x="178" y="0"/>
                </a:cxn>
              </a:cxnLst>
              <a:rect l="0" t="0" r="r" b="b"/>
              <a:pathLst>
                <a:path w="178" h="106">
                  <a:moveTo>
                    <a:pt x="0" y="106"/>
                  </a:moveTo>
                  <a:lnTo>
                    <a:pt x="38" y="95"/>
                  </a:lnTo>
                  <a:lnTo>
                    <a:pt x="77" y="80"/>
                  </a:lnTo>
                  <a:lnTo>
                    <a:pt x="108" y="61"/>
                  </a:lnTo>
                  <a:lnTo>
                    <a:pt x="137" y="42"/>
                  </a:lnTo>
                  <a:lnTo>
                    <a:pt x="161" y="22"/>
                  </a:lnTo>
                  <a:lnTo>
                    <a:pt x="178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22" name="Freeform 34"/>
            <p:cNvSpPr>
              <a:spLocks/>
            </p:cNvSpPr>
            <p:nvPr/>
          </p:nvSpPr>
          <p:spPr bwMode="auto">
            <a:xfrm>
              <a:off x="9010" y="9878"/>
              <a:ext cx="396" cy="480"/>
            </a:xfrm>
            <a:custGeom>
              <a:avLst/>
              <a:gdLst/>
              <a:ahLst/>
              <a:cxnLst>
                <a:cxn ang="0">
                  <a:pos x="0" y="960"/>
                </a:cxn>
                <a:cxn ang="0">
                  <a:pos x="80" y="950"/>
                </a:cxn>
                <a:cxn ang="0">
                  <a:pos x="157" y="938"/>
                </a:cxn>
                <a:cxn ang="0">
                  <a:pos x="230" y="921"/>
                </a:cxn>
                <a:cxn ang="0">
                  <a:pos x="304" y="905"/>
                </a:cxn>
                <a:cxn ang="0">
                  <a:pos x="370" y="883"/>
                </a:cxn>
                <a:cxn ang="0">
                  <a:pos x="437" y="858"/>
                </a:cxn>
                <a:cxn ang="0">
                  <a:pos x="495" y="830"/>
                </a:cxn>
                <a:cxn ang="0">
                  <a:pos x="550" y="801"/>
                </a:cxn>
                <a:cxn ang="0">
                  <a:pos x="603" y="769"/>
                </a:cxn>
                <a:cxn ang="0">
                  <a:pos x="646" y="739"/>
                </a:cxn>
                <a:cxn ang="0">
                  <a:pos x="684" y="702"/>
                </a:cxn>
                <a:cxn ang="0">
                  <a:pos x="719" y="663"/>
                </a:cxn>
                <a:cxn ang="0">
                  <a:pos x="747" y="625"/>
                </a:cxn>
                <a:cxn ang="0">
                  <a:pos x="769" y="589"/>
                </a:cxn>
                <a:cxn ang="0">
                  <a:pos x="782" y="548"/>
                </a:cxn>
                <a:cxn ang="0">
                  <a:pos x="789" y="507"/>
                </a:cxn>
                <a:cxn ang="0">
                  <a:pos x="791" y="466"/>
                </a:cxn>
                <a:cxn ang="0">
                  <a:pos x="783" y="427"/>
                </a:cxn>
                <a:cxn ang="0">
                  <a:pos x="775" y="386"/>
                </a:cxn>
                <a:cxn ang="0">
                  <a:pos x="754" y="345"/>
                </a:cxn>
                <a:cxn ang="0">
                  <a:pos x="731" y="309"/>
                </a:cxn>
                <a:cxn ang="0">
                  <a:pos x="699" y="271"/>
                </a:cxn>
                <a:cxn ang="0">
                  <a:pos x="661" y="235"/>
                </a:cxn>
                <a:cxn ang="0">
                  <a:pos x="620" y="201"/>
                </a:cxn>
                <a:cxn ang="0">
                  <a:pos x="569" y="168"/>
                </a:cxn>
                <a:cxn ang="0">
                  <a:pos x="517" y="139"/>
                </a:cxn>
                <a:cxn ang="0">
                  <a:pos x="459" y="109"/>
                </a:cxn>
                <a:cxn ang="0">
                  <a:pos x="396" y="85"/>
                </a:cxn>
                <a:cxn ang="0">
                  <a:pos x="326" y="61"/>
                </a:cxn>
                <a:cxn ang="0">
                  <a:pos x="258" y="41"/>
                </a:cxn>
                <a:cxn ang="0">
                  <a:pos x="183" y="25"/>
                </a:cxn>
                <a:cxn ang="0">
                  <a:pos x="109" y="13"/>
                </a:cxn>
                <a:cxn ang="0">
                  <a:pos x="29" y="0"/>
                </a:cxn>
              </a:cxnLst>
              <a:rect l="0" t="0" r="r" b="b"/>
              <a:pathLst>
                <a:path w="791" h="960">
                  <a:moveTo>
                    <a:pt x="0" y="960"/>
                  </a:moveTo>
                  <a:lnTo>
                    <a:pt x="80" y="950"/>
                  </a:lnTo>
                  <a:lnTo>
                    <a:pt x="157" y="938"/>
                  </a:lnTo>
                  <a:lnTo>
                    <a:pt x="230" y="921"/>
                  </a:lnTo>
                  <a:lnTo>
                    <a:pt x="304" y="905"/>
                  </a:lnTo>
                  <a:lnTo>
                    <a:pt x="370" y="883"/>
                  </a:lnTo>
                  <a:lnTo>
                    <a:pt x="437" y="858"/>
                  </a:lnTo>
                  <a:lnTo>
                    <a:pt x="495" y="830"/>
                  </a:lnTo>
                  <a:lnTo>
                    <a:pt x="550" y="801"/>
                  </a:lnTo>
                  <a:lnTo>
                    <a:pt x="603" y="769"/>
                  </a:lnTo>
                  <a:lnTo>
                    <a:pt x="646" y="739"/>
                  </a:lnTo>
                  <a:lnTo>
                    <a:pt x="684" y="702"/>
                  </a:lnTo>
                  <a:lnTo>
                    <a:pt x="719" y="663"/>
                  </a:lnTo>
                  <a:lnTo>
                    <a:pt x="747" y="625"/>
                  </a:lnTo>
                  <a:lnTo>
                    <a:pt x="769" y="589"/>
                  </a:lnTo>
                  <a:lnTo>
                    <a:pt x="782" y="548"/>
                  </a:lnTo>
                  <a:lnTo>
                    <a:pt x="789" y="507"/>
                  </a:lnTo>
                  <a:lnTo>
                    <a:pt x="791" y="466"/>
                  </a:lnTo>
                  <a:lnTo>
                    <a:pt x="783" y="427"/>
                  </a:lnTo>
                  <a:lnTo>
                    <a:pt x="775" y="386"/>
                  </a:lnTo>
                  <a:lnTo>
                    <a:pt x="754" y="345"/>
                  </a:lnTo>
                  <a:lnTo>
                    <a:pt x="731" y="309"/>
                  </a:lnTo>
                  <a:lnTo>
                    <a:pt x="699" y="271"/>
                  </a:lnTo>
                  <a:lnTo>
                    <a:pt x="661" y="235"/>
                  </a:lnTo>
                  <a:lnTo>
                    <a:pt x="620" y="201"/>
                  </a:lnTo>
                  <a:lnTo>
                    <a:pt x="569" y="168"/>
                  </a:lnTo>
                  <a:lnTo>
                    <a:pt x="517" y="139"/>
                  </a:lnTo>
                  <a:lnTo>
                    <a:pt x="459" y="109"/>
                  </a:lnTo>
                  <a:lnTo>
                    <a:pt x="396" y="85"/>
                  </a:lnTo>
                  <a:lnTo>
                    <a:pt x="326" y="61"/>
                  </a:lnTo>
                  <a:lnTo>
                    <a:pt x="258" y="41"/>
                  </a:lnTo>
                  <a:lnTo>
                    <a:pt x="183" y="25"/>
                  </a:lnTo>
                  <a:lnTo>
                    <a:pt x="109" y="13"/>
                  </a:lnTo>
                  <a:lnTo>
                    <a:pt x="29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23" name="Freeform 35"/>
            <p:cNvSpPr>
              <a:spLocks/>
            </p:cNvSpPr>
            <p:nvPr/>
          </p:nvSpPr>
          <p:spPr bwMode="auto">
            <a:xfrm>
              <a:off x="8423" y="9905"/>
              <a:ext cx="587" cy="458"/>
            </a:xfrm>
            <a:custGeom>
              <a:avLst/>
              <a:gdLst/>
              <a:ahLst/>
              <a:cxnLst>
                <a:cxn ang="0">
                  <a:pos x="478" y="0"/>
                </a:cxn>
                <a:cxn ang="0">
                  <a:pos x="412" y="24"/>
                </a:cxn>
                <a:cxn ang="0">
                  <a:pos x="347" y="49"/>
                </a:cxn>
                <a:cxn ang="0">
                  <a:pos x="288" y="77"/>
                </a:cxn>
                <a:cxn ang="0">
                  <a:pos x="233" y="106"/>
                </a:cxn>
                <a:cxn ang="0">
                  <a:pos x="183" y="138"/>
                </a:cxn>
                <a:cxn ang="0">
                  <a:pos x="143" y="171"/>
                </a:cxn>
                <a:cxn ang="0">
                  <a:pos x="100" y="208"/>
                </a:cxn>
                <a:cxn ang="0">
                  <a:pos x="70" y="244"/>
                </a:cxn>
                <a:cxn ang="0">
                  <a:pos x="41" y="282"/>
                </a:cxn>
                <a:cxn ang="0">
                  <a:pos x="22" y="320"/>
                </a:cxn>
                <a:cxn ang="0">
                  <a:pos x="7" y="362"/>
                </a:cxn>
                <a:cxn ang="0">
                  <a:pos x="0" y="403"/>
                </a:cxn>
                <a:cxn ang="0">
                  <a:pos x="0" y="441"/>
                </a:cxn>
                <a:cxn ang="0">
                  <a:pos x="7" y="482"/>
                </a:cxn>
                <a:cxn ang="0">
                  <a:pos x="19" y="522"/>
                </a:cxn>
                <a:cxn ang="0">
                  <a:pos x="41" y="559"/>
                </a:cxn>
                <a:cxn ang="0">
                  <a:pos x="67" y="600"/>
                </a:cxn>
                <a:cxn ang="0">
                  <a:pos x="99" y="636"/>
                </a:cxn>
                <a:cxn ang="0">
                  <a:pos x="137" y="672"/>
                </a:cxn>
                <a:cxn ang="0">
                  <a:pos x="181" y="709"/>
                </a:cxn>
                <a:cxn ang="0">
                  <a:pos x="232" y="738"/>
                </a:cxn>
                <a:cxn ang="0">
                  <a:pos x="287" y="769"/>
                </a:cxn>
                <a:cxn ang="0">
                  <a:pos x="345" y="795"/>
                </a:cxn>
                <a:cxn ang="0">
                  <a:pos x="408" y="822"/>
                </a:cxn>
                <a:cxn ang="0">
                  <a:pos x="475" y="844"/>
                </a:cxn>
                <a:cxn ang="0">
                  <a:pos x="547" y="863"/>
                </a:cxn>
                <a:cxn ang="0">
                  <a:pos x="619" y="879"/>
                </a:cxn>
                <a:cxn ang="0">
                  <a:pos x="696" y="892"/>
                </a:cxn>
                <a:cxn ang="0">
                  <a:pos x="773" y="904"/>
                </a:cxn>
                <a:cxn ang="0">
                  <a:pos x="855" y="911"/>
                </a:cxn>
                <a:cxn ang="0">
                  <a:pos x="935" y="914"/>
                </a:cxn>
                <a:cxn ang="0">
                  <a:pos x="1016" y="914"/>
                </a:cxn>
                <a:cxn ang="0">
                  <a:pos x="1096" y="911"/>
                </a:cxn>
                <a:cxn ang="0">
                  <a:pos x="1175" y="904"/>
                </a:cxn>
              </a:cxnLst>
              <a:rect l="0" t="0" r="r" b="b"/>
              <a:pathLst>
                <a:path w="1175" h="914">
                  <a:moveTo>
                    <a:pt x="478" y="0"/>
                  </a:moveTo>
                  <a:lnTo>
                    <a:pt x="412" y="24"/>
                  </a:lnTo>
                  <a:lnTo>
                    <a:pt x="347" y="49"/>
                  </a:lnTo>
                  <a:lnTo>
                    <a:pt x="288" y="77"/>
                  </a:lnTo>
                  <a:lnTo>
                    <a:pt x="233" y="106"/>
                  </a:lnTo>
                  <a:lnTo>
                    <a:pt x="183" y="138"/>
                  </a:lnTo>
                  <a:lnTo>
                    <a:pt x="143" y="171"/>
                  </a:lnTo>
                  <a:lnTo>
                    <a:pt x="100" y="208"/>
                  </a:lnTo>
                  <a:lnTo>
                    <a:pt x="70" y="244"/>
                  </a:lnTo>
                  <a:lnTo>
                    <a:pt x="41" y="282"/>
                  </a:lnTo>
                  <a:lnTo>
                    <a:pt x="22" y="320"/>
                  </a:lnTo>
                  <a:lnTo>
                    <a:pt x="7" y="362"/>
                  </a:lnTo>
                  <a:lnTo>
                    <a:pt x="0" y="403"/>
                  </a:lnTo>
                  <a:lnTo>
                    <a:pt x="0" y="441"/>
                  </a:lnTo>
                  <a:lnTo>
                    <a:pt x="7" y="482"/>
                  </a:lnTo>
                  <a:lnTo>
                    <a:pt x="19" y="522"/>
                  </a:lnTo>
                  <a:lnTo>
                    <a:pt x="41" y="559"/>
                  </a:lnTo>
                  <a:lnTo>
                    <a:pt x="67" y="600"/>
                  </a:lnTo>
                  <a:lnTo>
                    <a:pt x="99" y="636"/>
                  </a:lnTo>
                  <a:lnTo>
                    <a:pt x="137" y="672"/>
                  </a:lnTo>
                  <a:lnTo>
                    <a:pt x="181" y="709"/>
                  </a:lnTo>
                  <a:lnTo>
                    <a:pt x="232" y="738"/>
                  </a:lnTo>
                  <a:lnTo>
                    <a:pt x="287" y="769"/>
                  </a:lnTo>
                  <a:lnTo>
                    <a:pt x="345" y="795"/>
                  </a:lnTo>
                  <a:lnTo>
                    <a:pt x="408" y="822"/>
                  </a:lnTo>
                  <a:lnTo>
                    <a:pt x="475" y="844"/>
                  </a:lnTo>
                  <a:lnTo>
                    <a:pt x="547" y="863"/>
                  </a:lnTo>
                  <a:lnTo>
                    <a:pt x="619" y="879"/>
                  </a:lnTo>
                  <a:lnTo>
                    <a:pt x="696" y="892"/>
                  </a:lnTo>
                  <a:lnTo>
                    <a:pt x="773" y="904"/>
                  </a:lnTo>
                  <a:lnTo>
                    <a:pt x="855" y="911"/>
                  </a:lnTo>
                  <a:lnTo>
                    <a:pt x="935" y="914"/>
                  </a:lnTo>
                  <a:lnTo>
                    <a:pt x="1016" y="914"/>
                  </a:lnTo>
                  <a:lnTo>
                    <a:pt x="1096" y="911"/>
                  </a:lnTo>
                  <a:lnTo>
                    <a:pt x="1175" y="904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24" name="Freeform 36"/>
            <p:cNvSpPr>
              <a:spLocks/>
            </p:cNvSpPr>
            <p:nvPr/>
          </p:nvSpPr>
          <p:spPr bwMode="auto">
            <a:xfrm>
              <a:off x="8997" y="10172"/>
              <a:ext cx="409" cy="242"/>
            </a:xfrm>
            <a:custGeom>
              <a:avLst/>
              <a:gdLst/>
              <a:ahLst/>
              <a:cxnLst>
                <a:cxn ang="0">
                  <a:pos x="0" y="485"/>
                </a:cxn>
                <a:cxn ang="0">
                  <a:pos x="77" y="477"/>
                </a:cxn>
                <a:cxn ang="0">
                  <a:pos x="156" y="464"/>
                </a:cxn>
                <a:cxn ang="0">
                  <a:pos x="230" y="450"/>
                </a:cxn>
                <a:cxn ang="0">
                  <a:pos x="306" y="431"/>
                </a:cxn>
                <a:cxn ang="0">
                  <a:pos x="373" y="412"/>
                </a:cxn>
                <a:cxn ang="0">
                  <a:pos x="440" y="387"/>
                </a:cxn>
                <a:cxn ang="0">
                  <a:pos x="501" y="361"/>
                </a:cxn>
                <a:cxn ang="0">
                  <a:pos x="558" y="330"/>
                </a:cxn>
                <a:cxn ang="0">
                  <a:pos x="612" y="301"/>
                </a:cxn>
                <a:cxn ang="0">
                  <a:pos x="657" y="268"/>
                </a:cxn>
                <a:cxn ang="0">
                  <a:pos x="701" y="234"/>
                </a:cxn>
                <a:cxn ang="0">
                  <a:pos x="737" y="195"/>
                </a:cxn>
                <a:cxn ang="0">
                  <a:pos x="766" y="158"/>
                </a:cxn>
                <a:cxn ang="0">
                  <a:pos x="789" y="121"/>
                </a:cxn>
                <a:cxn ang="0">
                  <a:pos x="804" y="80"/>
                </a:cxn>
                <a:cxn ang="0">
                  <a:pos x="814" y="39"/>
                </a:cxn>
                <a:cxn ang="0">
                  <a:pos x="819" y="0"/>
                </a:cxn>
              </a:cxnLst>
              <a:rect l="0" t="0" r="r" b="b"/>
              <a:pathLst>
                <a:path w="819" h="485">
                  <a:moveTo>
                    <a:pt x="0" y="485"/>
                  </a:moveTo>
                  <a:lnTo>
                    <a:pt x="77" y="477"/>
                  </a:lnTo>
                  <a:lnTo>
                    <a:pt x="156" y="464"/>
                  </a:lnTo>
                  <a:lnTo>
                    <a:pt x="230" y="450"/>
                  </a:lnTo>
                  <a:lnTo>
                    <a:pt x="306" y="431"/>
                  </a:lnTo>
                  <a:lnTo>
                    <a:pt x="373" y="412"/>
                  </a:lnTo>
                  <a:lnTo>
                    <a:pt x="440" y="387"/>
                  </a:lnTo>
                  <a:lnTo>
                    <a:pt x="501" y="361"/>
                  </a:lnTo>
                  <a:lnTo>
                    <a:pt x="558" y="330"/>
                  </a:lnTo>
                  <a:lnTo>
                    <a:pt x="612" y="301"/>
                  </a:lnTo>
                  <a:lnTo>
                    <a:pt x="657" y="268"/>
                  </a:lnTo>
                  <a:lnTo>
                    <a:pt x="701" y="234"/>
                  </a:lnTo>
                  <a:lnTo>
                    <a:pt x="737" y="195"/>
                  </a:lnTo>
                  <a:lnTo>
                    <a:pt x="766" y="158"/>
                  </a:lnTo>
                  <a:lnTo>
                    <a:pt x="789" y="121"/>
                  </a:lnTo>
                  <a:lnTo>
                    <a:pt x="804" y="80"/>
                  </a:lnTo>
                  <a:lnTo>
                    <a:pt x="814" y="39"/>
                  </a:lnTo>
                  <a:lnTo>
                    <a:pt x="819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25" name="Line 37"/>
            <p:cNvSpPr>
              <a:spLocks noChangeShapeType="1"/>
            </p:cNvSpPr>
            <p:nvPr/>
          </p:nvSpPr>
          <p:spPr bwMode="auto">
            <a:xfrm flipH="1" flipV="1">
              <a:off x="9018" y="10031"/>
              <a:ext cx="222" cy="29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26" name="Freeform 38"/>
            <p:cNvSpPr>
              <a:spLocks/>
            </p:cNvSpPr>
            <p:nvPr/>
          </p:nvSpPr>
          <p:spPr bwMode="auto">
            <a:xfrm>
              <a:off x="8885" y="10092"/>
              <a:ext cx="105" cy="1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2" y="339"/>
                </a:cxn>
                <a:cxn ang="0">
                  <a:pos x="211" y="335"/>
                </a:cxn>
              </a:cxnLst>
              <a:rect l="0" t="0" r="r" b="b"/>
              <a:pathLst>
                <a:path w="211" h="339">
                  <a:moveTo>
                    <a:pt x="0" y="0"/>
                  </a:moveTo>
                  <a:lnTo>
                    <a:pt x="182" y="339"/>
                  </a:lnTo>
                  <a:lnTo>
                    <a:pt x="211" y="335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27" name="Freeform 39"/>
            <p:cNvSpPr>
              <a:spLocks/>
            </p:cNvSpPr>
            <p:nvPr/>
          </p:nvSpPr>
          <p:spPr bwMode="auto">
            <a:xfrm>
              <a:off x="8423" y="10172"/>
              <a:ext cx="574" cy="245"/>
            </a:xfrm>
            <a:custGeom>
              <a:avLst/>
              <a:gdLst/>
              <a:ahLst/>
              <a:cxnLst>
                <a:cxn ang="0">
                  <a:pos x="1147" y="485"/>
                </a:cxn>
                <a:cxn ang="0">
                  <a:pos x="1064" y="489"/>
                </a:cxn>
                <a:cxn ang="0">
                  <a:pos x="983" y="489"/>
                </a:cxn>
                <a:cxn ang="0">
                  <a:pos x="901" y="489"/>
                </a:cxn>
                <a:cxn ang="0">
                  <a:pos x="821" y="485"/>
                </a:cxn>
                <a:cxn ang="0">
                  <a:pos x="744" y="477"/>
                </a:cxn>
                <a:cxn ang="0">
                  <a:pos x="665" y="464"/>
                </a:cxn>
                <a:cxn ang="0">
                  <a:pos x="590" y="450"/>
                </a:cxn>
                <a:cxn ang="0">
                  <a:pos x="515" y="431"/>
                </a:cxn>
                <a:cxn ang="0">
                  <a:pos x="446" y="412"/>
                </a:cxn>
                <a:cxn ang="0">
                  <a:pos x="380" y="387"/>
                </a:cxn>
                <a:cxn ang="0">
                  <a:pos x="317" y="361"/>
                </a:cxn>
                <a:cxn ang="0">
                  <a:pos x="261" y="330"/>
                </a:cxn>
                <a:cxn ang="0">
                  <a:pos x="207" y="301"/>
                </a:cxn>
                <a:cxn ang="0">
                  <a:pos x="159" y="268"/>
                </a:cxn>
                <a:cxn ang="0">
                  <a:pos x="121" y="234"/>
                </a:cxn>
                <a:cxn ang="0">
                  <a:pos x="84" y="195"/>
                </a:cxn>
                <a:cxn ang="0">
                  <a:pos x="52" y="158"/>
                </a:cxn>
                <a:cxn ang="0">
                  <a:pos x="31" y="121"/>
                </a:cxn>
                <a:cxn ang="0">
                  <a:pos x="15" y="80"/>
                </a:cxn>
                <a:cxn ang="0">
                  <a:pos x="3" y="39"/>
                </a:cxn>
                <a:cxn ang="0">
                  <a:pos x="0" y="0"/>
                </a:cxn>
              </a:cxnLst>
              <a:rect l="0" t="0" r="r" b="b"/>
              <a:pathLst>
                <a:path w="1147" h="489">
                  <a:moveTo>
                    <a:pt x="1147" y="485"/>
                  </a:moveTo>
                  <a:lnTo>
                    <a:pt x="1064" y="489"/>
                  </a:lnTo>
                  <a:lnTo>
                    <a:pt x="983" y="489"/>
                  </a:lnTo>
                  <a:lnTo>
                    <a:pt x="901" y="489"/>
                  </a:lnTo>
                  <a:lnTo>
                    <a:pt x="821" y="485"/>
                  </a:lnTo>
                  <a:lnTo>
                    <a:pt x="744" y="477"/>
                  </a:lnTo>
                  <a:lnTo>
                    <a:pt x="665" y="464"/>
                  </a:lnTo>
                  <a:lnTo>
                    <a:pt x="590" y="450"/>
                  </a:lnTo>
                  <a:lnTo>
                    <a:pt x="515" y="431"/>
                  </a:lnTo>
                  <a:lnTo>
                    <a:pt x="446" y="412"/>
                  </a:lnTo>
                  <a:lnTo>
                    <a:pt x="380" y="387"/>
                  </a:lnTo>
                  <a:lnTo>
                    <a:pt x="317" y="361"/>
                  </a:lnTo>
                  <a:lnTo>
                    <a:pt x="261" y="330"/>
                  </a:lnTo>
                  <a:lnTo>
                    <a:pt x="207" y="301"/>
                  </a:lnTo>
                  <a:lnTo>
                    <a:pt x="159" y="268"/>
                  </a:lnTo>
                  <a:lnTo>
                    <a:pt x="121" y="234"/>
                  </a:lnTo>
                  <a:lnTo>
                    <a:pt x="84" y="195"/>
                  </a:lnTo>
                  <a:lnTo>
                    <a:pt x="52" y="158"/>
                  </a:lnTo>
                  <a:lnTo>
                    <a:pt x="31" y="121"/>
                  </a:lnTo>
                  <a:lnTo>
                    <a:pt x="15" y="80"/>
                  </a:lnTo>
                  <a:lnTo>
                    <a:pt x="3" y="39"/>
                  </a:lnTo>
                  <a:lnTo>
                    <a:pt x="0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28" name="Freeform 40"/>
            <p:cNvSpPr>
              <a:spLocks/>
            </p:cNvSpPr>
            <p:nvPr/>
          </p:nvSpPr>
          <p:spPr bwMode="auto">
            <a:xfrm>
              <a:off x="8386" y="10055"/>
              <a:ext cx="1058" cy="382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1" y="279"/>
                </a:cxn>
                <a:cxn ang="0">
                  <a:pos x="14" y="320"/>
                </a:cxn>
                <a:cxn ang="0">
                  <a:pos x="30" y="361"/>
                </a:cxn>
                <a:cxn ang="0">
                  <a:pos x="55" y="402"/>
                </a:cxn>
                <a:cxn ang="0">
                  <a:pos x="81" y="438"/>
                </a:cxn>
                <a:cxn ang="0">
                  <a:pos x="118" y="476"/>
                </a:cxn>
                <a:cxn ang="0">
                  <a:pos x="158" y="512"/>
                </a:cxn>
                <a:cxn ang="0">
                  <a:pos x="206" y="549"/>
                </a:cxn>
                <a:cxn ang="0">
                  <a:pos x="255" y="578"/>
                </a:cxn>
                <a:cxn ang="0">
                  <a:pos x="313" y="608"/>
                </a:cxn>
                <a:cxn ang="0">
                  <a:pos x="372" y="638"/>
                </a:cxn>
                <a:cxn ang="0">
                  <a:pos x="438" y="662"/>
                </a:cxn>
                <a:cxn ang="0">
                  <a:pos x="508" y="686"/>
                </a:cxn>
                <a:cxn ang="0">
                  <a:pos x="579" y="707"/>
                </a:cxn>
                <a:cxn ang="0">
                  <a:pos x="655" y="722"/>
                </a:cxn>
                <a:cxn ang="0">
                  <a:pos x="732" y="737"/>
                </a:cxn>
                <a:cxn ang="0">
                  <a:pos x="814" y="747"/>
                </a:cxn>
                <a:cxn ang="0">
                  <a:pos x="894" y="756"/>
                </a:cxn>
                <a:cxn ang="0">
                  <a:pos x="975" y="760"/>
                </a:cxn>
                <a:cxn ang="0">
                  <a:pos x="1057" y="763"/>
                </a:cxn>
                <a:cxn ang="0">
                  <a:pos x="1138" y="760"/>
                </a:cxn>
                <a:cxn ang="0">
                  <a:pos x="1223" y="756"/>
                </a:cxn>
                <a:cxn ang="0">
                  <a:pos x="1303" y="747"/>
                </a:cxn>
                <a:cxn ang="0">
                  <a:pos x="1381" y="737"/>
                </a:cxn>
                <a:cxn ang="0">
                  <a:pos x="1459" y="722"/>
                </a:cxn>
                <a:cxn ang="0">
                  <a:pos x="1536" y="707"/>
                </a:cxn>
                <a:cxn ang="0">
                  <a:pos x="1606" y="686"/>
                </a:cxn>
                <a:cxn ang="0">
                  <a:pos x="1676" y="662"/>
                </a:cxn>
                <a:cxn ang="0">
                  <a:pos x="1741" y="638"/>
                </a:cxn>
                <a:cxn ang="0">
                  <a:pos x="1804" y="608"/>
                </a:cxn>
                <a:cxn ang="0">
                  <a:pos x="1859" y="578"/>
                </a:cxn>
                <a:cxn ang="0">
                  <a:pos x="1910" y="549"/>
                </a:cxn>
                <a:cxn ang="0">
                  <a:pos x="1958" y="512"/>
                </a:cxn>
                <a:cxn ang="0">
                  <a:pos x="1999" y="476"/>
                </a:cxn>
                <a:cxn ang="0">
                  <a:pos x="2032" y="438"/>
                </a:cxn>
                <a:cxn ang="0">
                  <a:pos x="2061" y="402"/>
                </a:cxn>
                <a:cxn ang="0">
                  <a:pos x="2086" y="361"/>
                </a:cxn>
                <a:cxn ang="0">
                  <a:pos x="2102" y="320"/>
                </a:cxn>
                <a:cxn ang="0">
                  <a:pos x="2112" y="279"/>
                </a:cxn>
                <a:cxn ang="0">
                  <a:pos x="2117" y="240"/>
                </a:cxn>
                <a:cxn ang="0">
                  <a:pos x="2114" y="196"/>
                </a:cxn>
                <a:cxn ang="0">
                  <a:pos x="2108" y="155"/>
                </a:cxn>
                <a:cxn ang="0">
                  <a:pos x="2090" y="115"/>
                </a:cxn>
                <a:cxn ang="0">
                  <a:pos x="2069" y="77"/>
                </a:cxn>
                <a:cxn ang="0">
                  <a:pos x="2042" y="37"/>
                </a:cxn>
                <a:cxn ang="0">
                  <a:pos x="2009" y="0"/>
                </a:cxn>
              </a:cxnLst>
              <a:rect l="0" t="0" r="r" b="b"/>
              <a:pathLst>
                <a:path w="2117" h="763">
                  <a:moveTo>
                    <a:pt x="0" y="240"/>
                  </a:moveTo>
                  <a:lnTo>
                    <a:pt x="1" y="279"/>
                  </a:lnTo>
                  <a:lnTo>
                    <a:pt x="14" y="320"/>
                  </a:lnTo>
                  <a:lnTo>
                    <a:pt x="30" y="361"/>
                  </a:lnTo>
                  <a:lnTo>
                    <a:pt x="55" y="402"/>
                  </a:lnTo>
                  <a:lnTo>
                    <a:pt x="81" y="438"/>
                  </a:lnTo>
                  <a:lnTo>
                    <a:pt x="118" y="476"/>
                  </a:lnTo>
                  <a:lnTo>
                    <a:pt x="158" y="512"/>
                  </a:lnTo>
                  <a:lnTo>
                    <a:pt x="206" y="549"/>
                  </a:lnTo>
                  <a:lnTo>
                    <a:pt x="255" y="578"/>
                  </a:lnTo>
                  <a:lnTo>
                    <a:pt x="313" y="608"/>
                  </a:lnTo>
                  <a:lnTo>
                    <a:pt x="372" y="638"/>
                  </a:lnTo>
                  <a:lnTo>
                    <a:pt x="438" y="662"/>
                  </a:lnTo>
                  <a:lnTo>
                    <a:pt x="508" y="686"/>
                  </a:lnTo>
                  <a:lnTo>
                    <a:pt x="579" y="707"/>
                  </a:lnTo>
                  <a:lnTo>
                    <a:pt x="655" y="722"/>
                  </a:lnTo>
                  <a:lnTo>
                    <a:pt x="732" y="737"/>
                  </a:lnTo>
                  <a:lnTo>
                    <a:pt x="814" y="747"/>
                  </a:lnTo>
                  <a:lnTo>
                    <a:pt x="894" y="756"/>
                  </a:lnTo>
                  <a:lnTo>
                    <a:pt x="975" y="760"/>
                  </a:lnTo>
                  <a:lnTo>
                    <a:pt x="1057" y="763"/>
                  </a:lnTo>
                  <a:lnTo>
                    <a:pt x="1138" y="760"/>
                  </a:lnTo>
                  <a:lnTo>
                    <a:pt x="1223" y="756"/>
                  </a:lnTo>
                  <a:lnTo>
                    <a:pt x="1303" y="747"/>
                  </a:lnTo>
                  <a:lnTo>
                    <a:pt x="1381" y="737"/>
                  </a:lnTo>
                  <a:lnTo>
                    <a:pt x="1459" y="722"/>
                  </a:lnTo>
                  <a:lnTo>
                    <a:pt x="1536" y="707"/>
                  </a:lnTo>
                  <a:lnTo>
                    <a:pt x="1606" y="686"/>
                  </a:lnTo>
                  <a:lnTo>
                    <a:pt x="1676" y="662"/>
                  </a:lnTo>
                  <a:lnTo>
                    <a:pt x="1741" y="638"/>
                  </a:lnTo>
                  <a:lnTo>
                    <a:pt x="1804" y="608"/>
                  </a:lnTo>
                  <a:lnTo>
                    <a:pt x="1859" y="578"/>
                  </a:lnTo>
                  <a:lnTo>
                    <a:pt x="1910" y="549"/>
                  </a:lnTo>
                  <a:lnTo>
                    <a:pt x="1958" y="512"/>
                  </a:lnTo>
                  <a:lnTo>
                    <a:pt x="1999" y="476"/>
                  </a:lnTo>
                  <a:lnTo>
                    <a:pt x="2032" y="438"/>
                  </a:lnTo>
                  <a:lnTo>
                    <a:pt x="2061" y="402"/>
                  </a:lnTo>
                  <a:lnTo>
                    <a:pt x="2086" y="361"/>
                  </a:lnTo>
                  <a:lnTo>
                    <a:pt x="2102" y="320"/>
                  </a:lnTo>
                  <a:lnTo>
                    <a:pt x="2112" y="279"/>
                  </a:lnTo>
                  <a:lnTo>
                    <a:pt x="2117" y="240"/>
                  </a:lnTo>
                  <a:lnTo>
                    <a:pt x="2114" y="196"/>
                  </a:lnTo>
                  <a:lnTo>
                    <a:pt x="2108" y="155"/>
                  </a:lnTo>
                  <a:lnTo>
                    <a:pt x="2090" y="115"/>
                  </a:lnTo>
                  <a:lnTo>
                    <a:pt x="2069" y="77"/>
                  </a:lnTo>
                  <a:lnTo>
                    <a:pt x="2042" y="37"/>
                  </a:lnTo>
                  <a:lnTo>
                    <a:pt x="2009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29" name="Freeform 41"/>
            <p:cNvSpPr>
              <a:spLocks/>
            </p:cNvSpPr>
            <p:nvPr/>
          </p:nvSpPr>
          <p:spPr bwMode="auto">
            <a:xfrm>
              <a:off x="9018" y="9930"/>
              <a:ext cx="226" cy="130"/>
            </a:xfrm>
            <a:custGeom>
              <a:avLst/>
              <a:gdLst/>
              <a:ahLst/>
              <a:cxnLst>
                <a:cxn ang="0">
                  <a:pos x="452" y="245"/>
                </a:cxn>
                <a:cxn ang="0">
                  <a:pos x="444" y="259"/>
                </a:cxn>
                <a:cxn ang="0">
                  <a:pos x="0" y="16"/>
                </a:cxn>
                <a:cxn ang="0">
                  <a:pos x="5" y="0"/>
                </a:cxn>
                <a:cxn ang="0">
                  <a:pos x="452" y="245"/>
                </a:cxn>
              </a:cxnLst>
              <a:rect l="0" t="0" r="r" b="b"/>
              <a:pathLst>
                <a:path w="452" h="259">
                  <a:moveTo>
                    <a:pt x="452" y="245"/>
                  </a:moveTo>
                  <a:lnTo>
                    <a:pt x="444" y="259"/>
                  </a:lnTo>
                  <a:lnTo>
                    <a:pt x="0" y="16"/>
                  </a:lnTo>
                  <a:lnTo>
                    <a:pt x="5" y="0"/>
                  </a:lnTo>
                  <a:lnTo>
                    <a:pt x="452" y="245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30" name="Line 42"/>
            <p:cNvSpPr>
              <a:spLocks noChangeShapeType="1"/>
            </p:cNvSpPr>
            <p:nvPr/>
          </p:nvSpPr>
          <p:spPr bwMode="auto">
            <a:xfrm>
              <a:off x="8899" y="9997"/>
              <a:ext cx="91" cy="263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31" name="Line 43"/>
            <p:cNvSpPr>
              <a:spLocks noChangeShapeType="1"/>
            </p:cNvSpPr>
            <p:nvPr/>
          </p:nvSpPr>
          <p:spPr bwMode="auto">
            <a:xfrm flipH="1" flipV="1">
              <a:off x="8885" y="9998"/>
              <a:ext cx="91" cy="264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32" name="Line 44"/>
            <p:cNvSpPr>
              <a:spLocks noChangeShapeType="1"/>
            </p:cNvSpPr>
            <p:nvPr/>
          </p:nvSpPr>
          <p:spPr bwMode="auto">
            <a:xfrm>
              <a:off x="8898" y="9997"/>
              <a:ext cx="1" cy="1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33" name="Freeform 45"/>
            <p:cNvSpPr>
              <a:spLocks/>
            </p:cNvSpPr>
            <p:nvPr/>
          </p:nvSpPr>
          <p:spPr bwMode="auto">
            <a:xfrm>
              <a:off x="8734" y="10019"/>
              <a:ext cx="95" cy="149"/>
            </a:xfrm>
            <a:custGeom>
              <a:avLst/>
              <a:gdLst/>
              <a:ahLst/>
              <a:cxnLst>
                <a:cxn ang="0">
                  <a:pos x="188" y="33"/>
                </a:cxn>
                <a:cxn ang="0">
                  <a:pos x="176" y="23"/>
                </a:cxn>
                <a:cxn ang="0">
                  <a:pos x="158" y="14"/>
                </a:cxn>
                <a:cxn ang="0">
                  <a:pos x="139" y="7"/>
                </a:cxn>
                <a:cxn ang="0">
                  <a:pos x="115" y="3"/>
                </a:cxn>
                <a:cxn ang="0">
                  <a:pos x="91" y="0"/>
                </a:cxn>
                <a:cxn ang="0">
                  <a:pos x="65" y="3"/>
                </a:cxn>
                <a:cxn ang="0">
                  <a:pos x="43" y="10"/>
                </a:cxn>
                <a:cxn ang="0">
                  <a:pos x="23" y="17"/>
                </a:cxn>
                <a:cxn ang="0">
                  <a:pos x="8" y="29"/>
                </a:cxn>
                <a:cxn ang="0">
                  <a:pos x="1" y="38"/>
                </a:cxn>
                <a:cxn ang="0">
                  <a:pos x="0" y="51"/>
                </a:cxn>
                <a:cxn ang="0">
                  <a:pos x="7" y="62"/>
                </a:cxn>
                <a:cxn ang="0">
                  <a:pos x="163" y="80"/>
                </a:cxn>
                <a:cxn ang="0">
                  <a:pos x="177" y="70"/>
                </a:cxn>
                <a:cxn ang="0">
                  <a:pos x="188" y="58"/>
                </a:cxn>
                <a:cxn ang="0">
                  <a:pos x="190" y="45"/>
                </a:cxn>
                <a:cxn ang="0">
                  <a:pos x="188" y="33"/>
                </a:cxn>
                <a:cxn ang="0">
                  <a:pos x="190" y="45"/>
                </a:cxn>
                <a:cxn ang="0">
                  <a:pos x="190" y="265"/>
                </a:cxn>
                <a:cxn ang="0">
                  <a:pos x="188" y="276"/>
                </a:cxn>
                <a:cxn ang="0">
                  <a:pos x="177" y="288"/>
                </a:cxn>
                <a:cxn ang="0">
                  <a:pos x="163" y="298"/>
                </a:cxn>
                <a:cxn ang="0">
                  <a:pos x="7" y="282"/>
                </a:cxn>
                <a:cxn ang="0">
                  <a:pos x="7" y="62"/>
                </a:cxn>
                <a:cxn ang="0">
                  <a:pos x="0" y="45"/>
                </a:cxn>
                <a:cxn ang="0">
                  <a:pos x="0" y="265"/>
                </a:cxn>
                <a:cxn ang="0">
                  <a:pos x="7" y="282"/>
                </a:cxn>
              </a:cxnLst>
              <a:rect l="0" t="0" r="r" b="b"/>
              <a:pathLst>
                <a:path w="190" h="298">
                  <a:moveTo>
                    <a:pt x="188" y="33"/>
                  </a:moveTo>
                  <a:lnTo>
                    <a:pt x="176" y="23"/>
                  </a:lnTo>
                  <a:lnTo>
                    <a:pt x="158" y="14"/>
                  </a:lnTo>
                  <a:lnTo>
                    <a:pt x="139" y="7"/>
                  </a:lnTo>
                  <a:lnTo>
                    <a:pt x="115" y="3"/>
                  </a:lnTo>
                  <a:lnTo>
                    <a:pt x="91" y="0"/>
                  </a:lnTo>
                  <a:lnTo>
                    <a:pt x="65" y="3"/>
                  </a:lnTo>
                  <a:lnTo>
                    <a:pt x="43" y="10"/>
                  </a:lnTo>
                  <a:lnTo>
                    <a:pt x="23" y="17"/>
                  </a:lnTo>
                  <a:lnTo>
                    <a:pt x="8" y="29"/>
                  </a:lnTo>
                  <a:lnTo>
                    <a:pt x="1" y="38"/>
                  </a:lnTo>
                  <a:lnTo>
                    <a:pt x="0" y="51"/>
                  </a:lnTo>
                  <a:lnTo>
                    <a:pt x="7" y="62"/>
                  </a:lnTo>
                  <a:lnTo>
                    <a:pt x="163" y="80"/>
                  </a:lnTo>
                  <a:lnTo>
                    <a:pt x="177" y="70"/>
                  </a:lnTo>
                  <a:lnTo>
                    <a:pt x="188" y="58"/>
                  </a:lnTo>
                  <a:lnTo>
                    <a:pt x="190" y="45"/>
                  </a:lnTo>
                  <a:lnTo>
                    <a:pt x="188" y="33"/>
                  </a:lnTo>
                  <a:lnTo>
                    <a:pt x="190" y="45"/>
                  </a:lnTo>
                  <a:lnTo>
                    <a:pt x="190" y="265"/>
                  </a:lnTo>
                  <a:lnTo>
                    <a:pt x="188" y="276"/>
                  </a:lnTo>
                  <a:lnTo>
                    <a:pt x="177" y="288"/>
                  </a:lnTo>
                  <a:lnTo>
                    <a:pt x="163" y="298"/>
                  </a:lnTo>
                  <a:lnTo>
                    <a:pt x="7" y="282"/>
                  </a:lnTo>
                  <a:lnTo>
                    <a:pt x="7" y="62"/>
                  </a:lnTo>
                  <a:lnTo>
                    <a:pt x="0" y="45"/>
                  </a:lnTo>
                  <a:lnTo>
                    <a:pt x="0" y="265"/>
                  </a:lnTo>
                  <a:lnTo>
                    <a:pt x="7" y="282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34" name="Line 46"/>
            <p:cNvSpPr>
              <a:spLocks noChangeShapeType="1"/>
            </p:cNvSpPr>
            <p:nvPr/>
          </p:nvSpPr>
          <p:spPr bwMode="auto">
            <a:xfrm flipV="1">
              <a:off x="8815" y="10059"/>
              <a:ext cx="1" cy="109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35" name="Freeform 47"/>
            <p:cNvSpPr>
              <a:spLocks/>
            </p:cNvSpPr>
            <p:nvPr/>
          </p:nvSpPr>
          <p:spPr bwMode="auto">
            <a:xfrm>
              <a:off x="8524" y="9964"/>
              <a:ext cx="187" cy="174"/>
            </a:xfrm>
            <a:custGeom>
              <a:avLst/>
              <a:gdLst/>
              <a:ahLst/>
              <a:cxnLst>
                <a:cxn ang="0">
                  <a:pos x="373" y="201"/>
                </a:cxn>
                <a:cxn ang="0">
                  <a:pos x="19" y="348"/>
                </a:cxn>
                <a:cxn ang="0">
                  <a:pos x="0" y="335"/>
                </a:cxn>
                <a:cxn ang="0">
                  <a:pos x="354" y="0"/>
                </a:cxn>
              </a:cxnLst>
              <a:rect l="0" t="0" r="r" b="b"/>
              <a:pathLst>
                <a:path w="373" h="348">
                  <a:moveTo>
                    <a:pt x="373" y="201"/>
                  </a:moveTo>
                  <a:lnTo>
                    <a:pt x="19" y="348"/>
                  </a:lnTo>
                  <a:lnTo>
                    <a:pt x="0" y="335"/>
                  </a:lnTo>
                  <a:lnTo>
                    <a:pt x="354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36" name="Line 48"/>
            <p:cNvSpPr>
              <a:spLocks noChangeShapeType="1"/>
            </p:cNvSpPr>
            <p:nvPr/>
          </p:nvSpPr>
          <p:spPr bwMode="auto">
            <a:xfrm flipH="1">
              <a:off x="8534" y="9971"/>
              <a:ext cx="177" cy="167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37" name="Line 49"/>
            <p:cNvSpPr>
              <a:spLocks noChangeShapeType="1"/>
            </p:cNvSpPr>
            <p:nvPr/>
          </p:nvSpPr>
          <p:spPr bwMode="auto">
            <a:xfrm>
              <a:off x="8423" y="10116"/>
              <a:ext cx="1" cy="56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38" name="Freeform 50"/>
            <p:cNvSpPr>
              <a:spLocks/>
            </p:cNvSpPr>
            <p:nvPr/>
          </p:nvSpPr>
          <p:spPr bwMode="auto">
            <a:xfrm>
              <a:off x="8386" y="10172"/>
              <a:ext cx="326" cy="3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94"/>
                </a:cxn>
                <a:cxn ang="0">
                  <a:pos x="1" y="332"/>
                </a:cxn>
                <a:cxn ang="0">
                  <a:pos x="11" y="374"/>
                </a:cxn>
                <a:cxn ang="0">
                  <a:pos x="27" y="416"/>
                </a:cxn>
                <a:cxn ang="0">
                  <a:pos x="49" y="457"/>
                </a:cxn>
                <a:cxn ang="0">
                  <a:pos x="78" y="493"/>
                </a:cxn>
                <a:cxn ang="0">
                  <a:pos x="112" y="533"/>
                </a:cxn>
                <a:cxn ang="0">
                  <a:pos x="154" y="569"/>
                </a:cxn>
                <a:cxn ang="0">
                  <a:pos x="202" y="604"/>
                </a:cxn>
                <a:cxn ang="0">
                  <a:pos x="252" y="636"/>
                </a:cxn>
                <a:cxn ang="0">
                  <a:pos x="307" y="667"/>
                </a:cxn>
                <a:cxn ang="0">
                  <a:pos x="368" y="694"/>
                </a:cxn>
                <a:cxn ang="0">
                  <a:pos x="435" y="721"/>
                </a:cxn>
                <a:cxn ang="0">
                  <a:pos x="505" y="744"/>
                </a:cxn>
                <a:cxn ang="0">
                  <a:pos x="578" y="766"/>
                </a:cxn>
                <a:cxn ang="0">
                  <a:pos x="652" y="780"/>
                </a:cxn>
              </a:cxnLst>
              <a:rect l="0" t="0" r="r" b="b"/>
              <a:pathLst>
                <a:path w="652" h="780">
                  <a:moveTo>
                    <a:pt x="0" y="0"/>
                  </a:moveTo>
                  <a:lnTo>
                    <a:pt x="0" y="294"/>
                  </a:lnTo>
                  <a:lnTo>
                    <a:pt x="1" y="332"/>
                  </a:lnTo>
                  <a:lnTo>
                    <a:pt x="11" y="374"/>
                  </a:lnTo>
                  <a:lnTo>
                    <a:pt x="27" y="416"/>
                  </a:lnTo>
                  <a:lnTo>
                    <a:pt x="49" y="457"/>
                  </a:lnTo>
                  <a:lnTo>
                    <a:pt x="78" y="493"/>
                  </a:lnTo>
                  <a:lnTo>
                    <a:pt x="112" y="533"/>
                  </a:lnTo>
                  <a:lnTo>
                    <a:pt x="154" y="569"/>
                  </a:lnTo>
                  <a:lnTo>
                    <a:pt x="202" y="604"/>
                  </a:lnTo>
                  <a:lnTo>
                    <a:pt x="252" y="636"/>
                  </a:lnTo>
                  <a:lnTo>
                    <a:pt x="307" y="667"/>
                  </a:lnTo>
                  <a:lnTo>
                    <a:pt x="368" y="694"/>
                  </a:lnTo>
                  <a:lnTo>
                    <a:pt x="435" y="721"/>
                  </a:lnTo>
                  <a:lnTo>
                    <a:pt x="505" y="744"/>
                  </a:lnTo>
                  <a:lnTo>
                    <a:pt x="578" y="766"/>
                  </a:lnTo>
                  <a:lnTo>
                    <a:pt x="652" y="78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39" name="Freeform 51"/>
            <p:cNvSpPr>
              <a:spLocks/>
            </p:cNvSpPr>
            <p:nvPr/>
          </p:nvSpPr>
          <p:spPr bwMode="auto">
            <a:xfrm>
              <a:off x="7947" y="10205"/>
              <a:ext cx="547" cy="374"/>
            </a:xfrm>
            <a:custGeom>
              <a:avLst/>
              <a:gdLst/>
              <a:ahLst/>
              <a:cxnLst>
                <a:cxn ang="0">
                  <a:pos x="1095" y="749"/>
                </a:cxn>
                <a:cxn ang="0">
                  <a:pos x="145" y="274"/>
                </a:cxn>
                <a:cxn ang="0">
                  <a:pos x="106" y="255"/>
                </a:cxn>
                <a:cxn ang="0">
                  <a:pos x="76" y="233"/>
                </a:cxn>
                <a:cxn ang="0">
                  <a:pos x="48" y="207"/>
                </a:cxn>
                <a:cxn ang="0">
                  <a:pos x="29" y="184"/>
                </a:cxn>
                <a:cxn ang="0">
                  <a:pos x="13" y="155"/>
                </a:cxn>
                <a:cxn ang="0">
                  <a:pos x="3" y="127"/>
                </a:cxn>
                <a:cxn ang="0">
                  <a:pos x="0" y="101"/>
                </a:cxn>
                <a:cxn ang="0">
                  <a:pos x="0" y="0"/>
                </a:cxn>
                <a:cxn ang="0">
                  <a:pos x="3" y="26"/>
                </a:cxn>
                <a:cxn ang="0">
                  <a:pos x="13" y="56"/>
                </a:cxn>
                <a:cxn ang="0">
                  <a:pos x="29" y="82"/>
                </a:cxn>
                <a:cxn ang="0">
                  <a:pos x="48" y="108"/>
                </a:cxn>
                <a:cxn ang="0">
                  <a:pos x="76" y="130"/>
                </a:cxn>
                <a:cxn ang="0">
                  <a:pos x="106" y="152"/>
                </a:cxn>
                <a:cxn ang="0">
                  <a:pos x="145" y="173"/>
                </a:cxn>
                <a:cxn ang="0">
                  <a:pos x="1095" y="648"/>
                </a:cxn>
              </a:cxnLst>
              <a:rect l="0" t="0" r="r" b="b"/>
              <a:pathLst>
                <a:path w="1095" h="749">
                  <a:moveTo>
                    <a:pt x="1095" y="749"/>
                  </a:moveTo>
                  <a:lnTo>
                    <a:pt x="145" y="274"/>
                  </a:lnTo>
                  <a:lnTo>
                    <a:pt x="106" y="255"/>
                  </a:lnTo>
                  <a:lnTo>
                    <a:pt x="76" y="233"/>
                  </a:lnTo>
                  <a:lnTo>
                    <a:pt x="48" y="207"/>
                  </a:lnTo>
                  <a:lnTo>
                    <a:pt x="29" y="184"/>
                  </a:lnTo>
                  <a:lnTo>
                    <a:pt x="13" y="155"/>
                  </a:lnTo>
                  <a:lnTo>
                    <a:pt x="3" y="127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3" y="26"/>
                  </a:lnTo>
                  <a:lnTo>
                    <a:pt x="13" y="56"/>
                  </a:lnTo>
                  <a:lnTo>
                    <a:pt x="29" y="82"/>
                  </a:lnTo>
                  <a:lnTo>
                    <a:pt x="48" y="108"/>
                  </a:lnTo>
                  <a:lnTo>
                    <a:pt x="76" y="130"/>
                  </a:lnTo>
                  <a:lnTo>
                    <a:pt x="106" y="152"/>
                  </a:lnTo>
                  <a:lnTo>
                    <a:pt x="145" y="173"/>
                  </a:lnTo>
                  <a:lnTo>
                    <a:pt x="1095" y="648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40" name="Freeform 52"/>
            <p:cNvSpPr>
              <a:spLocks/>
            </p:cNvSpPr>
            <p:nvPr/>
          </p:nvSpPr>
          <p:spPr bwMode="auto">
            <a:xfrm>
              <a:off x="8034" y="10626"/>
              <a:ext cx="317" cy="80"/>
            </a:xfrm>
            <a:custGeom>
              <a:avLst/>
              <a:gdLst/>
              <a:ahLst/>
              <a:cxnLst>
                <a:cxn ang="0">
                  <a:pos x="635" y="0"/>
                </a:cxn>
                <a:cxn ang="0">
                  <a:pos x="632" y="22"/>
                </a:cxn>
                <a:cxn ang="0">
                  <a:pos x="622" y="44"/>
                </a:cxn>
                <a:cxn ang="0">
                  <a:pos x="607" y="66"/>
                </a:cxn>
                <a:cxn ang="0">
                  <a:pos x="587" y="85"/>
                </a:cxn>
                <a:cxn ang="0">
                  <a:pos x="559" y="104"/>
                </a:cxn>
                <a:cxn ang="0">
                  <a:pos x="526" y="121"/>
                </a:cxn>
                <a:cxn ang="0">
                  <a:pos x="489" y="133"/>
                </a:cxn>
                <a:cxn ang="0">
                  <a:pos x="451" y="145"/>
                </a:cxn>
                <a:cxn ang="0">
                  <a:pos x="408" y="152"/>
                </a:cxn>
                <a:cxn ang="0">
                  <a:pos x="363" y="156"/>
                </a:cxn>
                <a:cxn ang="0">
                  <a:pos x="319" y="159"/>
                </a:cxn>
                <a:cxn ang="0">
                  <a:pos x="272" y="156"/>
                </a:cxn>
                <a:cxn ang="0">
                  <a:pos x="230" y="152"/>
                </a:cxn>
                <a:cxn ang="0">
                  <a:pos x="186" y="145"/>
                </a:cxn>
                <a:cxn ang="0">
                  <a:pos x="147" y="133"/>
                </a:cxn>
                <a:cxn ang="0">
                  <a:pos x="112" y="121"/>
                </a:cxn>
                <a:cxn ang="0">
                  <a:pos x="77" y="104"/>
                </a:cxn>
                <a:cxn ang="0">
                  <a:pos x="51" y="85"/>
                </a:cxn>
                <a:cxn ang="0">
                  <a:pos x="28" y="66"/>
                </a:cxn>
                <a:cxn ang="0">
                  <a:pos x="15" y="44"/>
                </a:cxn>
                <a:cxn ang="0">
                  <a:pos x="6" y="22"/>
                </a:cxn>
                <a:cxn ang="0">
                  <a:pos x="0" y="0"/>
                </a:cxn>
              </a:cxnLst>
              <a:rect l="0" t="0" r="r" b="b"/>
              <a:pathLst>
                <a:path w="635" h="159">
                  <a:moveTo>
                    <a:pt x="635" y="0"/>
                  </a:moveTo>
                  <a:lnTo>
                    <a:pt x="632" y="22"/>
                  </a:lnTo>
                  <a:lnTo>
                    <a:pt x="622" y="44"/>
                  </a:lnTo>
                  <a:lnTo>
                    <a:pt x="607" y="66"/>
                  </a:lnTo>
                  <a:lnTo>
                    <a:pt x="587" y="85"/>
                  </a:lnTo>
                  <a:lnTo>
                    <a:pt x="559" y="104"/>
                  </a:lnTo>
                  <a:lnTo>
                    <a:pt x="526" y="121"/>
                  </a:lnTo>
                  <a:lnTo>
                    <a:pt x="489" y="133"/>
                  </a:lnTo>
                  <a:lnTo>
                    <a:pt x="451" y="145"/>
                  </a:lnTo>
                  <a:lnTo>
                    <a:pt x="408" y="152"/>
                  </a:lnTo>
                  <a:lnTo>
                    <a:pt x="363" y="156"/>
                  </a:lnTo>
                  <a:lnTo>
                    <a:pt x="319" y="159"/>
                  </a:lnTo>
                  <a:lnTo>
                    <a:pt x="272" y="156"/>
                  </a:lnTo>
                  <a:lnTo>
                    <a:pt x="230" y="152"/>
                  </a:lnTo>
                  <a:lnTo>
                    <a:pt x="186" y="145"/>
                  </a:lnTo>
                  <a:lnTo>
                    <a:pt x="147" y="133"/>
                  </a:lnTo>
                  <a:lnTo>
                    <a:pt x="112" y="121"/>
                  </a:lnTo>
                  <a:lnTo>
                    <a:pt x="77" y="104"/>
                  </a:lnTo>
                  <a:lnTo>
                    <a:pt x="51" y="85"/>
                  </a:lnTo>
                  <a:lnTo>
                    <a:pt x="28" y="66"/>
                  </a:lnTo>
                  <a:lnTo>
                    <a:pt x="15" y="44"/>
                  </a:lnTo>
                  <a:lnTo>
                    <a:pt x="6" y="22"/>
                  </a:lnTo>
                  <a:lnTo>
                    <a:pt x="0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41" name="Freeform 53"/>
            <p:cNvSpPr>
              <a:spLocks/>
            </p:cNvSpPr>
            <p:nvPr/>
          </p:nvSpPr>
          <p:spPr bwMode="auto">
            <a:xfrm>
              <a:off x="8046" y="10189"/>
              <a:ext cx="313" cy="99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26" y="133"/>
                </a:cxn>
                <a:cxn ang="0">
                  <a:pos x="58" y="150"/>
                </a:cxn>
                <a:cxn ang="0">
                  <a:pos x="94" y="165"/>
                </a:cxn>
                <a:cxn ang="0">
                  <a:pos x="135" y="176"/>
                </a:cxn>
                <a:cxn ang="0">
                  <a:pos x="176" y="187"/>
                </a:cxn>
                <a:cxn ang="0">
                  <a:pos x="220" y="194"/>
                </a:cxn>
                <a:cxn ang="0">
                  <a:pos x="268" y="198"/>
                </a:cxn>
                <a:cxn ang="0">
                  <a:pos x="313" y="198"/>
                </a:cxn>
                <a:cxn ang="0">
                  <a:pos x="359" y="195"/>
                </a:cxn>
                <a:cxn ang="0">
                  <a:pos x="405" y="188"/>
                </a:cxn>
                <a:cxn ang="0">
                  <a:pos x="445" y="179"/>
                </a:cxn>
                <a:cxn ang="0">
                  <a:pos x="486" y="166"/>
                </a:cxn>
                <a:cxn ang="0">
                  <a:pos x="523" y="152"/>
                </a:cxn>
                <a:cxn ang="0">
                  <a:pos x="556" y="136"/>
                </a:cxn>
                <a:cxn ang="0">
                  <a:pos x="582" y="117"/>
                </a:cxn>
                <a:cxn ang="0">
                  <a:pos x="603" y="95"/>
                </a:cxn>
                <a:cxn ang="0">
                  <a:pos x="617" y="73"/>
                </a:cxn>
                <a:cxn ang="0">
                  <a:pos x="624" y="48"/>
                </a:cxn>
                <a:cxn ang="0">
                  <a:pos x="626" y="25"/>
                </a:cxn>
                <a:cxn ang="0">
                  <a:pos x="622" y="0"/>
                </a:cxn>
              </a:cxnLst>
              <a:rect l="0" t="0" r="r" b="b"/>
              <a:pathLst>
                <a:path w="626" h="198">
                  <a:moveTo>
                    <a:pt x="0" y="114"/>
                  </a:moveTo>
                  <a:lnTo>
                    <a:pt x="26" y="133"/>
                  </a:lnTo>
                  <a:lnTo>
                    <a:pt x="58" y="150"/>
                  </a:lnTo>
                  <a:lnTo>
                    <a:pt x="94" y="165"/>
                  </a:lnTo>
                  <a:lnTo>
                    <a:pt x="135" y="176"/>
                  </a:lnTo>
                  <a:lnTo>
                    <a:pt x="176" y="187"/>
                  </a:lnTo>
                  <a:lnTo>
                    <a:pt x="220" y="194"/>
                  </a:lnTo>
                  <a:lnTo>
                    <a:pt x="268" y="198"/>
                  </a:lnTo>
                  <a:lnTo>
                    <a:pt x="313" y="198"/>
                  </a:lnTo>
                  <a:lnTo>
                    <a:pt x="359" y="195"/>
                  </a:lnTo>
                  <a:lnTo>
                    <a:pt x="405" y="188"/>
                  </a:lnTo>
                  <a:lnTo>
                    <a:pt x="445" y="179"/>
                  </a:lnTo>
                  <a:lnTo>
                    <a:pt x="486" y="166"/>
                  </a:lnTo>
                  <a:lnTo>
                    <a:pt x="523" y="152"/>
                  </a:lnTo>
                  <a:lnTo>
                    <a:pt x="556" y="136"/>
                  </a:lnTo>
                  <a:lnTo>
                    <a:pt x="582" y="117"/>
                  </a:lnTo>
                  <a:lnTo>
                    <a:pt x="603" y="95"/>
                  </a:lnTo>
                  <a:lnTo>
                    <a:pt x="617" y="73"/>
                  </a:lnTo>
                  <a:lnTo>
                    <a:pt x="624" y="48"/>
                  </a:lnTo>
                  <a:lnTo>
                    <a:pt x="626" y="25"/>
                  </a:lnTo>
                  <a:lnTo>
                    <a:pt x="622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42" name="Freeform 54"/>
            <p:cNvSpPr>
              <a:spLocks/>
            </p:cNvSpPr>
            <p:nvPr/>
          </p:nvSpPr>
          <p:spPr bwMode="auto">
            <a:xfrm>
              <a:off x="8027" y="10177"/>
              <a:ext cx="317" cy="91"/>
            </a:xfrm>
            <a:custGeom>
              <a:avLst/>
              <a:gdLst/>
              <a:ahLst/>
              <a:cxnLst>
                <a:cxn ang="0">
                  <a:pos x="633" y="78"/>
                </a:cxn>
                <a:cxn ang="0">
                  <a:pos x="613" y="99"/>
                </a:cxn>
                <a:cxn ang="0">
                  <a:pos x="587" y="119"/>
                </a:cxn>
                <a:cxn ang="0">
                  <a:pos x="556" y="137"/>
                </a:cxn>
                <a:cxn ang="0">
                  <a:pos x="523" y="154"/>
                </a:cxn>
                <a:cxn ang="0">
                  <a:pos x="480" y="166"/>
                </a:cxn>
                <a:cxn ang="0">
                  <a:pos x="440" y="173"/>
                </a:cxn>
                <a:cxn ang="0">
                  <a:pos x="395" y="180"/>
                </a:cxn>
                <a:cxn ang="0">
                  <a:pos x="348" y="182"/>
                </a:cxn>
                <a:cxn ang="0">
                  <a:pos x="303" y="182"/>
                </a:cxn>
                <a:cxn ang="0">
                  <a:pos x="258" y="178"/>
                </a:cxn>
                <a:cxn ang="0">
                  <a:pos x="211" y="170"/>
                </a:cxn>
                <a:cxn ang="0">
                  <a:pos x="173" y="163"/>
                </a:cxn>
                <a:cxn ang="0">
                  <a:pos x="134" y="148"/>
                </a:cxn>
                <a:cxn ang="0">
                  <a:pos x="98" y="134"/>
                </a:cxn>
                <a:cxn ang="0">
                  <a:pos x="70" y="115"/>
                </a:cxn>
                <a:cxn ang="0">
                  <a:pos x="45" y="93"/>
                </a:cxn>
                <a:cxn ang="0">
                  <a:pos x="31" y="71"/>
                </a:cxn>
                <a:cxn ang="0">
                  <a:pos x="19" y="49"/>
                </a:cxn>
                <a:cxn ang="0">
                  <a:pos x="13" y="26"/>
                </a:cxn>
                <a:cxn ang="0">
                  <a:pos x="16" y="4"/>
                </a:cxn>
                <a:cxn ang="0">
                  <a:pos x="19" y="0"/>
                </a:cxn>
                <a:cxn ang="0">
                  <a:pos x="7" y="22"/>
                </a:cxn>
                <a:cxn ang="0">
                  <a:pos x="0" y="45"/>
                </a:cxn>
                <a:cxn ang="0">
                  <a:pos x="0" y="70"/>
                </a:cxn>
                <a:cxn ang="0">
                  <a:pos x="7" y="92"/>
                </a:cxn>
                <a:cxn ang="0">
                  <a:pos x="20" y="115"/>
                </a:cxn>
                <a:cxn ang="0">
                  <a:pos x="38" y="137"/>
                </a:cxn>
              </a:cxnLst>
              <a:rect l="0" t="0" r="r" b="b"/>
              <a:pathLst>
                <a:path w="633" h="182">
                  <a:moveTo>
                    <a:pt x="633" y="78"/>
                  </a:moveTo>
                  <a:lnTo>
                    <a:pt x="613" y="99"/>
                  </a:lnTo>
                  <a:lnTo>
                    <a:pt x="587" y="119"/>
                  </a:lnTo>
                  <a:lnTo>
                    <a:pt x="556" y="137"/>
                  </a:lnTo>
                  <a:lnTo>
                    <a:pt x="523" y="154"/>
                  </a:lnTo>
                  <a:lnTo>
                    <a:pt x="480" y="166"/>
                  </a:lnTo>
                  <a:lnTo>
                    <a:pt x="440" y="173"/>
                  </a:lnTo>
                  <a:lnTo>
                    <a:pt x="395" y="180"/>
                  </a:lnTo>
                  <a:lnTo>
                    <a:pt x="348" y="182"/>
                  </a:lnTo>
                  <a:lnTo>
                    <a:pt x="303" y="182"/>
                  </a:lnTo>
                  <a:lnTo>
                    <a:pt x="258" y="178"/>
                  </a:lnTo>
                  <a:lnTo>
                    <a:pt x="211" y="170"/>
                  </a:lnTo>
                  <a:lnTo>
                    <a:pt x="173" y="163"/>
                  </a:lnTo>
                  <a:lnTo>
                    <a:pt x="134" y="148"/>
                  </a:lnTo>
                  <a:lnTo>
                    <a:pt x="98" y="134"/>
                  </a:lnTo>
                  <a:lnTo>
                    <a:pt x="70" y="115"/>
                  </a:lnTo>
                  <a:lnTo>
                    <a:pt x="45" y="93"/>
                  </a:lnTo>
                  <a:lnTo>
                    <a:pt x="31" y="71"/>
                  </a:lnTo>
                  <a:lnTo>
                    <a:pt x="19" y="49"/>
                  </a:lnTo>
                  <a:lnTo>
                    <a:pt x="13" y="26"/>
                  </a:lnTo>
                  <a:lnTo>
                    <a:pt x="16" y="4"/>
                  </a:lnTo>
                  <a:lnTo>
                    <a:pt x="19" y="0"/>
                  </a:lnTo>
                  <a:lnTo>
                    <a:pt x="7" y="22"/>
                  </a:lnTo>
                  <a:lnTo>
                    <a:pt x="0" y="45"/>
                  </a:lnTo>
                  <a:lnTo>
                    <a:pt x="0" y="70"/>
                  </a:lnTo>
                  <a:lnTo>
                    <a:pt x="7" y="92"/>
                  </a:lnTo>
                  <a:lnTo>
                    <a:pt x="20" y="115"/>
                  </a:lnTo>
                  <a:lnTo>
                    <a:pt x="38" y="137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43" name="Freeform 55"/>
            <p:cNvSpPr>
              <a:spLocks/>
            </p:cNvSpPr>
            <p:nvPr/>
          </p:nvSpPr>
          <p:spPr bwMode="auto">
            <a:xfrm>
              <a:off x="7947" y="10118"/>
              <a:ext cx="73" cy="87"/>
            </a:xfrm>
            <a:custGeom>
              <a:avLst/>
              <a:gdLst/>
              <a:ahLst/>
              <a:cxnLst>
                <a:cxn ang="0">
                  <a:pos x="0" y="173"/>
                </a:cxn>
                <a:cxn ang="0">
                  <a:pos x="3" y="144"/>
                </a:cxn>
                <a:cxn ang="0">
                  <a:pos x="13" y="119"/>
                </a:cxn>
                <a:cxn ang="0">
                  <a:pos x="29" y="93"/>
                </a:cxn>
                <a:cxn ang="0">
                  <a:pos x="48" y="67"/>
                </a:cxn>
                <a:cxn ang="0">
                  <a:pos x="76" y="42"/>
                </a:cxn>
                <a:cxn ang="0">
                  <a:pos x="106" y="19"/>
                </a:cxn>
                <a:cxn ang="0">
                  <a:pos x="145" y="0"/>
                </a:cxn>
              </a:cxnLst>
              <a:rect l="0" t="0" r="r" b="b"/>
              <a:pathLst>
                <a:path w="145" h="173">
                  <a:moveTo>
                    <a:pt x="0" y="173"/>
                  </a:moveTo>
                  <a:lnTo>
                    <a:pt x="3" y="144"/>
                  </a:lnTo>
                  <a:lnTo>
                    <a:pt x="13" y="119"/>
                  </a:lnTo>
                  <a:lnTo>
                    <a:pt x="29" y="93"/>
                  </a:lnTo>
                  <a:lnTo>
                    <a:pt x="48" y="67"/>
                  </a:lnTo>
                  <a:lnTo>
                    <a:pt x="76" y="42"/>
                  </a:lnTo>
                  <a:lnTo>
                    <a:pt x="106" y="19"/>
                  </a:lnTo>
                  <a:lnTo>
                    <a:pt x="145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44" name="Freeform 56"/>
            <p:cNvSpPr>
              <a:spLocks/>
            </p:cNvSpPr>
            <p:nvPr/>
          </p:nvSpPr>
          <p:spPr bwMode="auto">
            <a:xfrm>
              <a:off x="8386" y="10113"/>
              <a:ext cx="13" cy="62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8" y="40"/>
                </a:cxn>
                <a:cxn ang="0">
                  <a:pos x="1" y="81"/>
                </a:cxn>
                <a:cxn ang="0">
                  <a:pos x="0" y="125"/>
                </a:cxn>
              </a:cxnLst>
              <a:rect l="0" t="0" r="r" b="b"/>
              <a:pathLst>
                <a:path w="26" h="125">
                  <a:moveTo>
                    <a:pt x="26" y="0"/>
                  </a:moveTo>
                  <a:lnTo>
                    <a:pt x="8" y="40"/>
                  </a:lnTo>
                  <a:lnTo>
                    <a:pt x="1" y="81"/>
                  </a:lnTo>
                  <a:lnTo>
                    <a:pt x="0" y="125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45" name="Freeform 57"/>
            <p:cNvSpPr>
              <a:spLocks/>
            </p:cNvSpPr>
            <p:nvPr/>
          </p:nvSpPr>
          <p:spPr bwMode="auto">
            <a:xfrm>
              <a:off x="8399" y="10055"/>
              <a:ext cx="39" cy="58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22" y="77"/>
                </a:cxn>
                <a:cxn ang="0">
                  <a:pos x="45" y="35"/>
                </a:cxn>
                <a:cxn ang="0">
                  <a:pos x="79" y="0"/>
                </a:cxn>
              </a:cxnLst>
              <a:rect l="0" t="0" r="r" b="b"/>
              <a:pathLst>
                <a:path w="79" h="115">
                  <a:moveTo>
                    <a:pt x="0" y="115"/>
                  </a:moveTo>
                  <a:lnTo>
                    <a:pt x="22" y="77"/>
                  </a:lnTo>
                  <a:lnTo>
                    <a:pt x="45" y="35"/>
                  </a:lnTo>
                  <a:lnTo>
                    <a:pt x="79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46" name="Line 58"/>
            <p:cNvSpPr>
              <a:spLocks noChangeShapeType="1"/>
            </p:cNvSpPr>
            <p:nvPr/>
          </p:nvSpPr>
          <p:spPr bwMode="auto">
            <a:xfrm flipV="1">
              <a:off x="8663" y="9857"/>
              <a:ext cx="1" cy="144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47" name="Line 59"/>
            <p:cNvSpPr>
              <a:spLocks noChangeShapeType="1"/>
            </p:cNvSpPr>
            <p:nvPr/>
          </p:nvSpPr>
          <p:spPr bwMode="auto">
            <a:xfrm>
              <a:off x="9025" y="9857"/>
              <a:ext cx="1" cy="76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48" name="Line 60"/>
            <p:cNvSpPr>
              <a:spLocks noChangeShapeType="1"/>
            </p:cNvSpPr>
            <p:nvPr/>
          </p:nvSpPr>
          <p:spPr bwMode="auto">
            <a:xfrm>
              <a:off x="9406" y="10116"/>
              <a:ext cx="1" cy="56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49" name="Line 61"/>
            <p:cNvSpPr>
              <a:spLocks noChangeShapeType="1"/>
            </p:cNvSpPr>
            <p:nvPr/>
          </p:nvSpPr>
          <p:spPr bwMode="auto">
            <a:xfrm>
              <a:off x="9444" y="10172"/>
              <a:ext cx="1" cy="147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50" name="Line 62"/>
            <p:cNvSpPr>
              <a:spLocks noChangeShapeType="1"/>
            </p:cNvSpPr>
            <p:nvPr/>
          </p:nvSpPr>
          <p:spPr bwMode="auto">
            <a:xfrm>
              <a:off x="9511" y="10319"/>
              <a:ext cx="1" cy="49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51" name="Freeform 63"/>
            <p:cNvSpPr>
              <a:spLocks/>
            </p:cNvSpPr>
            <p:nvPr/>
          </p:nvSpPr>
          <p:spPr bwMode="auto">
            <a:xfrm>
              <a:off x="7937" y="8112"/>
              <a:ext cx="1097" cy="538"/>
            </a:xfrm>
            <a:custGeom>
              <a:avLst/>
              <a:gdLst/>
              <a:ahLst/>
              <a:cxnLst>
                <a:cxn ang="0">
                  <a:pos x="2193" y="766"/>
                </a:cxn>
                <a:cxn ang="0">
                  <a:pos x="2152" y="804"/>
                </a:cxn>
                <a:cxn ang="0">
                  <a:pos x="2101" y="839"/>
                </a:cxn>
                <a:cxn ang="0">
                  <a:pos x="2045" y="873"/>
                </a:cxn>
                <a:cxn ang="0">
                  <a:pos x="1987" y="906"/>
                </a:cxn>
                <a:cxn ang="0">
                  <a:pos x="1925" y="935"/>
                </a:cxn>
                <a:cxn ang="0">
                  <a:pos x="1858" y="964"/>
                </a:cxn>
                <a:cxn ang="0">
                  <a:pos x="1785" y="985"/>
                </a:cxn>
                <a:cxn ang="0">
                  <a:pos x="1711" y="1007"/>
                </a:cxn>
                <a:cxn ang="0">
                  <a:pos x="1631" y="1027"/>
                </a:cxn>
                <a:cxn ang="0">
                  <a:pos x="1552" y="1043"/>
                </a:cxn>
                <a:cxn ang="0">
                  <a:pos x="1467" y="1058"/>
                </a:cxn>
                <a:cxn ang="0">
                  <a:pos x="1383" y="1068"/>
                </a:cxn>
                <a:cxn ang="0">
                  <a:pos x="1294" y="1075"/>
                </a:cxn>
                <a:cxn ang="0">
                  <a:pos x="1210" y="1077"/>
                </a:cxn>
                <a:cxn ang="0">
                  <a:pos x="1121" y="1077"/>
                </a:cxn>
                <a:cxn ang="0">
                  <a:pos x="1034" y="1075"/>
                </a:cxn>
                <a:cxn ang="0">
                  <a:pos x="949" y="1068"/>
                </a:cxn>
                <a:cxn ang="0">
                  <a:pos x="862" y="1058"/>
                </a:cxn>
                <a:cxn ang="0">
                  <a:pos x="780" y="1046"/>
                </a:cxn>
                <a:cxn ang="0">
                  <a:pos x="699" y="1028"/>
                </a:cxn>
                <a:cxn ang="0">
                  <a:pos x="622" y="1010"/>
                </a:cxn>
                <a:cxn ang="0">
                  <a:pos x="544" y="988"/>
                </a:cxn>
                <a:cxn ang="0">
                  <a:pos x="472" y="964"/>
                </a:cxn>
                <a:cxn ang="0">
                  <a:pos x="405" y="937"/>
                </a:cxn>
                <a:cxn ang="0">
                  <a:pos x="342" y="909"/>
                </a:cxn>
                <a:cxn ang="0">
                  <a:pos x="282" y="874"/>
                </a:cxn>
                <a:cxn ang="0">
                  <a:pos x="227" y="841"/>
                </a:cxn>
                <a:cxn ang="0">
                  <a:pos x="179" y="807"/>
                </a:cxn>
                <a:cxn ang="0">
                  <a:pos x="132" y="769"/>
                </a:cxn>
                <a:cxn ang="0">
                  <a:pos x="96" y="727"/>
                </a:cxn>
                <a:cxn ang="0">
                  <a:pos x="63" y="686"/>
                </a:cxn>
                <a:cxn ang="0">
                  <a:pos x="39" y="648"/>
                </a:cxn>
                <a:cxn ang="0">
                  <a:pos x="19" y="605"/>
                </a:cxn>
                <a:cxn ang="0">
                  <a:pos x="4" y="559"/>
                </a:cxn>
                <a:cxn ang="0">
                  <a:pos x="0" y="517"/>
                </a:cxn>
                <a:cxn ang="0">
                  <a:pos x="0" y="475"/>
                </a:cxn>
                <a:cxn ang="0">
                  <a:pos x="4" y="428"/>
                </a:cxn>
                <a:cxn ang="0">
                  <a:pos x="19" y="385"/>
                </a:cxn>
                <a:cxn ang="0">
                  <a:pos x="39" y="344"/>
                </a:cxn>
                <a:cxn ang="0">
                  <a:pos x="63" y="303"/>
                </a:cxn>
                <a:cxn ang="0">
                  <a:pos x="95" y="262"/>
                </a:cxn>
                <a:cxn ang="0">
                  <a:pos x="132" y="224"/>
                </a:cxn>
                <a:cxn ang="0">
                  <a:pos x="176" y="185"/>
                </a:cxn>
                <a:cxn ang="0">
                  <a:pos x="224" y="149"/>
                </a:cxn>
                <a:cxn ang="0">
                  <a:pos x="279" y="115"/>
                </a:cxn>
                <a:cxn ang="0">
                  <a:pos x="339" y="82"/>
                </a:cxn>
                <a:cxn ang="0">
                  <a:pos x="405" y="53"/>
                </a:cxn>
                <a:cxn ang="0">
                  <a:pos x="477" y="23"/>
                </a:cxn>
                <a:cxn ang="0">
                  <a:pos x="552" y="0"/>
                </a:cxn>
              </a:cxnLst>
              <a:rect l="0" t="0" r="r" b="b"/>
              <a:pathLst>
                <a:path w="2193" h="1077">
                  <a:moveTo>
                    <a:pt x="2193" y="766"/>
                  </a:moveTo>
                  <a:lnTo>
                    <a:pt x="2152" y="804"/>
                  </a:lnTo>
                  <a:lnTo>
                    <a:pt x="2101" y="839"/>
                  </a:lnTo>
                  <a:lnTo>
                    <a:pt x="2045" y="873"/>
                  </a:lnTo>
                  <a:lnTo>
                    <a:pt x="1987" y="906"/>
                  </a:lnTo>
                  <a:lnTo>
                    <a:pt x="1925" y="935"/>
                  </a:lnTo>
                  <a:lnTo>
                    <a:pt x="1858" y="964"/>
                  </a:lnTo>
                  <a:lnTo>
                    <a:pt x="1785" y="985"/>
                  </a:lnTo>
                  <a:lnTo>
                    <a:pt x="1711" y="1007"/>
                  </a:lnTo>
                  <a:lnTo>
                    <a:pt x="1631" y="1027"/>
                  </a:lnTo>
                  <a:lnTo>
                    <a:pt x="1552" y="1043"/>
                  </a:lnTo>
                  <a:lnTo>
                    <a:pt x="1467" y="1058"/>
                  </a:lnTo>
                  <a:lnTo>
                    <a:pt x="1383" y="1068"/>
                  </a:lnTo>
                  <a:lnTo>
                    <a:pt x="1294" y="1075"/>
                  </a:lnTo>
                  <a:lnTo>
                    <a:pt x="1210" y="1077"/>
                  </a:lnTo>
                  <a:lnTo>
                    <a:pt x="1121" y="1077"/>
                  </a:lnTo>
                  <a:lnTo>
                    <a:pt x="1034" y="1075"/>
                  </a:lnTo>
                  <a:lnTo>
                    <a:pt x="949" y="1068"/>
                  </a:lnTo>
                  <a:lnTo>
                    <a:pt x="862" y="1058"/>
                  </a:lnTo>
                  <a:lnTo>
                    <a:pt x="780" y="1046"/>
                  </a:lnTo>
                  <a:lnTo>
                    <a:pt x="699" y="1028"/>
                  </a:lnTo>
                  <a:lnTo>
                    <a:pt x="622" y="1010"/>
                  </a:lnTo>
                  <a:lnTo>
                    <a:pt x="544" y="988"/>
                  </a:lnTo>
                  <a:lnTo>
                    <a:pt x="472" y="964"/>
                  </a:lnTo>
                  <a:lnTo>
                    <a:pt x="405" y="937"/>
                  </a:lnTo>
                  <a:lnTo>
                    <a:pt x="342" y="909"/>
                  </a:lnTo>
                  <a:lnTo>
                    <a:pt x="282" y="874"/>
                  </a:lnTo>
                  <a:lnTo>
                    <a:pt x="227" y="841"/>
                  </a:lnTo>
                  <a:lnTo>
                    <a:pt x="179" y="807"/>
                  </a:lnTo>
                  <a:lnTo>
                    <a:pt x="132" y="769"/>
                  </a:lnTo>
                  <a:lnTo>
                    <a:pt x="96" y="727"/>
                  </a:lnTo>
                  <a:lnTo>
                    <a:pt x="63" y="686"/>
                  </a:lnTo>
                  <a:lnTo>
                    <a:pt x="39" y="648"/>
                  </a:lnTo>
                  <a:lnTo>
                    <a:pt x="19" y="605"/>
                  </a:lnTo>
                  <a:lnTo>
                    <a:pt x="4" y="559"/>
                  </a:lnTo>
                  <a:lnTo>
                    <a:pt x="0" y="517"/>
                  </a:lnTo>
                  <a:lnTo>
                    <a:pt x="0" y="475"/>
                  </a:lnTo>
                  <a:lnTo>
                    <a:pt x="4" y="428"/>
                  </a:lnTo>
                  <a:lnTo>
                    <a:pt x="19" y="385"/>
                  </a:lnTo>
                  <a:lnTo>
                    <a:pt x="39" y="344"/>
                  </a:lnTo>
                  <a:lnTo>
                    <a:pt x="63" y="303"/>
                  </a:lnTo>
                  <a:lnTo>
                    <a:pt x="95" y="262"/>
                  </a:lnTo>
                  <a:lnTo>
                    <a:pt x="132" y="224"/>
                  </a:lnTo>
                  <a:lnTo>
                    <a:pt x="176" y="185"/>
                  </a:lnTo>
                  <a:lnTo>
                    <a:pt x="224" y="149"/>
                  </a:lnTo>
                  <a:lnTo>
                    <a:pt x="279" y="115"/>
                  </a:lnTo>
                  <a:lnTo>
                    <a:pt x="339" y="82"/>
                  </a:lnTo>
                  <a:lnTo>
                    <a:pt x="405" y="53"/>
                  </a:lnTo>
                  <a:lnTo>
                    <a:pt x="477" y="23"/>
                  </a:lnTo>
                  <a:lnTo>
                    <a:pt x="552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52" name="Freeform 64"/>
            <p:cNvSpPr>
              <a:spLocks/>
            </p:cNvSpPr>
            <p:nvPr/>
          </p:nvSpPr>
          <p:spPr bwMode="auto">
            <a:xfrm>
              <a:off x="8223" y="8385"/>
              <a:ext cx="75" cy="18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75" y="18"/>
                </a:cxn>
                <a:cxn ang="0">
                  <a:pos x="150" y="0"/>
                </a:cxn>
              </a:cxnLst>
              <a:rect l="0" t="0" r="r" b="b"/>
              <a:pathLst>
                <a:path w="150" h="37">
                  <a:moveTo>
                    <a:pt x="0" y="37"/>
                  </a:moveTo>
                  <a:lnTo>
                    <a:pt x="75" y="18"/>
                  </a:lnTo>
                  <a:lnTo>
                    <a:pt x="150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53" name="Freeform 65"/>
            <p:cNvSpPr>
              <a:spLocks/>
            </p:cNvSpPr>
            <p:nvPr/>
          </p:nvSpPr>
          <p:spPr bwMode="auto">
            <a:xfrm>
              <a:off x="8018" y="8403"/>
              <a:ext cx="205" cy="103"/>
            </a:xfrm>
            <a:custGeom>
              <a:avLst/>
              <a:gdLst/>
              <a:ahLst/>
              <a:cxnLst>
                <a:cxn ang="0">
                  <a:pos x="409" y="0"/>
                </a:cxn>
                <a:cxn ang="0">
                  <a:pos x="339" y="25"/>
                </a:cxn>
                <a:cxn ang="0">
                  <a:pos x="272" y="48"/>
                </a:cxn>
                <a:cxn ang="0">
                  <a:pos x="206" y="77"/>
                </a:cxn>
                <a:cxn ang="0">
                  <a:pos x="149" y="103"/>
                </a:cxn>
                <a:cxn ang="0">
                  <a:pos x="93" y="137"/>
                </a:cxn>
                <a:cxn ang="0">
                  <a:pos x="45" y="172"/>
                </a:cxn>
                <a:cxn ang="0">
                  <a:pos x="0" y="205"/>
                </a:cxn>
              </a:cxnLst>
              <a:rect l="0" t="0" r="r" b="b"/>
              <a:pathLst>
                <a:path w="409" h="205">
                  <a:moveTo>
                    <a:pt x="409" y="0"/>
                  </a:moveTo>
                  <a:lnTo>
                    <a:pt x="339" y="25"/>
                  </a:lnTo>
                  <a:lnTo>
                    <a:pt x="272" y="48"/>
                  </a:lnTo>
                  <a:lnTo>
                    <a:pt x="206" y="77"/>
                  </a:lnTo>
                  <a:lnTo>
                    <a:pt x="149" y="103"/>
                  </a:lnTo>
                  <a:lnTo>
                    <a:pt x="93" y="137"/>
                  </a:lnTo>
                  <a:lnTo>
                    <a:pt x="45" y="172"/>
                  </a:lnTo>
                  <a:lnTo>
                    <a:pt x="0" y="205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54" name="Freeform 66"/>
            <p:cNvSpPr>
              <a:spLocks/>
            </p:cNvSpPr>
            <p:nvPr/>
          </p:nvSpPr>
          <p:spPr bwMode="auto">
            <a:xfrm>
              <a:off x="7864" y="8037"/>
              <a:ext cx="539" cy="520"/>
            </a:xfrm>
            <a:custGeom>
              <a:avLst/>
              <a:gdLst/>
              <a:ahLst/>
              <a:cxnLst>
                <a:cxn ang="0">
                  <a:pos x="265" y="1042"/>
                </a:cxn>
                <a:cxn ang="0">
                  <a:pos x="210" y="1001"/>
                </a:cxn>
                <a:cxn ang="0">
                  <a:pos x="164" y="961"/>
                </a:cxn>
                <a:cxn ang="0">
                  <a:pos x="121" y="921"/>
                </a:cxn>
                <a:cxn ang="0">
                  <a:pos x="84" y="876"/>
                </a:cxn>
                <a:cxn ang="0">
                  <a:pos x="55" y="835"/>
                </a:cxn>
                <a:cxn ang="0">
                  <a:pos x="32" y="788"/>
                </a:cxn>
                <a:cxn ang="0">
                  <a:pos x="14" y="740"/>
                </a:cxn>
                <a:cxn ang="0">
                  <a:pos x="3" y="692"/>
                </a:cxn>
                <a:cxn ang="0">
                  <a:pos x="0" y="648"/>
                </a:cxn>
                <a:cxn ang="0">
                  <a:pos x="3" y="600"/>
                </a:cxn>
                <a:cxn ang="0">
                  <a:pos x="11" y="552"/>
                </a:cxn>
                <a:cxn ang="0">
                  <a:pos x="29" y="508"/>
                </a:cxn>
                <a:cxn ang="0">
                  <a:pos x="54" y="460"/>
                </a:cxn>
                <a:cxn ang="0">
                  <a:pos x="80" y="417"/>
                </a:cxn>
                <a:cxn ang="0">
                  <a:pos x="116" y="374"/>
                </a:cxn>
                <a:cxn ang="0">
                  <a:pos x="159" y="332"/>
                </a:cxn>
                <a:cxn ang="0">
                  <a:pos x="205" y="291"/>
                </a:cxn>
                <a:cxn ang="0">
                  <a:pos x="260" y="251"/>
                </a:cxn>
                <a:cxn ang="0">
                  <a:pos x="320" y="217"/>
                </a:cxn>
                <a:cxn ang="0">
                  <a:pos x="383" y="181"/>
                </a:cxn>
                <a:cxn ang="0">
                  <a:pos x="448" y="152"/>
                </a:cxn>
                <a:cxn ang="0">
                  <a:pos x="515" y="124"/>
                </a:cxn>
                <a:cxn ang="0">
                  <a:pos x="588" y="96"/>
                </a:cxn>
                <a:cxn ang="0">
                  <a:pos x="662" y="74"/>
                </a:cxn>
                <a:cxn ang="0">
                  <a:pos x="742" y="56"/>
                </a:cxn>
                <a:cxn ang="0">
                  <a:pos x="821" y="37"/>
                </a:cxn>
                <a:cxn ang="0">
                  <a:pos x="908" y="22"/>
                </a:cxn>
                <a:cxn ang="0">
                  <a:pos x="990" y="10"/>
                </a:cxn>
                <a:cxn ang="0">
                  <a:pos x="1079" y="0"/>
                </a:cxn>
              </a:cxnLst>
              <a:rect l="0" t="0" r="r" b="b"/>
              <a:pathLst>
                <a:path w="1079" h="1042">
                  <a:moveTo>
                    <a:pt x="265" y="1042"/>
                  </a:moveTo>
                  <a:lnTo>
                    <a:pt x="210" y="1001"/>
                  </a:lnTo>
                  <a:lnTo>
                    <a:pt x="164" y="961"/>
                  </a:lnTo>
                  <a:lnTo>
                    <a:pt x="121" y="921"/>
                  </a:lnTo>
                  <a:lnTo>
                    <a:pt x="84" y="876"/>
                  </a:lnTo>
                  <a:lnTo>
                    <a:pt x="55" y="835"/>
                  </a:lnTo>
                  <a:lnTo>
                    <a:pt x="32" y="788"/>
                  </a:lnTo>
                  <a:lnTo>
                    <a:pt x="14" y="740"/>
                  </a:lnTo>
                  <a:lnTo>
                    <a:pt x="3" y="692"/>
                  </a:lnTo>
                  <a:lnTo>
                    <a:pt x="0" y="648"/>
                  </a:lnTo>
                  <a:lnTo>
                    <a:pt x="3" y="600"/>
                  </a:lnTo>
                  <a:lnTo>
                    <a:pt x="11" y="552"/>
                  </a:lnTo>
                  <a:lnTo>
                    <a:pt x="29" y="508"/>
                  </a:lnTo>
                  <a:lnTo>
                    <a:pt x="54" y="460"/>
                  </a:lnTo>
                  <a:lnTo>
                    <a:pt x="80" y="417"/>
                  </a:lnTo>
                  <a:lnTo>
                    <a:pt x="116" y="374"/>
                  </a:lnTo>
                  <a:lnTo>
                    <a:pt x="159" y="332"/>
                  </a:lnTo>
                  <a:lnTo>
                    <a:pt x="205" y="291"/>
                  </a:lnTo>
                  <a:lnTo>
                    <a:pt x="260" y="251"/>
                  </a:lnTo>
                  <a:lnTo>
                    <a:pt x="320" y="217"/>
                  </a:lnTo>
                  <a:lnTo>
                    <a:pt x="383" y="181"/>
                  </a:lnTo>
                  <a:lnTo>
                    <a:pt x="448" y="152"/>
                  </a:lnTo>
                  <a:lnTo>
                    <a:pt x="515" y="124"/>
                  </a:lnTo>
                  <a:lnTo>
                    <a:pt x="588" y="96"/>
                  </a:lnTo>
                  <a:lnTo>
                    <a:pt x="662" y="74"/>
                  </a:lnTo>
                  <a:lnTo>
                    <a:pt x="742" y="56"/>
                  </a:lnTo>
                  <a:lnTo>
                    <a:pt x="821" y="37"/>
                  </a:lnTo>
                  <a:lnTo>
                    <a:pt x="908" y="22"/>
                  </a:lnTo>
                  <a:lnTo>
                    <a:pt x="990" y="10"/>
                  </a:lnTo>
                  <a:lnTo>
                    <a:pt x="1079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55" name="Freeform 67"/>
            <p:cNvSpPr>
              <a:spLocks/>
            </p:cNvSpPr>
            <p:nvPr/>
          </p:nvSpPr>
          <p:spPr bwMode="auto">
            <a:xfrm>
              <a:off x="7996" y="8038"/>
              <a:ext cx="1176" cy="648"/>
            </a:xfrm>
            <a:custGeom>
              <a:avLst/>
              <a:gdLst/>
              <a:ahLst/>
              <a:cxnLst>
                <a:cxn ang="0">
                  <a:pos x="1296" y="0"/>
                </a:cxn>
                <a:cxn ang="0">
                  <a:pos x="1387" y="9"/>
                </a:cxn>
                <a:cxn ang="0">
                  <a:pos x="1475" y="23"/>
                </a:cxn>
                <a:cxn ang="0">
                  <a:pos x="1564" y="41"/>
                </a:cxn>
                <a:cxn ang="0">
                  <a:pos x="1648" y="63"/>
                </a:cxn>
                <a:cxn ang="0">
                  <a:pos x="1729" y="82"/>
                </a:cxn>
                <a:cxn ang="0">
                  <a:pos x="1807" y="108"/>
                </a:cxn>
                <a:cxn ang="0">
                  <a:pos x="1884" y="137"/>
                </a:cxn>
                <a:cxn ang="0">
                  <a:pos x="1951" y="170"/>
                </a:cxn>
                <a:cxn ang="0">
                  <a:pos x="2019" y="204"/>
                </a:cxn>
                <a:cxn ang="0">
                  <a:pos x="2077" y="239"/>
                </a:cxn>
                <a:cxn ang="0">
                  <a:pos x="2133" y="277"/>
                </a:cxn>
                <a:cxn ang="0">
                  <a:pos x="2182" y="318"/>
                </a:cxn>
                <a:cxn ang="0">
                  <a:pos x="2223" y="361"/>
                </a:cxn>
                <a:cxn ang="0">
                  <a:pos x="2262" y="402"/>
                </a:cxn>
                <a:cxn ang="0">
                  <a:pos x="2293" y="446"/>
                </a:cxn>
                <a:cxn ang="0">
                  <a:pos x="2321" y="491"/>
                </a:cxn>
                <a:cxn ang="0">
                  <a:pos x="2340" y="538"/>
                </a:cxn>
                <a:cxn ang="0">
                  <a:pos x="2350" y="586"/>
                </a:cxn>
                <a:cxn ang="0">
                  <a:pos x="2351" y="631"/>
                </a:cxn>
                <a:cxn ang="0">
                  <a:pos x="2351" y="679"/>
                </a:cxn>
                <a:cxn ang="0">
                  <a:pos x="2344" y="725"/>
                </a:cxn>
                <a:cxn ang="0">
                  <a:pos x="2329" y="771"/>
                </a:cxn>
                <a:cxn ang="0">
                  <a:pos x="2306" y="819"/>
                </a:cxn>
                <a:cxn ang="0">
                  <a:pos x="2277" y="859"/>
                </a:cxn>
                <a:cxn ang="0">
                  <a:pos x="2243" y="906"/>
                </a:cxn>
                <a:cxn ang="0">
                  <a:pos x="2203" y="950"/>
                </a:cxn>
                <a:cxn ang="0">
                  <a:pos x="2156" y="988"/>
                </a:cxn>
                <a:cxn ang="0">
                  <a:pos x="2104" y="1027"/>
                </a:cxn>
                <a:cxn ang="0">
                  <a:pos x="2045" y="1065"/>
                </a:cxn>
                <a:cxn ang="0">
                  <a:pos x="1983" y="1101"/>
                </a:cxn>
                <a:cxn ang="0">
                  <a:pos x="1913" y="1132"/>
                </a:cxn>
                <a:cxn ang="0">
                  <a:pos x="1843" y="1161"/>
                </a:cxn>
                <a:cxn ang="0">
                  <a:pos x="1763" y="1189"/>
                </a:cxn>
                <a:cxn ang="0">
                  <a:pos x="1684" y="1215"/>
                </a:cxn>
                <a:cxn ang="0">
                  <a:pos x="1600" y="1237"/>
                </a:cxn>
                <a:cxn ang="0">
                  <a:pos x="1515" y="1253"/>
                </a:cxn>
                <a:cxn ang="0">
                  <a:pos x="1427" y="1270"/>
                </a:cxn>
                <a:cxn ang="0">
                  <a:pos x="1335" y="1282"/>
                </a:cxn>
                <a:cxn ang="0">
                  <a:pos x="1243" y="1289"/>
                </a:cxn>
                <a:cxn ang="0">
                  <a:pos x="1149" y="1293"/>
                </a:cxn>
                <a:cxn ang="0">
                  <a:pos x="1055" y="1296"/>
                </a:cxn>
                <a:cxn ang="0">
                  <a:pos x="964" y="1293"/>
                </a:cxn>
                <a:cxn ang="0">
                  <a:pos x="868" y="1289"/>
                </a:cxn>
                <a:cxn ang="0">
                  <a:pos x="776" y="1282"/>
                </a:cxn>
                <a:cxn ang="0">
                  <a:pos x="687" y="1272"/>
                </a:cxn>
                <a:cxn ang="0">
                  <a:pos x="595" y="1257"/>
                </a:cxn>
                <a:cxn ang="0">
                  <a:pos x="511" y="1241"/>
                </a:cxn>
                <a:cxn ang="0">
                  <a:pos x="424" y="1219"/>
                </a:cxn>
                <a:cxn ang="0">
                  <a:pos x="345" y="1194"/>
                </a:cxn>
                <a:cxn ang="0">
                  <a:pos x="265" y="1168"/>
                </a:cxn>
                <a:cxn ang="0">
                  <a:pos x="193" y="1139"/>
                </a:cxn>
                <a:cxn ang="0">
                  <a:pos x="124" y="1108"/>
                </a:cxn>
                <a:cxn ang="0">
                  <a:pos x="61" y="1075"/>
                </a:cxn>
                <a:cxn ang="0">
                  <a:pos x="0" y="1039"/>
                </a:cxn>
              </a:cxnLst>
              <a:rect l="0" t="0" r="r" b="b"/>
              <a:pathLst>
                <a:path w="2351" h="1296">
                  <a:moveTo>
                    <a:pt x="1296" y="0"/>
                  </a:moveTo>
                  <a:lnTo>
                    <a:pt x="1387" y="9"/>
                  </a:lnTo>
                  <a:lnTo>
                    <a:pt x="1475" y="23"/>
                  </a:lnTo>
                  <a:lnTo>
                    <a:pt x="1564" y="41"/>
                  </a:lnTo>
                  <a:lnTo>
                    <a:pt x="1648" y="63"/>
                  </a:lnTo>
                  <a:lnTo>
                    <a:pt x="1729" y="82"/>
                  </a:lnTo>
                  <a:lnTo>
                    <a:pt x="1807" y="108"/>
                  </a:lnTo>
                  <a:lnTo>
                    <a:pt x="1884" y="137"/>
                  </a:lnTo>
                  <a:lnTo>
                    <a:pt x="1951" y="170"/>
                  </a:lnTo>
                  <a:lnTo>
                    <a:pt x="2019" y="204"/>
                  </a:lnTo>
                  <a:lnTo>
                    <a:pt x="2077" y="239"/>
                  </a:lnTo>
                  <a:lnTo>
                    <a:pt x="2133" y="277"/>
                  </a:lnTo>
                  <a:lnTo>
                    <a:pt x="2182" y="318"/>
                  </a:lnTo>
                  <a:lnTo>
                    <a:pt x="2223" y="361"/>
                  </a:lnTo>
                  <a:lnTo>
                    <a:pt x="2262" y="402"/>
                  </a:lnTo>
                  <a:lnTo>
                    <a:pt x="2293" y="446"/>
                  </a:lnTo>
                  <a:lnTo>
                    <a:pt x="2321" y="491"/>
                  </a:lnTo>
                  <a:lnTo>
                    <a:pt x="2340" y="538"/>
                  </a:lnTo>
                  <a:lnTo>
                    <a:pt x="2350" y="586"/>
                  </a:lnTo>
                  <a:lnTo>
                    <a:pt x="2351" y="631"/>
                  </a:lnTo>
                  <a:lnTo>
                    <a:pt x="2351" y="679"/>
                  </a:lnTo>
                  <a:lnTo>
                    <a:pt x="2344" y="725"/>
                  </a:lnTo>
                  <a:lnTo>
                    <a:pt x="2329" y="771"/>
                  </a:lnTo>
                  <a:lnTo>
                    <a:pt x="2306" y="819"/>
                  </a:lnTo>
                  <a:lnTo>
                    <a:pt x="2277" y="859"/>
                  </a:lnTo>
                  <a:lnTo>
                    <a:pt x="2243" y="906"/>
                  </a:lnTo>
                  <a:lnTo>
                    <a:pt x="2203" y="950"/>
                  </a:lnTo>
                  <a:lnTo>
                    <a:pt x="2156" y="988"/>
                  </a:lnTo>
                  <a:lnTo>
                    <a:pt x="2104" y="1027"/>
                  </a:lnTo>
                  <a:lnTo>
                    <a:pt x="2045" y="1065"/>
                  </a:lnTo>
                  <a:lnTo>
                    <a:pt x="1983" y="1101"/>
                  </a:lnTo>
                  <a:lnTo>
                    <a:pt x="1913" y="1132"/>
                  </a:lnTo>
                  <a:lnTo>
                    <a:pt x="1843" y="1161"/>
                  </a:lnTo>
                  <a:lnTo>
                    <a:pt x="1763" y="1189"/>
                  </a:lnTo>
                  <a:lnTo>
                    <a:pt x="1684" y="1215"/>
                  </a:lnTo>
                  <a:lnTo>
                    <a:pt x="1600" y="1237"/>
                  </a:lnTo>
                  <a:lnTo>
                    <a:pt x="1515" y="1253"/>
                  </a:lnTo>
                  <a:lnTo>
                    <a:pt x="1427" y="1270"/>
                  </a:lnTo>
                  <a:lnTo>
                    <a:pt x="1335" y="1282"/>
                  </a:lnTo>
                  <a:lnTo>
                    <a:pt x="1243" y="1289"/>
                  </a:lnTo>
                  <a:lnTo>
                    <a:pt x="1149" y="1293"/>
                  </a:lnTo>
                  <a:lnTo>
                    <a:pt x="1055" y="1296"/>
                  </a:lnTo>
                  <a:lnTo>
                    <a:pt x="964" y="1293"/>
                  </a:lnTo>
                  <a:lnTo>
                    <a:pt x="868" y="1289"/>
                  </a:lnTo>
                  <a:lnTo>
                    <a:pt x="776" y="1282"/>
                  </a:lnTo>
                  <a:lnTo>
                    <a:pt x="687" y="1272"/>
                  </a:lnTo>
                  <a:lnTo>
                    <a:pt x="595" y="1257"/>
                  </a:lnTo>
                  <a:lnTo>
                    <a:pt x="511" y="1241"/>
                  </a:lnTo>
                  <a:lnTo>
                    <a:pt x="424" y="1219"/>
                  </a:lnTo>
                  <a:lnTo>
                    <a:pt x="345" y="1194"/>
                  </a:lnTo>
                  <a:lnTo>
                    <a:pt x="265" y="1168"/>
                  </a:lnTo>
                  <a:lnTo>
                    <a:pt x="193" y="1139"/>
                  </a:lnTo>
                  <a:lnTo>
                    <a:pt x="124" y="1108"/>
                  </a:lnTo>
                  <a:lnTo>
                    <a:pt x="61" y="1075"/>
                  </a:lnTo>
                  <a:lnTo>
                    <a:pt x="0" y="1039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56" name="Freeform 68"/>
            <p:cNvSpPr>
              <a:spLocks/>
            </p:cNvSpPr>
            <p:nvPr/>
          </p:nvSpPr>
          <p:spPr bwMode="auto">
            <a:xfrm>
              <a:off x="7864" y="8655"/>
              <a:ext cx="1310" cy="3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5"/>
                </a:cxn>
                <a:cxn ang="0">
                  <a:pos x="11" y="91"/>
                </a:cxn>
                <a:cxn ang="0">
                  <a:pos x="29" y="137"/>
                </a:cxn>
                <a:cxn ang="0">
                  <a:pos x="54" y="185"/>
                </a:cxn>
                <a:cxn ang="0">
                  <a:pos x="81" y="225"/>
                </a:cxn>
                <a:cxn ang="0">
                  <a:pos x="118" y="272"/>
                </a:cxn>
                <a:cxn ang="0">
                  <a:pos x="159" y="313"/>
                </a:cxn>
                <a:cxn ang="0">
                  <a:pos x="205" y="352"/>
                </a:cxn>
                <a:cxn ang="0">
                  <a:pos x="260" y="390"/>
                </a:cxn>
                <a:cxn ang="0">
                  <a:pos x="320" y="428"/>
                </a:cxn>
                <a:cxn ang="0">
                  <a:pos x="383" y="463"/>
                </a:cxn>
                <a:cxn ang="0">
                  <a:pos x="451" y="496"/>
                </a:cxn>
                <a:cxn ang="0">
                  <a:pos x="523" y="523"/>
                </a:cxn>
                <a:cxn ang="0">
                  <a:pos x="603" y="549"/>
                </a:cxn>
                <a:cxn ang="0">
                  <a:pos x="680" y="574"/>
                </a:cxn>
                <a:cxn ang="0">
                  <a:pos x="766" y="595"/>
                </a:cxn>
                <a:cxn ang="0">
                  <a:pos x="850" y="614"/>
                </a:cxn>
                <a:cxn ang="0">
                  <a:pos x="942" y="629"/>
                </a:cxn>
                <a:cxn ang="0">
                  <a:pos x="1031" y="641"/>
                </a:cxn>
                <a:cxn ang="0">
                  <a:pos x="1122" y="648"/>
                </a:cxn>
                <a:cxn ang="0">
                  <a:pos x="1217" y="651"/>
                </a:cxn>
                <a:cxn ang="0">
                  <a:pos x="1309" y="652"/>
                </a:cxn>
                <a:cxn ang="0">
                  <a:pos x="1405" y="651"/>
                </a:cxn>
                <a:cxn ang="0">
                  <a:pos x="1497" y="648"/>
                </a:cxn>
                <a:cxn ang="0">
                  <a:pos x="1588" y="641"/>
                </a:cxn>
                <a:cxn ang="0">
                  <a:pos x="1679" y="629"/>
                </a:cxn>
                <a:cxn ang="0">
                  <a:pos x="1766" y="614"/>
                </a:cxn>
                <a:cxn ang="0">
                  <a:pos x="1855" y="595"/>
                </a:cxn>
                <a:cxn ang="0">
                  <a:pos x="1938" y="574"/>
                </a:cxn>
                <a:cxn ang="0">
                  <a:pos x="2016" y="549"/>
                </a:cxn>
                <a:cxn ang="0">
                  <a:pos x="2093" y="523"/>
                </a:cxn>
                <a:cxn ang="0">
                  <a:pos x="2166" y="496"/>
                </a:cxn>
                <a:cxn ang="0">
                  <a:pos x="2236" y="463"/>
                </a:cxn>
                <a:cxn ang="0">
                  <a:pos x="2300" y="428"/>
                </a:cxn>
                <a:cxn ang="0">
                  <a:pos x="2356" y="390"/>
                </a:cxn>
                <a:cxn ang="0">
                  <a:pos x="2412" y="352"/>
                </a:cxn>
                <a:cxn ang="0">
                  <a:pos x="2460" y="313"/>
                </a:cxn>
                <a:cxn ang="0">
                  <a:pos x="2501" y="272"/>
                </a:cxn>
                <a:cxn ang="0">
                  <a:pos x="2538" y="225"/>
                </a:cxn>
                <a:cxn ang="0">
                  <a:pos x="2565" y="185"/>
                </a:cxn>
                <a:cxn ang="0">
                  <a:pos x="2590" y="137"/>
                </a:cxn>
                <a:cxn ang="0">
                  <a:pos x="2607" y="91"/>
                </a:cxn>
                <a:cxn ang="0">
                  <a:pos x="2615" y="45"/>
                </a:cxn>
                <a:cxn ang="0">
                  <a:pos x="2619" y="0"/>
                </a:cxn>
              </a:cxnLst>
              <a:rect l="0" t="0" r="r" b="b"/>
              <a:pathLst>
                <a:path w="2619" h="652">
                  <a:moveTo>
                    <a:pt x="0" y="0"/>
                  </a:moveTo>
                  <a:lnTo>
                    <a:pt x="3" y="45"/>
                  </a:lnTo>
                  <a:lnTo>
                    <a:pt x="11" y="91"/>
                  </a:lnTo>
                  <a:lnTo>
                    <a:pt x="29" y="137"/>
                  </a:lnTo>
                  <a:lnTo>
                    <a:pt x="54" y="185"/>
                  </a:lnTo>
                  <a:lnTo>
                    <a:pt x="81" y="225"/>
                  </a:lnTo>
                  <a:lnTo>
                    <a:pt x="118" y="272"/>
                  </a:lnTo>
                  <a:lnTo>
                    <a:pt x="159" y="313"/>
                  </a:lnTo>
                  <a:lnTo>
                    <a:pt x="205" y="352"/>
                  </a:lnTo>
                  <a:lnTo>
                    <a:pt x="260" y="390"/>
                  </a:lnTo>
                  <a:lnTo>
                    <a:pt x="320" y="428"/>
                  </a:lnTo>
                  <a:lnTo>
                    <a:pt x="383" y="463"/>
                  </a:lnTo>
                  <a:lnTo>
                    <a:pt x="451" y="496"/>
                  </a:lnTo>
                  <a:lnTo>
                    <a:pt x="523" y="523"/>
                  </a:lnTo>
                  <a:lnTo>
                    <a:pt x="603" y="549"/>
                  </a:lnTo>
                  <a:lnTo>
                    <a:pt x="680" y="574"/>
                  </a:lnTo>
                  <a:lnTo>
                    <a:pt x="766" y="595"/>
                  </a:lnTo>
                  <a:lnTo>
                    <a:pt x="850" y="614"/>
                  </a:lnTo>
                  <a:lnTo>
                    <a:pt x="942" y="629"/>
                  </a:lnTo>
                  <a:lnTo>
                    <a:pt x="1031" y="641"/>
                  </a:lnTo>
                  <a:lnTo>
                    <a:pt x="1122" y="648"/>
                  </a:lnTo>
                  <a:lnTo>
                    <a:pt x="1217" y="651"/>
                  </a:lnTo>
                  <a:lnTo>
                    <a:pt x="1309" y="652"/>
                  </a:lnTo>
                  <a:lnTo>
                    <a:pt x="1405" y="651"/>
                  </a:lnTo>
                  <a:lnTo>
                    <a:pt x="1497" y="648"/>
                  </a:lnTo>
                  <a:lnTo>
                    <a:pt x="1588" y="641"/>
                  </a:lnTo>
                  <a:lnTo>
                    <a:pt x="1679" y="629"/>
                  </a:lnTo>
                  <a:lnTo>
                    <a:pt x="1766" y="614"/>
                  </a:lnTo>
                  <a:lnTo>
                    <a:pt x="1855" y="595"/>
                  </a:lnTo>
                  <a:lnTo>
                    <a:pt x="1938" y="574"/>
                  </a:lnTo>
                  <a:lnTo>
                    <a:pt x="2016" y="549"/>
                  </a:lnTo>
                  <a:lnTo>
                    <a:pt x="2093" y="523"/>
                  </a:lnTo>
                  <a:lnTo>
                    <a:pt x="2166" y="496"/>
                  </a:lnTo>
                  <a:lnTo>
                    <a:pt x="2236" y="463"/>
                  </a:lnTo>
                  <a:lnTo>
                    <a:pt x="2300" y="428"/>
                  </a:lnTo>
                  <a:lnTo>
                    <a:pt x="2356" y="390"/>
                  </a:lnTo>
                  <a:lnTo>
                    <a:pt x="2412" y="352"/>
                  </a:lnTo>
                  <a:lnTo>
                    <a:pt x="2460" y="313"/>
                  </a:lnTo>
                  <a:lnTo>
                    <a:pt x="2501" y="272"/>
                  </a:lnTo>
                  <a:lnTo>
                    <a:pt x="2538" y="225"/>
                  </a:lnTo>
                  <a:lnTo>
                    <a:pt x="2565" y="185"/>
                  </a:lnTo>
                  <a:lnTo>
                    <a:pt x="2590" y="137"/>
                  </a:lnTo>
                  <a:lnTo>
                    <a:pt x="2607" y="91"/>
                  </a:lnTo>
                  <a:lnTo>
                    <a:pt x="2615" y="45"/>
                  </a:lnTo>
                  <a:lnTo>
                    <a:pt x="2619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57" name="Freeform 69"/>
            <p:cNvSpPr>
              <a:spLocks/>
            </p:cNvSpPr>
            <p:nvPr/>
          </p:nvSpPr>
          <p:spPr bwMode="auto">
            <a:xfrm>
              <a:off x="7864" y="8420"/>
              <a:ext cx="1251" cy="329"/>
            </a:xfrm>
            <a:custGeom>
              <a:avLst/>
              <a:gdLst/>
              <a:ahLst/>
              <a:cxnLst>
                <a:cxn ang="0">
                  <a:pos x="2501" y="273"/>
                </a:cxn>
                <a:cxn ang="0">
                  <a:pos x="2460" y="316"/>
                </a:cxn>
                <a:cxn ang="0">
                  <a:pos x="2412" y="357"/>
                </a:cxn>
                <a:cxn ang="0">
                  <a:pos x="2356" y="394"/>
                </a:cxn>
                <a:cxn ang="0">
                  <a:pos x="2300" y="430"/>
                </a:cxn>
                <a:cxn ang="0">
                  <a:pos x="2236" y="466"/>
                </a:cxn>
                <a:cxn ang="0">
                  <a:pos x="2166" y="497"/>
                </a:cxn>
                <a:cxn ang="0">
                  <a:pos x="2093" y="523"/>
                </a:cxn>
                <a:cxn ang="0">
                  <a:pos x="2016" y="552"/>
                </a:cxn>
                <a:cxn ang="0">
                  <a:pos x="1938" y="577"/>
                </a:cxn>
                <a:cxn ang="0">
                  <a:pos x="1855" y="599"/>
                </a:cxn>
                <a:cxn ang="0">
                  <a:pos x="1766" y="615"/>
                </a:cxn>
                <a:cxn ang="0">
                  <a:pos x="1679" y="629"/>
                </a:cxn>
                <a:cxn ang="0">
                  <a:pos x="1588" y="641"/>
                </a:cxn>
                <a:cxn ang="0">
                  <a:pos x="1497" y="651"/>
                </a:cxn>
                <a:cxn ang="0">
                  <a:pos x="1405" y="656"/>
                </a:cxn>
                <a:cxn ang="0">
                  <a:pos x="1309" y="659"/>
                </a:cxn>
                <a:cxn ang="0">
                  <a:pos x="1217" y="656"/>
                </a:cxn>
                <a:cxn ang="0">
                  <a:pos x="1122" y="651"/>
                </a:cxn>
                <a:cxn ang="0">
                  <a:pos x="1031" y="641"/>
                </a:cxn>
                <a:cxn ang="0">
                  <a:pos x="942" y="629"/>
                </a:cxn>
                <a:cxn ang="0">
                  <a:pos x="850" y="615"/>
                </a:cxn>
                <a:cxn ang="0">
                  <a:pos x="766" y="599"/>
                </a:cxn>
                <a:cxn ang="0">
                  <a:pos x="680" y="577"/>
                </a:cxn>
                <a:cxn ang="0">
                  <a:pos x="603" y="552"/>
                </a:cxn>
                <a:cxn ang="0">
                  <a:pos x="523" y="523"/>
                </a:cxn>
                <a:cxn ang="0">
                  <a:pos x="451" y="497"/>
                </a:cxn>
                <a:cxn ang="0">
                  <a:pos x="383" y="466"/>
                </a:cxn>
                <a:cxn ang="0">
                  <a:pos x="320" y="430"/>
                </a:cxn>
                <a:cxn ang="0">
                  <a:pos x="260" y="394"/>
                </a:cxn>
                <a:cxn ang="0">
                  <a:pos x="205" y="357"/>
                </a:cxn>
                <a:cxn ang="0">
                  <a:pos x="159" y="316"/>
                </a:cxn>
                <a:cxn ang="0">
                  <a:pos x="118" y="273"/>
                </a:cxn>
                <a:cxn ang="0">
                  <a:pos x="81" y="229"/>
                </a:cxn>
                <a:cxn ang="0">
                  <a:pos x="54" y="187"/>
                </a:cxn>
                <a:cxn ang="0">
                  <a:pos x="29" y="140"/>
                </a:cxn>
                <a:cxn ang="0">
                  <a:pos x="11" y="95"/>
                </a:cxn>
                <a:cxn ang="0">
                  <a:pos x="3" y="48"/>
                </a:cxn>
                <a:cxn ang="0">
                  <a:pos x="0" y="0"/>
                </a:cxn>
              </a:cxnLst>
              <a:rect l="0" t="0" r="r" b="b"/>
              <a:pathLst>
                <a:path w="2501" h="659">
                  <a:moveTo>
                    <a:pt x="2501" y="273"/>
                  </a:moveTo>
                  <a:lnTo>
                    <a:pt x="2460" y="316"/>
                  </a:lnTo>
                  <a:lnTo>
                    <a:pt x="2412" y="357"/>
                  </a:lnTo>
                  <a:lnTo>
                    <a:pt x="2356" y="394"/>
                  </a:lnTo>
                  <a:lnTo>
                    <a:pt x="2300" y="430"/>
                  </a:lnTo>
                  <a:lnTo>
                    <a:pt x="2236" y="466"/>
                  </a:lnTo>
                  <a:lnTo>
                    <a:pt x="2166" y="497"/>
                  </a:lnTo>
                  <a:lnTo>
                    <a:pt x="2093" y="523"/>
                  </a:lnTo>
                  <a:lnTo>
                    <a:pt x="2016" y="552"/>
                  </a:lnTo>
                  <a:lnTo>
                    <a:pt x="1938" y="577"/>
                  </a:lnTo>
                  <a:lnTo>
                    <a:pt x="1855" y="599"/>
                  </a:lnTo>
                  <a:lnTo>
                    <a:pt x="1766" y="615"/>
                  </a:lnTo>
                  <a:lnTo>
                    <a:pt x="1679" y="629"/>
                  </a:lnTo>
                  <a:lnTo>
                    <a:pt x="1588" y="641"/>
                  </a:lnTo>
                  <a:lnTo>
                    <a:pt x="1497" y="651"/>
                  </a:lnTo>
                  <a:lnTo>
                    <a:pt x="1405" y="656"/>
                  </a:lnTo>
                  <a:lnTo>
                    <a:pt x="1309" y="659"/>
                  </a:lnTo>
                  <a:lnTo>
                    <a:pt x="1217" y="656"/>
                  </a:lnTo>
                  <a:lnTo>
                    <a:pt x="1122" y="651"/>
                  </a:lnTo>
                  <a:lnTo>
                    <a:pt x="1031" y="641"/>
                  </a:lnTo>
                  <a:lnTo>
                    <a:pt x="942" y="629"/>
                  </a:lnTo>
                  <a:lnTo>
                    <a:pt x="850" y="615"/>
                  </a:lnTo>
                  <a:lnTo>
                    <a:pt x="766" y="599"/>
                  </a:lnTo>
                  <a:lnTo>
                    <a:pt x="680" y="577"/>
                  </a:lnTo>
                  <a:lnTo>
                    <a:pt x="603" y="552"/>
                  </a:lnTo>
                  <a:lnTo>
                    <a:pt x="523" y="523"/>
                  </a:lnTo>
                  <a:lnTo>
                    <a:pt x="451" y="497"/>
                  </a:lnTo>
                  <a:lnTo>
                    <a:pt x="383" y="466"/>
                  </a:lnTo>
                  <a:lnTo>
                    <a:pt x="320" y="430"/>
                  </a:lnTo>
                  <a:lnTo>
                    <a:pt x="260" y="394"/>
                  </a:lnTo>
                  <a:lnTo>
                    <a:pt x="205" y="357"/>
                  </a:lnTo>
                  <a:lnTo>
                    <a:pt x="159" y="316"/>
                  </a:lnTo>
                  <a:lnTo>
                    <a:pt x="118" y="273"/>
                  </a:lnTo>
                  <a:lnTo>
                    <a:pt x="81" y="229"/>
                  </a:lnTo>
                  <a:lnTo>
                    <a:pt x="54" y="187"/>
                  </a:lnTo>
                  <a:lnTo>
                    <a:pt x="29" y="140"/>
                  </a:lnTo>
                  <a:lnTo>
                    <a:pt x="11" y="95"/>
                  </a:lnTo>
                  <a:lnTo>
                    <a:pt x="3" y="48"/>
                  </a:lnTo>
                  <a:lnTo>
                    <a:pt x="0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58" name="Freeform 70"/>
            <p:cNvSpPr>
              <a:spLocks/>
            </p:cNvSpPr>
            <p:nvPr/>
          </p:nvSpPr>
          <p:spPr bwMode="auto">
            <a:xfrm>
              <a:off x="7795" y="8200"/>
              <a:ext cx="1447" cy="582"/>
            </a:xfrm>
            <a:custGeom>
              <a:avLst/>
              <a:gdLst/>
              <a:ahLst/>
              <a:cxnLst>
                <a:cxn ang="0">
                  <a:pos x="0" y="456"/>
                </a:cxn>
                <a:cxn ang="0">
                  <a:pos x="4" y="504"/>
                </a:cxn>
                <a:cxn ang="0">
                  <a:pos x="16" y="552"/>
                </a:cxn>
                <a:cxn ang="0">
                  <a:pos x="36" y="603"/>
                </a:cxn>
                <a:cxn ang="0">
                  <a:pos x="60" y="651"/>
                </a:cxn>
                <a:cxn ang="0">
                  <a:pos x="92" y="696"/>
                </a:cxn>
                <a:cxn ang="0">
                  <a:pos x="132" y="743"/>
                </a:cxn>
                <a:cxn ang="0">
                  <a:pos x="176" y="788"/>
                </a:cxn>
                <a:cxn ang="0">
                  <a:pos x="226" y="829"/>
                </a:cxn>
                <a:cxn ang="0">
                  <a:pos x="284" y="869"/>
                </a:cxn>
                <a:cxn ang="0">
                  <a:pos x="344" y="912"/>
                </a:cxn>
                <a:cxn ang="0">
                  <a:pos x="412" y="947"/>
                </a:cxn>
                <a:cxn ang="0">
                  <a:pos x="483" y="982"/>
                </a:cxn>
                <a:cxn ang="0">
                  <a:pos x="561" y="1012"/>
                </a:cxn>
                <a:cxn ang="0">
                  <a:pos x="644" y="1041"/>
                </a:cxn>
                <a:cxn ang="0">
                  <a:pos x="725" y="1067"/>
                </a:cxn>
                <a:cxn ang="0">
                  <a:pos x="811" y="1092"/>
                </a:cxn>
                <a:cxn ang="0">
                  <a:pos x="906" y="1108"/>
                </a:cxn>
                <a:cxn ang="0">
                  <a:pos x="997" y="1129"/>
                </a:cxn>
                <a:cxn ang="0">
                  <a:pos x="1093" y="1140"/>
                </a:cxn>
                <a:cxn ang="0">
                  <a:pos x="1189" y="1152"/>
                </a:cxn>
                <a:cxn ang="0">
                  <a:pos x="1288" y="1159"/>
                </a:cxn>
                <a:cxn ang="0">
                  <a:pos x="1387" y="1162"/>
                </a:cxn>
                <a:cxn ang="0">
                  <a:pos x="1487" y="1164"/>
                </a:cxn>
                <a:cxn ang="0">
                  <a:pos x="1586" y="1159"/>
                </a:cxn>
                <a:cxn ang="0">
                  <a:pos x="1686" y="1155"/>
                </a:cxn>
                <a:cxn ang="0">
                  <a:pos x="1782" y="1142"/>
                </a:cxn>
                <a:cxn ang="0">
                  <a:pos x="1877" y="1130"/>
                </a:cxn>
                <a:cxn ang="0">
                  <a:pos x="1973" y="1114"/>
                </a:cxn>
                <a:cxn ang="0">
                  <a:pos x="2062" y="1097"/>
                </a:cxn>
                <a:cxn ang="0">
                  <a:pos x="2149" y="1072"/>
                </a:cxn>
                <a:cxn ang="0">
                  <a:pos x="2235" y="1046"/>
                </a:cxn>
                <a:cxn ang="0">
                  <a:pos x="2318" y="1017"/>
                </a:cxn>
                <a:cxn ang="0">
                  <a:pos x="2395" y="986"/>
                </a:cxn>
                <a:cxn ang="0">
                  <a:pos x="2466" y="954"/>
                </a:cxn>
                <a:cxn ang="0">
                  <a:pos x="2536" y="916"/>
                </a:cxn>
                <a:cxn ang="0">
                  <a:pos x="2599" y="877"/>
                </a:cxn>
                <a:cxn ang="0">
                  <a:pos x="2654" y="836"/>
                </a:cxn>
                <a:cxn ang="0">
                  <a:pos x="2708" y="795"/>
                </a:cxn>
                <a:cxn ang="0">
                  <a:pos x="2752" y="751"/>
                </a:cxn>
                <a:cxn ang="0">
                  <a:pos x="2792" y="703"/>
                </a:cxn>
                <a:cxn ang="0">
                  <a:pos x="2826" y="658"/>
                </a:cxn>
                <a:cxn ang="0">
                  <a:pos x="2852" y="612"/>
                </a:cxn>
                <a:cxn ang="0">
                  <a:pos x="2874" y="562"/>
                </a:cxn>
                <a:cxn ang="0">
                  <a:pos x="2889" y="511"/>
                </a:cxn>
                <a:cxn ang="0">
                  <a:pos x="2893" y="463"/>
                </a:cxn>
                <a:cxn ang="0">
                  <a:pos x="2893" y="412"/>
                </a:cxn>
                <a:cxn ang="0">
                  <a:pos x="2886" y="361"/>
                </a:cxn>
                <a:cxn ang="0">
                  <a:pos x="2874" y="316"/>
                </a:cxn>
                <a:cxn ang="0">
                  <a:pos x="2852" y="265"/>
                </a:cxn>
                <a:cxn ang="0">
                  <a:pos x="2826" y="217"/>
                </a:cxn>
                <a:cxn ang="0">
                  <a:pos x="2790" y="172"/>
                </a:cxn>
                <a:cxn ang="0">
                  <a:pos x="2752" y="125"/>
                </a:cxn>
                <a:cxn ang="0">
                  <a:pos x="2705" y="81"/>
                </a:cxn>
                <a:cxn ang="0">
                  <a:pos x="2653" y="41"/>
                </a:cxn>
                <a:cxn ang="0">
                  <a:pos x="2597" y="0"/>
                </a:cxn>
              </a:cxnLst>
              <a:rect l="0" t="0" r="r" b="b"/>
              <a:pathLst>
                <a:path w="2893" h="1164">
                  <a:moveTo>
                    <a:pt x="0" y="456"/>
                  </a:moveTo>
                  <a:lnTo>
                    <a:pt x="4" y="504"/>
                  </a:lnTo>
                  <a:lnTo>
                    <a:pt x="16" y="552"/>
                  </a:lnTo>
                  <a:lnTo>
                    <a:pt x="36" y="603"/>
                  </a:lnTo>
                  <a:lnTo>
                    <a:pt x="60" y="651"/>
                  </a:lnTo>
                  <a:lnTo>
                    <a:pt x="92" y="696"/>
                  </a:lnTo>
                  <a:lnTo>
                    <a:pt x="132" y="743"/>
                  </a:lnTo>
                  <a:lnTo>
                    <a:pt x="176" y="788"/>
                  </a:lnTo>
                  <a:lnTo>
                    <a:pt x="226" y="829"/>
                  </a:lnTo>
                  <a:lnTo>
                    <a:pt x="284" y="869"/>
                  </a:lnTo>
                  <a:lnTo>
                    <a:pt x="344" y="912"/>
                  </a:lnTo>
                  <a:lnTo>
                    <a:pt x="412" y="947"/>
                  </a:lnTo>
                  <a:lnTo>
                    <a:pt x="483" y="982"/>
                  </a:lnTo>
                  <a:lnTo>
                    <a:pt x="561" y="1012"/>
                  </a:lnTo>
                  <a:lnTo>
                    <a:pt x="644" y="1041"/>
                  </a:lnTo>
                  <a:lnTo>
                    <a:pt x="725" y="1067"/>
                  </a:lnTo>
                  <a:lnTo>
                    <a:pt x="811" y="1092"/>
                  </a:lnTo>
                  <a:lnTo>
                    <a:pt x="906" y="1108"/>
                  </a:lnTo>
                  <a:lnTo>
                    <a:pt x="997" y="1129"/>
                  </a:lnTo>
                  <a:lnTo>
                    <a:pt x="1093" y="1140"/>
                  </a:lnTo>
                  <a:lnTo>
                    <a:pt x="1189" y="1152"/>
                  </a:lnTo>
                  <a:lnTo>
                    <a:pt x="1288" y="1159"/>
                  </a:lnTo>
                  <a:lnTo>
                    <a:pt x="1387" y="1162"/>
                  </a:lnTo>
                  <a:lnTo>
                    <a:pt x="1487" y="1164"/>
                  </a:lnTo>
                  <a:lnTo>
                    <a:pt x="1586" y="1159"/>
                  </a:lnTo>
                  <a:lnTo>
                    <a:pt x="1686" y="1155"/>
                  </a:lnTo>
                  <a:lnTo>
                    <a:pt x="1782" y="1142"/>
                  </a:lnTo>
                  <a:lnTo>
                    <a:pt x="1877" y="1130"/>
                  </a:lnTo>
                  <a:lnTo>
                    <a:pt x="1973" y="1114"/>
                  </a:lnTo>
                  <a:lnTo>
                    <a:pt x="2062" y="1097"/>
                  </a:lnTo>
                  <a:lnTo>
                    <a:pt x="2149" y="1072"/>
                  </a:lnTo>
                  <a:lnTo>
                    <a:pt x="2235" y="1046"/>
                  </a:lnTo>
                  <a:lnTo>
                    <a:pt x="2318" y="1017"/>
                  </a:lnTo>
                  <a:lnTo>
                    <a:pt x="2395" y="986"/>
                  </a:lnTo>
                  <a:lnTo>
                    <a:pt x="2466" y="954"/>
                  </a:lnTo>
                  <a:lnTo>
                    <a:pt x="2536" y="916"/>
                  </a:lnTo>
                  <a:lnTo>
                    <a:pt x="2599" y="877"/>
                  </a:lnTo>
                  <a:lnTo>
                    <a:pt x="2654" y="836"/>
                  </a:lnTo>
                  <a:lnTo>
                    <a:pt x="2708" y="795"/>
                  </a:lnTo>
                  <a:lnTo>
                    <a:pt x="2752" y="751"/>
                  </a:lnTo>
                  <a:lnTo>
                    <a:pt x="2792" y="703"/>
                  </a:lnTo>
                  <a:lnTo>
                    <a:pt x="2826" y="658"/>
                  </a:lnTo>
                  <a:lnTo>
                    <a:pt x="2852" y="612"/>
                  </a:lnTo>
                  <a:lnTo>
                    <a:pt x="2874" y="562"/>
                  </a:lnTo>
                  <a:lnTo>
                    <a:pt x="2889" y="511"/>
                  </a:lnTo>
                  <a:lnTo>
                    <a:pt x="2893" y="463"/>
                  </a:lnTo>
                  <a:lnTo>
                    <a:pt x="2893" y="412"/>
                  </a:lnTo>
                  <a:lnTo>
                    <a:pt x="2886" y="361"/>
                  </a:lnTo>
                  <a:lnTo>
                    <a:pt x="2874" y="316"/>
                  </a:lnTo>
                  <a:lnTo>
                    <a:pt x="2852" y="265"/>
                  </a:lnTo>
                  <a:lnTo>
                    <a:pt x="2826" y="217"/>
                  </a:lnTo>
                  <a:lnTo>
                    <a:pt x="2790" y="172"/>
                  </a:lnTo>
                  <a:lnTo>
                    <a:pt x="2752" y="125"/>
                  </a:lnTo>
                  <a:lnTo>
                    <a:pt x="2705" y="81"/>
                  </a:lnTo>
                  <a:lnTo>
                    <a:pt x="2653" y="41"/>
                  </a:lnTo>
                  <a:lnTo>
                    <a:pt x="2597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59" name="Freeform 71"/>
            <p:cNvSpPr>
              <a:spLocks/>
            </p:cNvSpPr>
            <p:nvPr/>
          </p:nvSpPr>
          <p:spPr bwMode="auto">
            <a:xfrm>
              <a:off x="9032" y="8222"/>
              <a:ext cx="68" cy="2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36"/>
                </a:cxn>
                <a:cxn ang="0">
                  <a:pos x="72" y="80"/>
                </a:cxn>
                <a:cxn ang="0">
                  <a:pos x="98" y="120"/>
                </a:cxn>
                <a:cxn ang="0">
                  <a:pos x="118" y="161"/>
                </a:cxn>
                <a:cxn ang="0">
                  <a:pos x="130" y="205"/>
                </a:cxn>
                <a:cxn ang="0">
                  <a:pos x="137" y="247"/>
                </a:cxn>
                <a:cxn ang="0">
                  <a:pos x="137" y="294"/>
                </a:cxn>
                <a:cxn ang="0">
                  <a:pos x="130" y="335"/>
                </a:cxn>
                <a:cxn ang="0">
                  <a:pos x="120" y="378"/>
                </a:cxn>
                <a:cxn ang="0">
                  <a:pos x="101" y="422"/>
                </a:cxn>
                <a:cxn ang="0">
                  <a:pos x="74" y="463"/>
                </a:cxn>
                <a:cxn ang="0">
                  <a:pos x="42" y="504"/>
                </a:cxn>
                <a:cxn ang="0">
                  <a:pos x="5" y="544"/>
                </a:cxn>
              </a:cxnLst>
              <a:rect l="0" t="0" r="r" b="b"/>
              <a:pathLst>
                <a:path w="137" h="544">
                  <a:moveTo>
                    <a:pt x="0" y="0"/>
                  </a:moveTo>
                  <a:lnTo>
                    <a:pt x="38" y="36"/>
                  </a:lnTo>
                  <a:lnTo>
                    <a:pt x="72" y="80"/>
                  </a:lnTo>
                  <a:lnTo>
                    <a:pt x="98" y="120"/>
                  </a:lnTo>
                  <a:lnTo>
                    <a:pt x="118" y="161"/>
                  </a:lnTo>
                  <a:lnTo>
                    <a:pt x="130" y="205"/>
                  </a:lnTo>
                  <a:lnTo>
                    <a:pt x="137" y="247"/>
                  </a:lnTo>
                  <a:lnTo>
                    <a:pt x="137" y="294"/>
                  </a:lnTo>
                  <a:lnTo>
                    <a:pt x="130" y="335"/>
                  </a:lnTo>
                  <a:lnTo>
                    <a:pt x="120" y="378"/>
                  </a:lnTo>
                  <a:lnTo>
                    <a:pt x="101" y="422"/>
                  </a:lnTo>
                  <a:lnTo>
                    <a:pt x="74" y="463"/>
                  </a:lnTo>
                  <a:lnTo>
                    <a:pt x="42" y="504"/>
                  </a:lnTo>
                  <a:lnTo>
                    <a:pt x="5" y="544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60" name="Freeform 72"/>
            <p:cNvSpPr>
              <a:spLocks/>
            </p:cNvSpPr>
            <p:nvPr/>
          </p:nvSpPr>
          <p:spPr bwMode="auto">
            <a:xfrm>
              <a:off x="8736" y="8384"/>
              <a:ext cx="283" cy="122"/>
            </a:xfrm>
            <a:custGeom>
              <a:avLst/>
              <a:gdLst/>
              <a:ahLst/>
              <a:cxnLst>
                <a:cxn ang="0">
                  <a:pos x="566" y="243"/>
                </a:cxn>
                <a:cxn ang="0">
                  <a:pos x="521" y="210"/>
                </a:cxn>
                <a:cxn ang="0">
                  <a:pos x="470" y="173"/>
                </a:cxn>
                <a:cxn ang="0">
                  <a:pos x="415" y="141"/>
                </a:cxn>
                <a:cxn ang="0">
                  <a:pos x="354" y="112"/>
                </a:cxn>
                <a:cxn ang="0">
                  <a:pos x="290" y="86"/>
                </a:cxn>
                <a:cxn ang="0">
                  <a:pos x="224" y="60"/>
                </a:cxn>
                <a:cxn ang="0">
                  <a:pos x="151" y="38"/>
                </a:cxn>
                <a:cxn ang="0">
                  <a:pos x="80" y="16"/>
                </a:cxn>
                <a:cxn ang="0">
                  <a:pos x="0" y="0"/>
                </a:cxn>
              </a:cxnLst>
              <a:rect l="0" t="0" r="r" b="b"/>
              <a:pathLst>
                <a:path w="566" h="243">
                  <a:moveTo>
                    <a:pt x="566" y="243"/>
                  </a:moveTo>
                  <a:lnTo>
                    <a:pt x="521" y="210"/>
                  </a:lnTo>
                  <a:lnTo>
                    <a:pt x="470" y="173"/>
                  </a:lnTo>
                  <a:lnTo>
                    <a:pt x="415" y="141"/>
                  </a:lnTo>
                  <a:lnTo>
                    <a:pt x="354" y="112"/>
                  </a:lnTo>
                  <a:lnTo>
                    <a:pt x="290" y="86"/>
                  </a:lnTo>
                  <a:lnTo>
                    <a:pt x="224" y="60"/>
                  </a:lnTo>
                  <a:lnTo>
                    <a:pt x="151" y="38"/>
                  </a:lnTo>
                  <a:lnTo>
                    <a:pt x="80" y="16"/>
                  </a:lnTo>
                  <a:lnTo>
                    <a:pt x="0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61" name="Freeform 73"/>
            <p:cNvSpPr>
              <a:spLocks/>
            </p:cNvSpPr>
            <p:nvPr/>
          </p:nvSpPr>
          <p:spPr bwMode="auto">
            <a:xfrm>
              <a:off x="8411" y="8408"/>
              <a:ext cx="260" cy="236"/>
            </a:xfrm>
            <a:custGeom>
              <a:avLst/>
              <a:gdLst/>
              <a:ahLst/>
              <a:cxnLst>
                <a:cxn ang="0">
                  <a:pos x="521" y="0"/>
                </a:cxn>
                <a:cxn ang="0">
                  <a:pos x="514" y="22"/>
                </a:cxn>
                <a:cxn ang="0">
                  <a:pos x="503" y="41"/>
                </a:cxn>
                <a:cxn ang="0">
                  <a:pos x="482" y="60"/>
                </a:cxn>
                <a:cxn ang="0">
                  <a:pos x="460" y="79"/>
                </a:cxn>
                <a:cxn ang="0">
                  <a:pos x="434" y="92"/>
                </a:cxn>
                <a:cxn ang="0">
                  <a:pos x="434" y="92"/>
                </a:cxn>
                <a:cxn ang="0">
                  <a:pos x="401" y="106"/>
                </a:cxn>
                <a:cxn ang="0">
                  <a:pos x="363" y="118"/>
                </a:cxn>
                <a:cxn ang="0">
                  <a:pos x="321" y="127"/>
                </a:cxn>
                <a:cxn ang="0">
                  <a:pos x="283" y="134"/>
                </a:cxn>
                <a:cxn ang="0">
                  <a:pos x="238" y="137"/>
                </a:cxn>
                <a:cxn ang="0">
                  <a:pos x="194" y="137"/>
                </a:cxn>
                <a:cxn ang="0">
                  <a:pos x="153" y="134"/>
                </a:cxn>
                <a:cxn ang="0">
                  <a:pos x="109" y="127"/>
                </a:cxn>
                <a:cxn ang="0">
                  <a:pos x="69" y="118"/>
                </a:cxn>
                <a:cxn ang="0">
                  <a:pos x="32" y="106"/>
                </a:cxn>
                <a:cxn ang="0">
                  <a:pos x="0" y="92"/>
                </a:cxn>
                <a:cxn ang="0">
                  <a:pos x="0" y="472"/>
                </a:cxn>
                <a:cxn ang="0">
                  <a:pos x="0" y="92"/>
                </a:cxn>
                <a:cxn ang="0">
                  <a:pos x="0" y="472"/>
                </a:cxn>
              </a:cxnLst>
              <a:rect l="0" t="0" r="r" b="b"/>
              <a:pathLst>
                <a:path w="521" h="472">
                  <a:moveTo>
                    <a:pt x="521" y="0"/>
                  </a:moveTo>
                  <a:lnTo>
                    <a:pt x="514" y="22"/>
                  </a:lnTo>
                  <a:lnTo>
                    <a:pt x="503" y="41"/>
                  </a:lnTo>
                  <a:lnTo>
                    <a:pt x="482" y="60"/>
                  </a:lnTo>
                  <a:lnTo>
                    <a:pt x="460" y="79"/>
                  </a:lnTo>
                  <a:lnTo>
                    <a:pt x="434" y="92"/>
                  </a:lnTo>
                  <a:lnTo>
                    <a:pt x="434" y="92"/>
                  </a:lnTo>
                  <a:lnTo>
                    <a:pt x="401" y="106"/>
                  </a:lnTo>
                  <a:lnTo>
                    <a:pt x="363" y="118"/>
                  </a:lnTo>
                  <a:lnTo>
                    <a:pt x="321" y="127"/>
                  </a:lnTo>
                  <a:lnTo>
                    <a:pt x="283" y="134"/>
                  </a:lnTo>
                  <a:lnTo>
                    <a:pt x="238" y="137"/>
                  </a:lnTo>
                  <a:lnTo>
                    <a:pt x="194" y="137"/>
                  </a:lnTo>
                  <a:lnTo>
                    <a:pt x="153" y="134"/>
                  </a:lnTo>
                  <a:lnTo>
                    <a:pt x="109" y="127"/>
                  </a:lnTo>
                  <a:lnTo>
                    <a:pt x="69" y="118"/>
                  </a:lnTo>
                  <a:lnTo>
                    <a:pt x="32" y="106"/>
                  </a:lnTo>
                  <a:lnTo>
                    <a:pt x="0" y="92"/>
                  </a:lnTo>
                  <a:lnTo>
                    <a:pt x="0" y="472"/>
                  </a:lnTo>
                  <a:lnTo>
                    <a:pt x="0" y="92"/>
                  </a:lnTo>
                  <a:lnTo>
                    <a:pt x="0" y="472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62" name="Line 74"/>
            <p:cNvSpPr>
              <a:spLocks noChangeShapeType="1"/>
            </p:cNvSpPr>
            <p:nvPr/>
          </p:nvSpPr>
          <p:spPr bwMode="auto">
            <a:xfrm flipH="1" flipV="1">
              <a:off x="8365" y="8408"/>
              <a:ext cx="1" cy="231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63" name="Freeform 75"/>
            <p:cNvSpPr>
              <a:spLocks/>
            </p:cNvSpPr>
            <p:nvPr/>
          </p:nvSpPr>
          <p:spPr bwMode="auto">
            <a:xfrm>
              <a:off x="8365" y="8408"/>
              <a:ext cx="46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2"/>
                </a:cxn>
                <a:cxn ang="0">
                  <a:pos x="20" y="41"/>
                </a:cxn>
                <a:cxn ang="0">
                  <a:pos x="38" y="60"/>
                </a:cxn>
                <a:cxn ang="0">
                  <a:pos x="63" y="79"/>
                </a:cxn>
                <a:cxn ang="0">
                  <a:pos x="90" y="92"/>
                </a:cxn>
                <a:cxn ang="0">
                  <a:pos x="90" y="92"/>
                </a:cxn>
              </a:cxnLst>
              <a:rect l="0" t="0" r="r" b="b"/>
              <a:pathLst>
                <a:path w="90" h="92">
                  <a:moveTo>
                    <a:pt x="0" y="0"/>
                  </a:moveTo>
                  <a:lnTo>
                    <a:pt x="6" y="22"/>
                  </a:lnTo>
                  <a:lnTo>
                    <a:pt x="20" y="41"/>
                  </a:lnTo>
                  <a:lnTo>
                    <a:pt x="38" y="60"/>
                  </a:lnTo>
                  <a:lnTo>
                    <a:pt x="63" y="79"/>
                  </a:lnTo>
                  <a:lnTo>
                    <a:pt x="90" y="92"/>
                  </a:lnTo>
                  <a:lnTo>
                    <a:pt x="90" y="92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64" name="Line 76"/>
            <p:cNvSpPr>
              <a:spLocks noChangeShapeType="1"/>
            </p:cNvSpPr>
            <p:nvPr/>
          </p:nvSpPr>
          <p:spPr bwMode="auto">
            <a:xfrm>
              <a:off x="8365" y="8408"/>
              <a:ext cx="1" cy="231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65" name="Freeform 77"/>
            <p:cNvSpPr>
              <a:spLocks/>
            </p:cNvSpPr>
            <p:nvPr/>
          </p:nvSpPr>
          <p:spPr bwMode="auto">
            <a:xfrm>
              <a:off x="8371" y="8420"/>
              <a:ext cx="872" cy="406"/>
            </a:xfrm>
            <a:custGeom>
              <a:avLst/>
              <a:gdLst/>
              <a:ahLst/>
              <a:cxnLst>
                <a:cxn ang="0">
                  <a:pos x="0" y="796"/>
                </a:cxn>
                <a:cxn ang="0">
                  <a:pos x="96" y="806"/>
                </a:cxn>
                <a:cxn ang="0">
                  <a:pos x="195" y="810"/>
                </a:cxn>
                <a:cxn ang="0">
                  <a:pos x="294" y="813"/>
                </a:cxn>
                <a:cxn ang="0">
                  <a:pos x="394" y="810"/>
                </a:cxn>
                <a:cxn ang="0">
                  <a:pos x="490" y="806"/>
                </a:cxn>
                <a:cxn ang="0">
                  <a:pos x="588" y="796"/>
                </a:cxn>
                <a:cxn ang="0">
                  <a:pos x="685" y="784"/>
                </a:cxn>
                <a:cxn ang="0">
                  <a:pos x="780" y="769"/>
                </a:cxn>
                <a:cxn ang="0">
                  <a:pos x="869" y="750"/>
                </a:cxn>
                <a:cxn ang="0">
                  <a:pos x="961" y="729"/>
                </a:cxn>
                <a:cxn ang="0">
                  <a:pos x="1045" y="704"/>
                </a:cxn>
                <a:cxn ang="0">
                  <a:pos x="1129" y="678"/>
                </a:cxn>
                <a:cxn ang="0">
                  <a:pos x="1208" y="648"/>
                </a:cxn>
                <a:cxn ang="0">
                  <a:pos x="1284" y="615"/>
                </a:cxn>
                <a:cxn ang="0">
                  <a:pos x="1351" y="581"/>
                </a:cxn>
                <a:cxn ang="0">
                  <a:pos x="1418" y="544"/>
                </a:cxn>
                <a:cxn ang="0">
                  <a:pos x="1476" y="504"/>
                </a:cxn>
                <a:cxn ang="0">
                  <a:pos x="1531" y="463"/>
                </a:cxn>
                <a:cxn ang="0">
                  <a:pos x="1579" y="420"/>
                </a:cxn>
                <a:cxn ang="0">
                  <a:pos x="1620" y="375"/>
                </a:cxn>
                <a:cxn ang="0">
                  <a:pos x="1659" y="328"/>
                </a:cxn>
                <a:cxn ang="0">
                  <a:pos x="1689" y="283"/>
                </a:cxn>
                <a:cxn ang="0">
                  <a:pos x="1712" y="232"/>
                </a:cxn>
                <a:cxn ang="0">
                  <a:pos x="1729" y="187"/>
                </a:cxn>
                <a:cxn ang="0">
                  <a:pos x="1738" y="136"/>
                </a:cxn>
                <a:cxn ang="0">
                  <a:pos x="1744" y="85"/>
                </a:cxn>
                <a:cxn ang="0">
                  <a:pos x="1744" y="0"/>
                </a:cxn>
              </a:cxnLst>
              <a:rect l="0" t="0" r="r" b="b"/>
              <a:pathLst>
                <a:path w="1744" h="813">
                  <a:moveTo>
                    <a:pt x="0" y="796"/>
                  </a:moveTo>
                  <a:lnTo>
                    <a:pt x="96" y="806"/>
                  </a:lnTo>
                  <a:lnTo>
                    <a:pt x="195" y="810"/>
                  </a:lnTo>
                  <a:lnTo>
                    <a:pt x="294" y="813"/>
                  </a:lnTo>
                  <a:lnTo>
                    <a:pt x="394" y="810"/>
                  </a:lnTo>
                  <a:lnTo>
                    <a:pt x="490" y="806"/>
                  </a:lnTo>
                  <a:lnTo>
                    <a:pt x="588" y="796"/>
                  </a:lnTo>
                  <a:lnTo>
                    <a:pt x="685" y="784"/>
                  </a:lnTo>
                  <a:lnTo>
                    <a:pt x="780" y="769"/>
                  </a:lnTo>
                  <a:lnTo>
                    <a:pt x="869" y="750"/>
                  </a:lnTo>
                  <a:lnTo>
                    <a:pt x="961" y="729"/>
                  </a:lnTo>
                  <a:lnTo>
                    <a:pt x="1045" y="704"/>
                  </a:lnTo>
                  <a:lnTo>
                    <a:pt x="1129" y="678"/>
                  </a:lnTo>
                  <a:lnTo>
                    <a:pt x="1208" y="648"/>
                  </a:lnTo>
                  <a:lnTo>
                    <a:pt x="1284" y="615"/>
                  </a:lnTo>
                  <a:lnTo>
                    <a:pt x="1351" y="581"/>
                  </a:lnTo>
                  <a:lnTo>
                    <a:pt x="1418" y="544"/>
                  </a:lnTo>
                  <a:lnTo>
                    <a:pt x="1476" y="504"/>
                  </a:lnTo>
                  <a:lnTo>
                    <a:pt x="1531" y="463"/>
                  </a:lnTo>
                  <a:lnTo>
                    <a:pt x="1579" y="420"/>
                  </a:lnTo>
                  <a:lnTo>
                    <a:pt x="1620" y="375"/>
                  </a:lnTo>
                  <a:lnTo>
                    <a:pt x="1659" y="328"/>
                  </a:lnTo>
                  <a:lnTo>
                    <a:pt x="1689" y="283"/>
                  </a:lnTo>
                  <a:lnTo>
                    <a:pt x="1712" y="232"/>
                  </a:lnTo>
                  <a:lnTo>
                    <a:pt x="1729" y="187"/>
                  </a:lnTo>
                  <a:lnTo>
                    <a:pt x="1738" y="136"/>
                  </a:lnTo>
                  <a:lnTo>
                    <a:pt x="1744" y="85"/>
                  </a:lnTo>
                  <a:lnTo>
                    <a:pt x="1744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66" name="Freeform 78"/>
            <p:cNvSpPr>
              <a:spLocks/>
            </p:cNvSpPr>
            <p:nvPr/>
          </p:nvSpPr>
          <p:spPr bwMode="auto">
            <a:xfrm>
              <a:off x="9115" y="8420"/>
              <a:ext cx="59" cy="13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114" y="48"/>
                </a:cxn>
                <a:cxn ang="0">
                  <a:pos x="106" y="95"/>
                </a:cxn>
                <a:cxn ang="0">
                  <a:pos x="89" y="140"/>
                </a:cxn>
                <a:cxn ang="0">
                  <a:pos x="64" y="187"/>
                </a:cxn>
                <a:cxn ang="0">
                  <a:pos x="37" y="229"/>
                </a:cxn>
                <a:cxn ang="0">
                  <a:pos x="0" y="273"/>
                </a:cxn>
              </a:cxnLst>
              <a:rect l="0" t="0" r="r" b="b"/>
              <a:pathLst>
                <a:path w="118" h="273">
                  <a:moveTo>
                    <a:pt x="118" y="0"/>
                  </a:moveTo>
                  <a:lnTo>
                    <a:pt x="114" y="48"/>
                  </a:lnTo>
                  <a:lnTo>
                    <a:pt x="106" y="95"/>
                  </a:lnTo>
                  <a:lnTo>
                    <a:pt x="89" y="140"/>
                  </a:lnTo>
                  <a:lnTo>
                    <a:pt x="64" y="187"/>
                  </a:lnTo>
                  <a:lnTo>
                    <a:pt x="37" y="229"/>
                  </a:lnTo>
                  <a:lnTo>
                    <a:pt x="0" y="273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67" name="Line 79"/>
            <p:cNvSpPr>
              <a:spLocks noChangeShapeType="1"/>
            </p:cNvSpPr>
            <p:nvPr/>
          </p:nvSpPr>
          <p:spPr bwMode="auto">
            <a:xfrm>
              <a:off x="9174" y="8614"/>
              <a:ext cx="1" cy="41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68" name="Line 80"/>
            <p:cNvSpPr>
              <a:spLocks noChangeShapeType="1"/>
            </p:cNvSpPr>
            <p:nvPr/>
          </p:nvSpPr>
          <p:spPr bwMode="auto">
            <a:xfrm flipH="1">
              <a:off x="8344" y="8747"/>
              <a:ext cx="803" cy="1469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69" name="Line 81"/>
            <p:cNvSpPr>
              <a:spLocks noChangeShapeType="1"/>
            </p:cNvSpPr>
            <p:nvPr/>
          </p:nvSpPr>
          <p:spPr bwMode="auto">
            <a:xfrm flipV="1">
              <a:off x="8351" y="10198"/>
              <a:ext cx="1" cy="31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70" name="Line 82"/>
            <p:cNvSpPr>
              <a:spLocks noChangeShapeType="1"/>
            </p:cNvSpPr>
            <p:nvPr/>
          </p:nvSpPr>
          <p:spPr bwMode="auto">
            <a:xfrm>
              <a:off x="8351" y="10508"/>
              <a:ext cx="1" cy="118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71" name="Line 83"/>
            <p:cNvSpPr>
              <a:spLocks noChangeShapeType="1"/>
            </p:cNvSpPr>
            <p:nvPr/>
          </p:nvSpPr>
          <p:spPr bwMode="auto">
            <a:xfrm flipV="1">
              <a:off x="8034" y="10349"/>
              <a:ext cx="1" cy="277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72" name="Freeform 84"/>
            <p:cNvSpPr>
              <a:spLocks/>
            </p:cNvSpPr>
            <p:nvPr/>
          </p:nvSpPr>
          <p:spPr bwMode="auto">
            <a:xfrm>
              <a:off x="7864" y="8616"/>
              <a:ext cx="170" cy="1613"/>
            </a:xfrm>
            <a:custGeom>
              <a:avLst/>
              <a:gdLst/>
              <a:ahLst/>
              <a:cxnLst>
                <a:cxn ang="0">
                  <a:pos x="339" y="3224"/>
                </a:cxn>
                <a:cxn ang="0">
                  <a:pos x="339" y="3144"/>
                </a:cxn>
                <a:cxn ang="0">
                  <a:pos x="339" y="3128"/>
                </a:cxn>
                <a:cxn ang="0">
                  <a:pos x="0" y="77"/>
                </a:cxn>
                <a:cxn ang="0">
                  <a:pos x="0" y="0"/>
                </a:cxn>
              </a:cxnLst>
              <a:rect l="0" t="0" r="r" b="b"/>
              <a:pathLst>
                <a:path w="339" h="3224">
                  <a:moveTo>
                    <a:pt x="339" y="3224"/>
                  </a:moveTo>
                  <a:lnTo>
                    <a:pt x="339" y="3144"/>
                  </a:lnTo>
                  <a:lnTo>
                    <a:pt x="339" y="3128"/>
                  </a:lnTo>
                  <a:lnTo>
                    <a:pt x="0" y="77"/>
                  </a:lnTo>
                  <a:lnTo>
                    <a:pt x="0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73" name="Freeform 85"/>
            <p:cNvSpPr>
              <a:spLocks/>
            </p:cNvSpPr>
            <p:nvPr/>
          </p:nvSpPr>
          <p:spPr bwMode="auto">
            <a:xfrm>
              <a:off x="7854" y="8607"/>
              <a:ext cx="517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" y="45"/>
                </a:cxn>
                <a:cxn ang="0">
                  <a:pos x="89" y="88"/>
                </a:cxn>
                <a:cxn ang="0">
                  <a:pos x="144" y="129"/>
                </a:cxn>
                <a:cxn ang="0">
                  <a:pos x="205" y="169"/>
                </a:cxn>
                <a:cxn ang="0">
                  <a:pos x="269" y="206"/>
                </a:cxn>
                <a:cxn ang="0">
                  <a:pos x="339" y="240"/>
                </a:cxn>
                <a:cxn ang="0">
                  <a:pos x="415" y="273"/>
                </a:cxn>
                <a:cxn ang="0">
                  <a:pos x="493" y="303"/>
                </a:cxn>
                <a:cxn ang="0">
                  <a:pos x="575" y="329"/>
                </a:cxn>
                <a:cxn ang="0">
                  <a:pos x="662" y="354"/>
                </a:cxn>
                <a:cxn ang="0">
                  <a:pos x="751" y="375"/>
                </a:cxn>
                <a:cxn ang="0">
                  <a:pos x="843" y="394"/>
                </a:cxn>
                <a:cxn ang="0">
                  <a:pos x="938" y="409"/>
                </a:cxn>
                <a:cxn ang="0">
                  <a:pos x="1034" y="421"/>
                </a:cxn>
              </a:cxnLst>
              <a:rect l="0" t="0" r="r" b="b"/>
              <a:pathLst>
                <a:path w="1034" h="421">
                  <a:moveTo>
                    <a:pt x="0" y="0"/>
                  </a:moveTo>
                  <a:lnTo>
                    <a:pt x="44" y="45"/>
                  </a:lnTo>
                  <a:lnTo>
                    <a:pt x="89" y="88"/>
                  </a:lnTo>
                  <a:lnTo>
                    <a:pt x="144" y="129"/>
                  </a:lnTo>
                  <a:lnTo>
                    <a:pt x="205" y="169"/>
                  </a:lnTo>
                  <a:lnTo>
                    <a:pt x="269" y="206"/>
                  </a:lnTo>
                  <a:lnTo>
                    <a:pt x="339" y="240"/>
                  </a:lnTo>
                  <a:lnTo>
                    <a:pt x="415" y="273"/>
                  </a:lnTo>
                  <a:lnTo>
                    <a:pt x="493" y="303"/>
                  </a:lnTo>
                  <a:lnTo>
                    <a:pt x="575" y="329"/>
                  </a:lnTo>
                  <a:lnTo>
                    <a:pt x="662" y="354"/>
                  </a:lnTo>
                  <a:lnTo>
                    <a:pt x="751" y="375"/>
                  </a:lnTo>
                  <a:lnTo>
                    <a:pt x="843" y="394"/>
                  </a:lnTo>
                  <a:lnTo>
                    <a:pt x="938" y="409"/>
                  </a:lnTo>
                  <a:lnTo>
                    <a:pt x="1034" y="421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74" name="Freeform 86"/>
            <p:cNvSpPr>
              <a:spLocks/>
            </p:cNvSpPr>
            <p:nvPr/>
          </p:nvSpPr>
          <p:spPr bwMode="auto">
            <a:xfrm>
              <a:off x="8670" y="8408"/>
              <a:ext cx="2" cy="231"/>
            </a:xfrm>
            <a:custGeom>
              <a:avLst/>
              <a:gdLst/>
              <a:ahLst/>
              <a:cxnLst>
                <a:cxn ang="0">
                  <a:pos x="0" y="462"/>
                </a:cxn>
                <a:cxn ang="0">
                  <a:pos x="4" y="0"/>
                </a:cxn>
                <a:cxn ang="0">
                  <a:pos x="0" y="462"/>
                </a:cxn>
              </a:cxnLst>
              <a:rect l="0" t="0" r="r" b="b"/>
              <a:pathLst>
                <a:path w="4" h="462">
                  <a:moveTo>
                    <a:pt x="0" y="462"/>
                  </a:moveTo>
                  <a:lnTo>
                    <a:pt x="4" y="0"/>
                  </a:lnTo>
                  <a:lnTo>
                    <a:pt x="0" y="462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75" name="Freeform 87"/>
            <p:cNvSpPr>
              <a:spLocks/>
            </p:cNvSpPr>
            <p:nvPr/>
          </p:nvSpPr>
          <p:spPr bwMode="auto">
            <a:xfrm>
              <a:off x="8738" y="8602"/>
              <a:ext cx="98" cy="2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32" y="32"/>
                </a:cxn>
                <a:cxn ang="0">
                  <a:pos x="69" y="19"/>
                </a:cxn>
                <a:cxn ang="0">
                  <a:pos x="110" y="8"/>
                </a:cxn>
                <a:cxn ang="0">
                  <a:pos x="150" y="3"/>
                </a:cxn>
                <a:cxn ang="0">
                  <a:pos x="197" y="0"/>
                </a:cxn>
              </a:cxnLst>
              <a:rect l="0" t="0" r="r" b="b"/>
              <a:pathLst>
                <a:path w="197" h="48">
                  <a:moveTo>
                    <a:pt x="0" y="48"/>
                  </a:moveTo>
                  <a:lnTo>
                    <a:pt x="32" y="32"/>
                  </a:lnTo>
                  <a:lnTo>
                    <a:pt x="69" y="19"/>
                  </a:lnTo>
                  <a:lnTo>
                    <a:pt x="110" y="8"/>
                  </a:lnTo>
                  <a:lnTo>
                    <a:pt x="150" y="3"/>
                  </a:lnTo>
                  <a:lnTo>
                    <a:pt x="197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76" name="Freeform 88"/>
            <p:cNvSpPr>
              <a:spLocks/>
            </p:cNvSpPr>
            <p:nvPr/>
          </p:nvSpPr>
          <p:spPr bwMode="auto">
            <a:xfrm>
              <a:off x="8826" y="8112"/>
              <a:ext cx="206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4" y="23"/>
                </a:cxn>
                <a:cxn ang="0">
                  <a:pos x="140" y="53"/>
                </a:cxn>
                <a:cxn ang="0">
                  <a:pos x="204" y="82"/>
                </a:cxn>
                <a:cxn ang="0">
                  <a:pos x="265" y="112"/>
                </a:cxn>
                <a:cxn ang="0">
                  <a:pos x="320" y="147"/>
                </a:cxn>
                <a:cxn ang="0">
                  <a:pos x="368" y="182"/>
                </a:cxn>
                <a:cxn ang="0">
                  <a:pos x="412" y="222"/>
                </a:cxn>
              </a:cxnLst>
              <a:rect l="0" t="0" r="r" b="b"/>
              <a:pathLst>
                <a:path w="412" h="222">
                  <a:moveTo>
                    <a:pt x="0" y="0"/>
                  </a:moveTo>
                  <a:lnTo>
                    <a:pt x="74" y="23"/>
                  </a:lnTo>
                  <a:lnTo>
                    <a:pt x="140" y="53"/>
                  </a:lnTo>
                  <a:lnTo>
                    <a:pt x="204" y="82"/>
                  </a:lnTo>
                  <a:lnTo>
                    <a:pt x="265" y="112"/>
                  </a:lnTo>
                  <a:lnTo>
                    <a:pt x="320" y="147"/>
                  </a:lnTo>
                  <a:lnTo>
                    <a:pt x="368" y="182"/>
                  </a:lnTo>
                  <a:lnTo>
                    <a:pt x="412" y="222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77" name="Line 89"/>
            <p:cNvSpPr>
              <a:spLocks noChangeShapeType="1"/>
            </p:cNvSpPr>
            <p:nvPr/>
          </p:nvSpPr>
          <p:spPr bwMode="auto">
            <a:xfrm>
              <a:off x="9174" y="8360"/>
              <a:ext cx="1" cy="60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78" name="Line 90"/>
            <p:cNvSpPr>
              <a:spLocks noChangeShapeType="1"/>
            </p:cNvSpPr>
            <p:nvPr/>
          </p:nvSpPr>
          <p:spPr bwMode="auto">
            <a:xfrm>
              <a:off x="8978" y="9052"/>
              <a:ext cx="1" cy="821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79" name="Line 91"/>
            <p:cNvSpPr>
              <a:spLocks noChangeShapeType="1"/>
            </p:cNvSpPr>
            <p:nvPr/>
          </p:nvSpPr>
          <p:spPr bwMode="auto">
            <a:xfrm flipV="1">
              <a:off x="8711" y="9548"/>
              <a:ext cx="1" cy="325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80" name="Freeform 92"/>
            <p:cNvSpPr>
              <a:spLocks/>
            </p:cNvSpPr>
            <p:nvPr/>
          </p:nvSpPr>
          <p:spPr bwMode="auto">
            <a:xfrm>
              <a:off x="8662" y="9626"/>
              <a:ext cx="1" cy="28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560"/>
                </a:cxn>
                <a:cxn ang="0">
                  <a:pos x="0" y="13"/>
                </a:cxn>
              </a:cxnLst>
              <a:rect l="0" t="0" r="r" b="b"/>
              <a:pathLst>
                <a:path w="1" h="560">
                  <a:moveTo>
                    <a:pt x="1" y="0"/>
                  </a:moveTo>
                  <a:lnTo>
                    <a:pt x="0" y="560"/>
                  </a:lnTo>
                  <a:lnTo>
                    <a:pt x="0" y="13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81" name="Freeform 93"/>
            <p:cNvSpPr>
              <a:spLocks/>
            </p:cNvSpPr>
            <p:nvPr/>
          </p:nvSpPr>
          <p:spPr bwMode="auto">
            <a:xfrm>
              <a:off x="7794" y="8197"/>
              <a:ext cx="156" cy="410"/>
            </a:xfrm>
            <a:custGeom>
              <a:avLst/>
              <a:gdLst/>
              <a:ahLst/>
              <a:cxnLst>
                <a:cxn ang="0">
                  <a:pos x="121" y="820"/>
                </a:cxn>
                <a:cxn ang="0">
                  <a:pos x="85" y="773"/>
                </a:cxn>
                <a:cxn ang="0">
                  <a:pos x="54" y="728"/>
                </a:cxn>
                <a:cxn ang="0">
                  <a:pos x="32" y="677"/>
                </a:cxn>
                <a:cxn ang="0">
                  <a:pos x="15" y="632"/>
                </a:cxn>
                <a:cxn ang="0">
                  <a:pos x="4" y="581"/>
                </a:cxn>
                <a:cxn ang="0">
                  <a:pos x="0" y="530"/>
                </a:cxn>
                <a:cxn ang="0">
                  <a:pos x="0" y="445"/>
                </a:cxn>
                <a:cxn ang="0">
                  <a:pos x="3" y="463"/>
                </a:cxn>
                <a:cxn ang="0">
                  <a:pos x="3" y="412"/>
                </a:cxn>
                <a:cxn ang="0">
                  <a:pos x="12" y="361"/>
                </a:cxn>
                <a:cxn ang="0">
                  <a:pos x="26" y="313"/>
                </a:cxn>
                <a:cxn ang="0">
                  <a:pos x="47" y="265"/>
                </a:cxn>
                <a:cxn ang="0">
                  <a:pos x="74" y="214"/>
                </a:cxn>
                <a:cxn ang="0">
                  <a:pos x="111" y="171"/>
                </a:cxn>
                <a:cxn ang="0">
                  <a:pos x="151" y="125"/>
                </a:cxn>
                <a:cxn ang="0">
                  <a:pos x="198" y="80"/>
                </a:cxn>
                <a:cxn ang="0">
                  <a:pos x="250" y="40"/>
                </a:cxn>
                <a:cxn ang="0">
                  <a:pos x="312" y="0"/>
                </a:cxn>
              </a:cxnLst>
              <a:rect l="0" t="0" r="r" b="b"/>
              <a:pathLst>
                <a:path w="312" h="820">
                  <a:moveTo>
                    <a:pt x="121" y="820"/>
                  </a:moveTo>
                  <a:lnTo>
                    <a:pt x="85" y="773"/>
                  </a:lnTo>
                  <a:lnTo>
                    <a:pt x="54" y="728"/>
                  </a:lnTo>
                  <a:lnTo>
                    <a:pt x="32" y="677"/>
                  </a:lnTo>
                  <a:lnTo>
                    <a:pt x="15" y="632"/>
                  </a:lnTo>
                  <a:lnTo>
                    <a:pt x="4" y="581"/>
                  </a:lnTo>
                  <a:lnTo>
                    <a:pt x="0" y="530"/>
                  </a:lnTo>
                  <a:lnTo>
                    <a:pt x="0" y="445"/>
                  </a:lnTo>
                  <a:lnTo>
                    <a:pt x="3" y="463"/>
                  </a:lnTo>
                  <a:lnTo>
                    <a:pt x="3" y="412"/>
                  </a:lnTo>
                  <a:lnTo>
                    <a:pt x="12" y="361"/>
                  </a:lnTo>
                  <a:lnTo>
                    <a:pt x="26" y="313"/>
                  </a:lnTo>
                  <a:lnTo>
                    <a:pt x="47" y="265"/>
                  </a:lnTo>
                  <a:lnTo>
                    <a:pt x="74" y="214"/>
                  </a:lnTo>
                  <a:lnTo>
                    <a:pt x="111" y="171"/>
                  </a:lnTo>
                  <a:lnTo>
                    <a:pt x="151" y="125"/>
                  </a:lnTo>
                  <a:lnTo>
                    <a:pt x="198" y="80"/>
                  </a:lnTo>
                  <a:lnTo>
                    <a:pt x="250" y="40"/>
                  </a:lnTo>
                  <a:lnTo>
                    <a:pt x="312" y="0"/>
                  </a:lnTo>
                </a:path>
              </a:pathLst>
            </a:custGeom>
            <a:noFill/>
            <a:ln w="5080">
              <a:solidFill>
                <a:srgbClr val="1214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82" name="Line 94"/>
            <p:cNvSpPr>
              <a:spLocks noChangeShapeType="1"/>
            </p:cNvSpPr>
            <p:nvPr/>
          </p:nvSpPr>
          <p:spPr bwMode="auto">
            <a:xfrm>
              <a:off x="7864" y="8360"/>
              <a:ext cx="1" cy="60"/>
            </a:xfrm>
            <a:prstGeom prst="line">
              <a:avLst/>
            </a:prstGeom>
            <a:noFill/>
            <a:ln w="5080">
              <a:solidFill>
                <a:srgbClr val="1214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z="1400" b="1" smtClean="0"/>
              <a:pPr/>
              <a:t>31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219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84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5410200" cy="1447800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+mn-lt"/>
              </a:rPr>
              <a:t>Trouble Shooting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5344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Cracks in Body or </a:t>
            </a:r>
            <a:r>
              <a:rPr lang="en-GB" sz="2400" b="1" dirty="0" smtClean="0"/>
              <a:t>T-piece</a:t>
            </a:r>
          </a:p>
          <a:p>
            <a:endParaRPr lang="en-GB" sz="2400" b="1" dirty="0"/>
          </a:p>
          <a:p>
            <a:pPr lvl="1"/>
            <a:r>
              <a:rPr lang="en-GB" sz="2400" b="1" dirty="0"/>
              <a:t>Generally caused by one of </a:t>
            </a:r>
            <a:r>
              <a:rPr lang="en-GB" sz="2400" b="1" dirty="0" smtClean="0"/>
              <a:t>four factors </a:t>
            </a:r>
          </a:p>
          <a:p>
            <a:pPr lvl="1"/>
            <a:endParaRPr lang="en-GB" sz="2400" b="1" dirty="0"/>
          </a:p>
          <a:p>
            <a:pPr lvl="2"/>
            <a: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Being dropped during loading/unloading</a:t>
            </a:r>
          </a:p>
          <a:p>
            <a:pPr lvl="2"/>
            <a: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Chemical or alcohol attack </a:t>
            </a:r>
          </a:p>
          <a:p>
            <a:pPr lvl="2"/>
            <a: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Improper disassembly or handling</a:t>
            </a:r>
          </a:p>
          <a:p>
            <a:pPr lvl="2"/>
            <a: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Hoses put on too far (3/4” is </a:t>
            </a:r>
            <a:r>
              <a:rPr lang="en-GB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plenty)</a:t>
            </a:r>
          </a:p>
          <a:p>
            <a:pPr lvl="2"/>
            <a:endParaRPr lang="en-GB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en-GB" sz="2400" b="1" dirty="0" smtClean="0">
                <a:solidFill>
                  <a:srgbClr val="FF0000"/>
                </a:solidFill>
              </a:rPr>
              <a:t>Parts that have been molded in or glued in during the assembly process are </a:t>
            </a:r>
            <a:r>
              <a:rPr lang="en-GB" sz="2400" b="1" dirty="0">
                <a:solidFill>
                  <a:srgbClr val="FF0000"/>
                </a:solidFill>
              </a:rPr>
              <a:t>annealed to reduce the </a:t>
            </a:r>
            <a:r>
              <a:rPr lang="en-GB" sz="2400" b="1" dirty="0" smtClean="0">
                <a:solidFill>
                  <a:srgbClr val="FF0000"/>
                </a:solidFill>
              </a:rPr>
              <a:t>stresses</a:t>
            </a:r>
            <a:endParaRPr lang="en-GB" sz="2400" b="1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z="1400" b="1" smtClean="0"/>
              <a:pPr/>
              <a:t>32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778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424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5410200" cy="1447800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+mn-lt"/>
              </a:rPr>
              <a:t>Trouble Shooting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58200" cy="4876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sz="2400" b="1" dirty="0"/>
              <a:t>  Milking Equipment Problems</a:t>
            </a:r>
          </a:p>
          <a:p>
            <a:pPr lvl="1"/>
            <a:endParaRPr lang="en-GB" sz="2400" b="1" dirty="0"/>
          </a:p>
          <a:p>
            <a:pPr lvl="1"/>
            <a:r>
              <a:rPr lang="en-GB" sz="2400" b="1" dirty="0"/>
              <a:t>Areas to </a:t>
            </a:r>
            <a:r>
              <a:rPr lang="en-GB" sz="2400" b="1" dirty="0" smtClean="0"/>
              <a:t>check:</a:t>
            </a:r>
          </a:p>
          <a:p>
            <a:pPr lvl="1"/>
            <a:endParaRPr lang="en-GB" sz="2400" b="1" dirty="0">
              <a:solidFill>
                <a:srgbClr val="FF0000"/>
              </a:solidFill>
            </a:endParaRPr>
          </a:p>
          <a:p>
            <a:pPr lvl="2"/>
            <a:r>
              <a:rPr lang="en-GB" sz="2400" b="1" dirty="0">
                <a:solidFill>
                  <a:srgbClr val="FF0000"/>
                </a:solidFill>
              </a:rPr>
              <a:t>Air admission hole in claw </a:t>
            </a:r>
            <a:r>
              <a:rPr lang="en-GB" sz="2400" b="1" u="sng" dirty="0">
                <a:solidFill>
                  <a:srgbClr val="FF0000"/>
                </a:solidFill>
              </a:rPr>
              <a:t>must </a:t>
            </a:r>
            <a:r>
              <a:rPr lang="en-GB" sz="2400" b="1" dirty="0">
                <a:solidFill>
                  <a:srgbClr val="FF0000"/>
                </a:solidFill>
              </a:rPr>
              <a:t>be open</a:t>
            </a:r>
          </a:p>
          <a:p>
            <a:pPr lvl="2"/>
            <a: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Adequate vacuum pump capacity/setting</a:t>
            </a:r>
          </a:p>
          <a:p>
            <a:pPr lvl="2"/>
            <a: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Condition of gaskets &amp; O-rings - </a:t>
            </a:r>
            <a:r>
              <a:rPr lang="en-GB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air </a:t>
            </a:r>
            <a: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</a:t>
            </a:r>
            <a:r>
              <a:rPr lang="en-GB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eaks</a:t>
            </a:r>
            <a: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?</a:t>
            </a:r>
          </a:p>
          <a:p>
            <a:pPr lvl="2"/>
            <a: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Proper installation height of </a:t>
            </a:r>
            <a:r>
              <a:rPr lang="en-GB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meters</a:t>
            </a:r>
            <a:endParaRPr lang="en-GB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Length of hoses used to connect </a:t>
            </a:r>
            <a:r>
              <a:rPr lang="en-GB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meters</a:t>
            </a:r>
            <a:endParaRPr lang="en-GB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z="1400" b="1" smtClean="0"/>
              <a:pPr/>
              <a:t>33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516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792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latin typeface="+mn-lt"/>
              </a:rPr>
              <a:t>Worker Friendly Meter Center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b="1" dirty="0" smtClean="0"/>
              <a:t>Is Your workspace </a:t>
            </a:r>
            <a:r>
              <a:rPr lang="en-US" sz="2400" b="1" dirty="0"/>
              <a:t>r</a:t>
            </a:r>
            <a:r>
              <a:rPr lang="en-US" sz="2400" b="1" dirty="0" smtClean="0"/>
              <a:t>eally a workspace?</a:t>
            </a:r>
          </a:p>
          <a:p>
            <a:pPr eaLnBrk="1" hangingPunct="1">
              <a:defRPr/>
            </a:pPr>
            <a:endParaRPr lang="en-US" sz="2400" b="1" dirty="0" smtClean="0"/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Dedicated work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rea for meter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epairs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Adequate lighting and ventilation</a:t>
            </a:r>
          </a:p>
          <a:p>
            <a:pPr lvl="1" eaLnBrk="1" hangingPunct="1">
              <a:defRPr/>
            </a:pPr>
            <a:endParaRPr lang="en-US" sz="2400" b="1" dirty="0" smtClean="0"/>
          </a:p>
          <a:p>
            <a:pPr eaLnBrk="1" hangingPunct="1">
              <a:defRPr/>
            </a:pPr>
            <a:r>
              <a:rPr lang="en-US" sz="2400" b="1" dirty="0" smtClean="0"/>
              <a:t>Arrange your </a:t>
            </a:r>
            <a:r>
              <a:rPr lang="en-US" sz="2400" b="1" dirty="0"/>
              <a:t>a</a:t>
            </a:r>
            <a:r>
              <a:rPr lang="en-US" sz="2400" b="1" dirty="0" smtClean="0"/>
              <a:t>rea for efficiency</a:t>
            </a:r>
          </a:p>
          <a:p>
            <a:pPr eaLnBrk="1" hangingPunct="1">
              <a:defRPr/>
            </a:pPr>
            <a:endParaRPr lang="en-US" sz="2400" b="1" dirty="0" smtClean="0"/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Parts within reach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Tools nearby and tools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ou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eed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Workbench close to calibration rig and parts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rgbClr val="000066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z="1400" b="1" smtClean="0"/>
              <a:pPr/>
              <a:t>34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0701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latin typeface="+mn-lt"/>
              </a:rPr>
              <a:t>Clean Work Area Makes a Difference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267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2600" b="1" dirty="0" smtClean="0"/>
              <a:t>Are you </a:t>
            </a:r>
            <a:r>
              <a:rPr lang="en-US" sz="2600" b="1" dirty="0"/>
              <a:t>s</a:t>
            </a:r>
            <a:r>
              <a:rPr lang="en-US" sz="2600" b="1" dirty="0" smtClean="0"/>
              <a:t>tepping </a:t>
            </a:r>
            <a:r>
              <a:rPr lang="en-US" sz="2600" b="1" dirty="0"/>
              <a:t>o</a:t>
            </a:r>
            <a:r>
              <a:rPr lang="en-US" sz="2600" b="1" dirty="0" smtClean="0"/>
              <a:t>ver </a:t>
            </a:r>
            <a:r>
              <a:rPr lang="en-US" sz="2600" b="1" dirty="0"/>
              <a:t>t</a:t>
            </a:r>
            <a:r>
              <a:rPr lang="en-US" sz="2600" b="1" dirty="0" smtClean="0"/>
              <a:t>hings?</a:t>
            </a:r>
          </a:p>
          <a:p>
            <a:pPr eaLnBrk="1" hangingPunct="1">
              <a:defRPr/>
            </a:pPr>
            <a:endParaRPr lang="en-US" sz="2600" b="1" dirty="0" smtClean="0"/>
          </a:p>
          <a:p>
            <a:pPr lvl="1" eaLnBrk="1" hangingPunct="1">
              <a:defRPr/>
            </a:pPr>
            <a:r>
              <a:rPr lang="en-US" sz="2600" b="1" dirty="0" smtClean="0">
                <a:solidFill>
                  <a:srgbClr val="FF0000"/>
                </a:solidFill>
              </a:rPr>
              <a:t>Floors </a:t>
            </a:r>
            <a:r>
              <a:rPr lang="en-US" sz="2600" b="1" dirty="0">
                <a:solidFill>
                  <a:srgbClr val="FF0000"/>
                </a:solidFill>
              </a:rPr>
              <a:t>c</a:t>
            </a:r>
            <a:r>
              <a:rPr lang="en-US" sz="2600" b="1" dirty="0" smtClean="0">
                <a:solidFill>
                  <a:srgbClr val="FF0000"/>
                </a:solidFill>
              </a:rPr>
              <a:t>lutter free?</a:t>
            </a:r>
          </a:p>
          <a:p>
            <a:pPr lvl="1" eaLnBrk="1" hangingPunct="1">
              <a:defRPr/>
            </a:pPr>
            <a:r>
              <a:rPr lang="en-US" sz="2600" b="1" dirty="0" smtClean="0">
                <a:solidFill>
                  <a:srgbClr val="FF0000"/>
                </a:solidFill>
              </a:rPr>
              <a:t>Meters stored to prevent </a:t>
            </a:r>
            <a:r>
              <a:rPr lang="en-US" sz="2600" b="1" dirty="0">
                <a:solidFill>
                  <a:srgbClr val="FF0000"/>
                </a:solidFill>
              </a:rPr>
              <a:t>d</a:t>
            </a:r>
            <a:r>
              <a:rPr lang="en-US" sz="2600" b="1" dirty="0" smtClean="0">
                <a:solidFill>
                  <a:srgbClr val="FF0000"/>
                </a:solidFill>
              </a:rPr>
              <a:t>amage?</a:t>
            </a:r>
          </a:p>
          <a:p>
            <a:pPr lvl="1" eaLnBrk="1" hangingPunct="1">
              <a:defRPr/>
            </a:pPr>
            <a:endParaRPr lang="en-US" sz="2600" b="1" dirty="0" smtClean="0">
              <a:solidFill>
                <a:srgbClr val="000066"/>
              </a:solidFill>
            </a:endParaRPr>
          </a:p>
          <a:p>
            <a:pPr eaLnBrk="1" hangingPunct="1">
              <a:defRPr/>
            </a:pPr>
            <a:r>
              <a:rPr lang="en-US" sz="2600" b="1" dirty="0" smtClean="0"/>
              <a:t>Are things </a:t>
            </a:r>
            <a:r>
              <a:rPr lang="en-US" sz="2600" b="1" dirty="0"/>
              <a:t>p</a:t>
            </a:r>
            <a:r>
              <a:rPr lang="en-US" sz="2600" b="1" dirty="0" smtClean="0"/>
              <a:t>ut </a:t>
            </a:r>
            <a:r>
              <a:rPr lang="en-US" sz="2600" b="1" dirty="0"/>
              <a:t>a</a:t>
            </a:r>
            <a:r>
              <a:rPr lang="en-US" sz="2600" b="1" dirty="0" smtClean="0"/>
              <a:t>way </a:t>
            </a:r>
            <a:r>
              <a:rPr lang="en-US" sz="2600" b="1" dirty="0"/>
              <a:t>w</a:t>
            </a:r>
            <a:r>
              <a:rPr lang="en-US" sz="2600" b="1" dirty="0" smtClean="0"/>
              <a:t>hen </a:t>
            </a:r>
            <a:r>
              <a:rPr lang="en-US" sz="2600" b="1" dirty="0"/>
              <a:t>y</a:t>
            </a:r>
            <a:r>
              <a:rPr lang="en-US" sz="2600" b="1" dirty="0" smtClean="0"/>
              <a:t>ou’re </a:t>
            </a:r>
            <a:r>
              <a:rPr lang="en-US" sz="2600" b="1" dirty="0"/>
              <a:t>d</a:t>
            </a:r>
            <a:r>
              <a:rPr lang="en-US" sz="2600" b="1" dirty="0" smtClean="0"/>
              <a:t>one?</a:t>
            </a:r>
          </a:p>
          <a:p>
            <a:pPr eaLnBrk="1" hangingPunct="1">
              <a:defRPr/>
            </a:pPr>
            <a:endParaRPr lang="en-US" sz="2600" b="1" dirty="0" smtClean="0"/>
          </a:p>
          <a:p>
            <a:pPr eaLnBrk="1" hangingPunct="1">
              <a:defRPr/>
            </a:pPr>
            <a:r>
              <a:rPr lang="en-US" sz="2600" b="1" dirty="0" smtClean="0"/>
              <a:t>Are you </a:t>
            </a:r>
            <a:r>
              <a:rPr lang="en-US" sz="2600" b="1" dirty="0"/>
              <a:t>m</a:t>
            </a:r>
            <a:r>
              <a:rPr lang="en-US" sz="2600" b="1" dirty="0" smtClean="0"/>
              <a:t>oving </a:t>
            </a:r>
            <a:r>
              <a:rPr lang="en-US" sz="2600" b="1" dirty="0"/>
              <a:t>y</a:t>
            </a:r>
            <a:r>
              <a:rPr lang="en-US" sz="2600" b="1" dirty="0" smtClean="0"/>
              <a:t>esterday’s </a:t>
            </a:r>
            <a:r>
              <a:rPr lang="en-US" sz="2600" b="1" dirty="0"/>
              <a:t>w</a:t>
            </a:r>
            <a:r>
              <a:rPr lang="en-US" sz="2600" b="1" dirty="0" smtClean="0"/>
              <a:t>ork </a:t>
            </a:r>
            <a:r>
              <a:rPr lang="en-US" sz="2600" b="1" dirty="0"/>
              <a:t>o</a:t>
            </a:r>
            <a:r>
              <a:rPr lang="en-US" sz="2600" b="1" dirty="0" smtClean="0"/>
              <a:t>ut of the way so you </a:t>
            </a:r>
            <a:r>
              <a:rPr lang="en-US" sz="2600" b="1" dirty="0"/>
              <a:t>c</a:t>
            </a:r>
            <a:r>
              <a:rPr lang="en-US" sz="2600" b="1" dirty="0" smtClean="0"/>
              <a:t>an </a:t>
            </a:r>
            <a:r>
              <a:rPr lang="en-US" sz="2600" b="1" dirty="0"/>
              <a:t>w</a:t>
            </a:r>
            <a:r>
              <a:rPr lang="en-US" sz="2600" b="1" dirty="0" smtClean="0"/>
              <a:t>ork </a:t>
            </a:r>
            <a:r>
              <a:rPr lang="en-US" sz="2600" b="1" dirty="0"/>
              <a:t>t</a:t>
            </a:r>
            <a:r>
              <a:rPr lang="en-US" sz="2600" b="1" dirty="0" smtClean="0"/>
              <a:t>oday?</a:t>
            </a:r>
          </a:p>
          <a:p>
            <a:pPr eaLnBrk="1" hangingPunct="1">
              <a:defRPr/>
            </a:pPr>
            <a:endParaRPr lang="en-US" sz="2600" b="1" dirty="0" smtClean="0"/>
          </a:p>
          <a:p>
            <a:pPr eaLnBrk="1" hangingPunct="1">
              <a:defRPr/>
            </a:pPr>
            <a:r>
              <a:rPr lang="en-US" sz="2600" b="1" dirty="0" smtClean="0"/>
              <a:t>Are </a:t>
            </a:r>
            <a:r>
              <a:rPr lang="en-US" sz="2600" b="1" dirty="0"/>
              <a:t>f</a:t>
            </a:r>
            <a:r>
              <a:rPr lang="en-US" sz="2600" b="1" dirty="0" smtClean="0"/>
              <a:t>loors </a:t>
            </a:r>
            <a:r>
              <a:rPr lang="en-US" sz="2600" b="1" dirty="0"/>
              <a:t>c</a:t>
            </a:r>
            <a:r>
              <a:rPr lang="en-US" sz="2600" b="1" dirty="0" smtClean="0"/>
              <a:t>lean </a:t>
            </a:r>
            <a:r>
              <a:rPr lang="en-US" sz="2600" b="1" dirty="0"/>
              <a:t>d</a:t>
            </a:r>
            <a:r>
              <a:rPr lang="en-US" sz="2600" b="1" dirty="0" smtClean="0"/>
              <a:t>ry / non-slip?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z="1400" b="1" smtClean="0"/>
              <a:pPr/>
              <a:t>35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1318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0976" y="1092200"/>
            <a:ext cx="8229600" cy="5071872"/>
          </a:xfrm>
        </p:spPr>
        <p:txBody>
          <a:bodyPr>
            <a:normAutofit/>
          </a:bodyPr>
          <a:lstStyle/>
          <a:p>
            <a:pPr lvl="1">
              <a:buClr>
                <a:srgbClr val="000066"/>
              </a:buClr>
              <a:buSzPct val="80000"/>
            </a:pPr>
            <a:r>
              <a:rPr lang="en-US" sz="2400" b="1" dirty="0" smtClean="0"/>
              <a:t>Platform scales for initial water verification are failing</a:t>
            </a:r>
          </a:p>
          <a:p>
            <a:pPr lvl="1">
              <a:buClr>
                <a:srgbClr val="000066"/>
              </a:buClr>
              <a:buSzPct val="80000"/>
              <a:buFont typeface="Wingdings" pitchFamily="2" charset="2"/>
              <a:buChar char="§"/>
            </a:pPr>
            <a:endParaRPr lang="en-US" b="1" dirty="0"/>
          </a:p>
          <a:p>
            <a:pPr lvl="2">
              <a:buClr>
                <a:srgbClr val="000066"/>
              </a:buClr>
              <a:buSzPct val="80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Limited lifetime </a:t>
            </a:r>
          </a:p>
          <a:p>
            <a:pPr lvl="2">
              <a:buClr>
                <a:srgbClr val="000066"/>
              </a:buClr>
              <a:buSzPct val="80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Usually one of four load cells fails leading to scale being off by a percentage</a:t>
            </a:r>
          </a:p>
          <a:p>
            <a:pPr lvl="2">
              <a:buClr>
                <a:srgbClr val="000066"/>
              </a:buClr>
              <a:buSzPct val="80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Limited options under $200</a:t>
            </a:r>
          </a:p>
          <a:p>
            <a:pPr lvl="2">
              <a:buClr>
                <a:srgbClr val="000066"/>
              </a:buClr>
              <a:buSzPct val="80000"/>
              <a:buFont typeface="Arial" pitchFamily="34" charset="0"/>
              <a:buChar char="•"/>
            </a:pPr>
            <a:endParaRPr lang="en-US" sz="1600" b="1" dirty="0">
              <a:solidFill>
                <a:srgbClr val="FF0000"/>
              </a:solidFill>
            </a:endParaRPr>
          </a:p>
          <a:p>
            <a:pPr lvl="2">
              <a:buClr>
                <a:srgbClr val="000066"/>
              </a:buClr>
              <a:buSzPct val="80000"/>
              <a:buFont typeface="Arial" pitchFamily="34" charset="0"/>
              <a:buChar char="•"/>
            </a:pPr>
            <a:endParaRPr lang="en-US" sz="1600" b="1" dirty="0">
              <a:solidFill>
                <a:srgbClr val="FF0000"/>
              </a:solidFill>
            </a:endParaRPr>
          </a:p>
          <a:p>
            <a:pPr lvl="2">
              <a:buClr>
                <a:srgbClr val="000066"/>
              </a:buClr>
              <a:buSzPct val="80000"/>
              <a:buFont typeface="Arial" pitchFamily="34" charset="0"/>
              <a:buChar char="•"/>
            </a:pPr>
            <a:endParaRPr lang="en-US" b="1" dirty="0">
              <a:solidFill>
                <a:srgbClr val="000066"/>
              </a:solidFill>
            </a:endParaRPr>
          </a:p>
          <a:p>
            <a:pPr lvl="2">
              <a:buClr>
                <a:srgbClr val="000066"/>
              </a:buClr>
              <a:buSzPct val="80000"/>
              <a:buFont typeface="Arial" pitchFamily="34" charset="0"/>
              <a:buChar char="•"/>
            </a:pPr>
            <a:endParaRPr lang="en-US" sz="1800" b="1" dirty="0" smtClean="0">
              <a:solidFill>
                <a:srgbClr val="FF0000"/>
              </a:solidFill>
            </a:endParaRPr>
          </a:p>
          <a:p>
            <a:pPr lvl="2">
              <a:buClr>
                <a:srgbClr val="000066"/>
              </a:buClr>
              <a:buSzPct val="80000"/>
              <a:buNone/>
            </a:pPr>
            <a:r>
              <a:rPr lang="en-US" sz="2200" b="1" dirty="0" smtClean="0">
                <a:latin typeface="Calibri" pitchFamily="34" charset="0"/>
              </a:rPr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6409" y="76200"/>
            <a:ext cx="89154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0066"/>
                </a:solidFill>
              </a:rPr>
              <a:t>General Observations from Meter Centers</a:t>
            </a:r>
            <a:endParaRPr lang="en-US" sz="3600" b="1" dirty="0">
              <a:solidFill>
                <a:srgbClr val="000066"/>
              </a:solidFill>
            </a:endParaRPr>
          </a:p>
        </p:txBody>
      </p:sp>
      <p:pic>
        <p:nvPicPr>
          <p:cNvPr id="1028" name="Picture 4" descr="http://ecx.images-amazon.com/images/I/41BQG4ppzqL._SX342_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1" b="8227"/>
          <a:stretch/>
        </p:blipFill>
        <p:spPr bwMode="auto">
          <a:xfrm>
            <a:off x="1478155" y="3810000"/>
            <a:ext cx="3150995" cy="275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8" name="Picture 2" descr="http://ecx.images-amazon.com/images/I/61ujzZ6iUlL._SY355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850" y="3886200"/>
            <a:ext cx="277177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z="1400" b="1" smtClean="0"/>
              <a:pPr/>
              <a:t>36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2193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77500" lnSpcReduction="20000"/>
          </a:bodyPr>
          <a:lstStyle/>
          <a:p>
            <a:pPr lvl="1">
              <a:buClr>
                <a:srgbClr val="000066"/>
              </a:buClr>
              <a:buSzPct val="80000"/>
            </a:pPr>
            <a:r>
              <a:rPr lang="en-US" sz="3100" b="1" dirty="0" smtClean="0"/>
              <a:t>Still observing unapproved meter modification in some affiliates</a:t>
            </a:r>
          </a:p>
          <a:p>
            <a:pPr lvl="1">
              <a:buClr>
                <a:srgbClr val="000066"/>
              </a:buClr>
              <a:buSzPct val="80000"/>
            </a:pPr>
            <a:endParaRPr lang="en-US" sz="3100" b="1" dirty="0" smtClean="0"/>
          </a:p>
          <a:p>
            <a:pPr lvl="2">
              <a:buClr>
                <a:srgbClr val="000066"/>
              </a:buClr>
              <a:buSzPct val="80000"/>
            </a:pPr>
            <a:r>
              <a:rPr lang="en-US" sz="31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Modification of parts so the meter samples faster resulting in inaccurate samples</a:t>
            </a:r>
          </a:p>
          <a:p>
            <a:pPr lvl="2">
              <a:buClr>
                <a:srgbClr val="000066"/>
              </a:buClr>
              <a:buSzPct val="80000"/>
              <a:buFont typeface="Arial" pitchFamily="34" charset="0"/>
              <a:buChar char="•"/>
            </a:pPr>
            <a:endParaRPr lang="en-US" sz="3100" b="1" dirty="0" smtClean="0">
              <a:solidFill>
                <a:srgbClr val="000066"/>
              </a:solidFill>
            </a:endParaRPr>
          </a:p>
          <a:p>
            <a:pPr lvl="2">
              <a:buClr>
                <a:srgbClr val="000066"/>
              </a:buClr>
              <a:buSzPct val="80000"/>
            </a:pPr>
            <a:r>
              <a:rPr lang="en-US" sz="3100" b="1" dirty="0" smtClean="0">
                <a:solidFill>
                  <a:srgbClr val="FF0000"/>
                </a:solidFill>
              </a:rPr>
              <a:t>Removal of ball in valve of the Tru-Test Ezi-Test meter</a:t>
            </a:r>
          </a:p>
          <a:p>
            <a:pPr lvl="2">
              <a:buClr>
                <a:srgbClr val="000066"/>
              </a:buClr>
              <a:buSzPct val="80000"/>
            </a:pPr>
            <a:endParaRPr lang="en-US" sz="3100" b="1" dirty="0" smtClean="0">
              <a:solidFill>
                <a:srgbClr val="FF0000"/>
              </a:solidFill>
            </a:endParaRPr>
          </a:p>
          <a:p>
            <a:pPr lvl="2">
              <a:buClr>
                <a:srgbClr val="000066"/>
              </a:buClr>
              <a:buSzPct val="80000"/>
            </a:pPr>
            <a:r>
              <a:rPr lang="en-US" sz="3100" b="1" dirty="0" smtClean="0">
                <a:solidFill>
                  <a:srgbClr val="FF0000"/>
                </a:solidFill>
              </a:rPr>
              <a:t>Cutting the tap of the Waikato MK V meter</a:t>
            </a:r>
          </a:p>
          <a:p>
            <a:pPr lvl="2">
              <a:buClr>
                <a:srgbClr val="000066"/>
              </a:buClr>
              <a:buSzPct val="80000"/>
            </a:pPr>
            <a:endParaRPr lang="en-US" sz="3100" b="1" dirty="0" smtClean="0">
              <a:solidFill>
                <a:srgbClr val="FF0000"/>
              </a:solidFill>
            </a:endParaRPr>
          </a:p>
          <a:p>
            <a:pPr lvl="2">
              <a:buClr>
                <a:srgbClr val="000066"/>
              </a:buClr>
              <a:buSzPct val="80000"/>
            </a:pPr>
            <a:r>
              <a:rPr lang="en-US" sz="3100" b="1" dirty="0" smtClean="0">
                <a:solidFill>
                  <a:srgbClr val="FF0000"/>
                </a:solidFill>
              </a:rPr>
              <a:t>Modification of the sampler in the Tru-Test Auto Sampler meter</a:t>
            </a:r>
          </a:p>
          <a:p>
            <a:pPr lvl="2">
              <a:buClr>
                <a:srgbClr val="000066"/>
              </a:buClr>
              <a:buSzPct val="80000"/>
              <a:buFont typeface="Arial" pitchFamily="34" charset="0"/>
              <a:buChar char="•"/>
            </a:pPr>
            <a:endParaRPr lang="en-US" sz="2400" b="1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2">
              <a:buClr>
                <a:srgbClr val="000066"/>
              </a:buClr>
              <a:buSzPct val="80000"/>
              <a:buNone/>
            </a:pPr>
            <a:r>
              <a:rPr lang="en-US" sz="2200" b="1" dirty="0" smtClean="0">
                <a:latin typeface="Calibri" pitchFamily="34" charset="0"/>
              </a:rPr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General Observations from Meter Centers</a:t>
            </a:r>
            <a:endParaRPr lang="en-US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z="1400" b="1" smtClean="0"/>
              <a:pPr/>
              <a:t>37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9959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95400"/>
            <a:ext cx="5257800" cy="5105400"/>
          </a:xfrm>
        </p:spPr>
        <p:txBody>
          <a:bodyPr>
            <a:normAutofit fontScale="92500" lnSpcReduction="20000"/>
          </a:bodyPr>
          <a:lstStyle/>
          <a:p>
            <a:pPr lvl="1">
              <a:buClr>
                <a:srgbClr val="000066"/>
              </a:buClr>
              <a:buSzPct val="80000"/>
            </a:pPr>
            <a:r>
              <a:rPr lang="en-US" sz="3200" b="1" dirty="0" smtClean="0"/>
              <a:t>Equipment is aged beyond useful life in many meter centers</a:t>
            </a:r>
          </a:p>
          <a:p>
            <a:pPr lvl="2">
              <a:buClr>
                <a:srgbClr val="000066"/>
              </a:buClr>
              <a:buSzPct val="80000"/>
              <a:buFont typeface="Arial" pitchFamily="34" charset="0"/>
              <a:buChar char="•"/>
            </a:pPr>
            <a:endParaRPr lang="en-US" sz="2800" b="1" dirty="0" smtClean="0">
              <a:solidFill>
                <a:srgbClr val="000066"/>
              </a:solidFill>
            </a:endParaRPr>
          </a:p>
          <a:p>
            <a:pPr lvl="2">
              <a:buClr>
                <a:srgbClr val="000066"/>
              </a:buClr>
              <a:buSzPct val="80000"/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Vacuum pumps/gauges are failing</a:t>
            </a:r>
          </a:p>
          <a:p>
            <a:pPr lvl="3">
              <a:buClr>
                <a:srgbClr val="000066"/>
              </a:buClr>
              <a:buSzPct val="80000"/>
            </a:pPr>
            <a:r>
              <a:rPr lang="en-US" sz="2400" b="1" dirty="0" smtClean="0">
                <a:solidFill>
                  <a:srgbClr val="FF0000"/>
                </a:solidFill>
              </a:rPr>
              <a:t>8 in 2014, 2 in 2015, </a:t>
            </a:r>
            <a:r>
              <a:rPr lang="en-US" sz="2400" b="1" dirty="0">
                <a:solidFill>
                  <a:srgbClr val="FF0000"/>
                </a:solidFill>
              </a:rPr>
              <a:t>6</a:t>
            </a:r>
            <a:r>
              <a:rPr lang="en-US" sz="2400" b="1" dirty="0" smtClean="0">
                <a:solidFill>
                  <a:srgbClr val="FF0000"/>
                </a:solidFill>
              </a:rPr>
              <a:t> in 2016</a:t>
            </a:r>
          </a:p>
          <a:p>
            <a:pPr marL="822960" lvl="3" indent="0">
              <a:buClr>
                <a:srgbClr val="000066"/>
              </a:buClr>
              <a:buSzPct val="80000"/>
              <a:buNone/>
            </a:pPr>
            <a:endParaRPr lang="en-US" sz="2400" b="1" dirty="0" smtClean="0">
              <a:solidFill>
                <a:srgbClr val="000066"/>
              </a:solidFill>
            </a:endParaRPr>
          </a:p>
          <a:p>
            <a:pPr lvl="2">
              <a:buClr>
                <a:srgbClr val="000066"/>
              </a:buClr>
              <a:buSzPct val="80000"/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Receiver jars with air leaks, buildup</a:t>
            </a:r>
          </a:p>
          <a:p>
            <a:pPr lvl="3">
              <a:buClr>
                <a:srgbClr val="000066"/>
              </a:buClr>
              <a:buSzPct val="80000"/>
            </a:pPr>
            <a:r>
              <a:rPr lang="en-US" sz="2400" b="1" dirty="0" smtClean="0">
                <a:solidFill>
                  <a:srgbClr val="FF0000"/>
                </a:solidFill>
              </a:rPr>
              <a:t>5 in 2014, 5 in 2015, 7 in 2016</a:t>
            </a:r>
          </a:p>
          <a:p>
            <a:pPr lvl="2">
              <a:buClr>
                <a:srgbClr val="000066"/>
              </a:buClr>
              <a:buSzPct val="80000"/>
              <a:buNone/>
            </a:pPr>
            <a:endParaRPr lang="en-US" sz="2300" b="1" dirty="0" smtClean="0"/>
          </a:p>
          <a:p>
            <a:pPr lvl="2">
              <a:buClr>
                <a:srgbClr val="000066"/>
              </a:buClr>
              <a:buSzPct val="80000"/>
              <a:buFont typeface="Arial" pitchFamily="34" charset="0"/>
              <a:buChar char="•"/>
            </a:pPr>
            <a:endParaRPr lang="en-US" sz="2400" b="1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2">
              <a:buClr>
                <a:srgbClr val="000066"/>
              </a:buClr>
              <a:buSzPct val="80000"/>
              <a:buNone/>
            </a:pPr>
            <a:r>
              <a:rPr lang="en-US" sz="2200" b="1" dirty="0" smtClean="0">
                <a:latin typeface="Calibri" pitchFamily="34" charset="0"/>
              </a:rPr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71" y="152400"/>
            <a:ext cx="88392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0066"/>
                </a:solidFill>
              </a:rPr>
              <a:t>General Observations from Meter Centers</a:t>
            </a:r>
            <a:endParaRPr lang="en-US" sz="3600" b="1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02" y="1676400"/>
            <a:ext cx="3346269" cy="2362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z="1400" b="1" smtClean="0"/>
              <a:pPr/>
              <a:t>38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842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5715000" cy="5105400"/>
          </a:xfrm>
        </p:spPr>
        <p:txBody>
          <a:bodyPr>
            <a:normAutofit/>
          </a:bodyPr>
          <a:lstStyle/>
          <a:p>
            <a:pPr lvl="1">
              <a:buClr>
                <a:srgbClr val="000066"/>
              </a:buClr>
              <a:buSzPct val="80000"/>
            </a:pPr>
            <a:endParaRPr lang="en-US" sz="1800" b="1" dirty="0" smtClean="0"/>
          </a:p>
          <a:p>
            <a:pPr lvl="2">
              <a:buClr>
                <a:srgbClr val="000066"/>
              </a:buClr>
              <a:buSzPct val="80000"/>
            </a:pPr>
            <a:r>
              <a:rPr lang="en-US" sz="2400" b="1" dirty="0" smtClean="0">
                <a:solidFill>
                  <a:srgbClr val="000066"/>
                </a:solidFill>
              </a:rPr>
              <a:t>Trying to repair cracked bodies or caps with glues/cement</a:t>
            </a:r>
            <a:endParaRPr lang="en-US" sz="2400" b="1" dirty="0">
              <a:solidFill>
                <a:srgbClr val="000066"/>
              </a:solidFill>
            </a:endParaRPr>
          </a:p>
          <a:p>
            <a:pPr lvl="1">
              <a:buClr>
                <a:srgbClr val="000066"/>
              </a:buClr>
              <a:buSzPct val="80000"/>
              <a:buFont typeface="Wingdings" pitchFamily="2" charset="2"/>
              <a:buChar char="§"/>
            </a:pPr>
            <a:endParaRPr lang="en-US" sz="2400" b="1" dirty="0" smtClean="0"/>
          </a:p>
          <a:p>
            <a:pPr lvl="2">
              <a:buClr>
                <a:srgbClr val="000066"/>
              </a:buClr>
              <a:buSzPct val="80000"/>
            </a:pPr>
            <a:r>
              <a:rPr lang="en-US" sz="2400" b="1" dirty="0" smtClean="0">
                <a:solidFill>
                  <a:srgbClr val="FF0000"/>
                </a:solidFill>
              </a:rPr>
              <a:t>Weakens the whole meter</a:t>
            </a:r>
          </a:p>
          <a:p>
            <a:pPr lvl="2">
              <a:buClr>
                <a:srgbClr val="000066"/>
              </a:buClr>
              <a:buSzPct val="80000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lvl="2">
              <a:buClr>
                <a:srgbClr val="000066"/>
              </a:buClr>
              <a:buSzPct val="80000"/>
            </a:pPr>
            <a:r>
              <a:rPr lang="en-US" sz="2400" b="1" dirty="0" smtClean="0">
                <a:solidFill>
                  <a:srgbClr val="FF0000"/>
                </a:solidFill>
              </a:rPr>
              <a:t>Introduces air leaks</a:t>
            </a:r>
          </a:p>
          <a:p>
            <a:pPr lvl="2">
              <a:buClr>
                <a:srgbClr val="000066"/>
              </a:buClr>
              <a:buSzPct val="80000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lvl="2">
              <a:buClr>
                <a:srgbClr val="000066"/>
              </a:buClr>
              <a:buSzPct val="80000"/>
            </a:pPr>
            <a:r>
              <a:rPr lang="en-US" sz="2400" b="1" dirty="0" smtClean="0">
                <a:solidFill>
                  <a:srgbClr val="FF0000"/>
                </a:solidFill>
              </a:rPr>
              <a:t>Not approved for Grade A dairies (PMO/FDA)</a:t>
            </a:r>
          </a:p>
          <a:p>
            <a:pPr lvl="2">
              <a:buClr>
                <a:srgbClr val="000066"/>
              </a:buClr>
              <a:buSzPct val="80000"/>
              <a:buFont typeface="Arial" pitchFamily="34" charset="0"/>
              <a:buChar char="•"/>
            </a:pPr>
            <a:endParaRPr lang="en-US" b="1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2">
              <a:buClr>
                <a:srgbClr val="000066"/>
              </a:buClr>
              <a:buSzPct val="80000"/>
              <a:buNone/>
            </a:pPr>
            <a:r>
              <a:rPr lang="en-US" sz="2200" b="1" dirty="0" smtClean="0">
                <a:latin typeface="Calibri" pitchFamily="34" charset="0"/>
              </a:rPr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438400"/>
            <a:ext cx="3098800" cy="3098800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762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General Observations from Meter Centers</a:t>
            </a:r>
            <a:endParaRPr lang="en-US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z="1400" b="1" smtClean="0"/>
              <a:pPr/>
              <a:t>39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903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239000" cy="1447800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+mn-lt"/>
              </a:rPr>
              <a:t>Principle of Meter Operation</a:t>
            </a: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914400" y="2971800"/>
            <a:ext cx="5181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Measuring a 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volume of 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l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iquid 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p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assing 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t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hrough 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at a 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controlled 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r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ate 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and 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then diverting 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a 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precise 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a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mount 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into a 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calibrated 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f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lask 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to 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obtain and estimate the 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t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otal 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w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eight 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of the 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liquid</a:t>
            </a:r>
            <a:endParaRPr lang="en-US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-838200" y="989409"/>
            <a:ext cx="9472991" cy="5029200"/>
            <a:chOff x="576" y="1169"/>
            <a:chExt cx="3916" cy="1920"/>
          </a:xfrm>
        </p:grpSpPr>
        <p:pic>
          <p:nvPicPr>
            <p:cNvPr id="4121" name="Picture 25" descr="WBAUTOPIC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3776" y="1169"/>
              <a:ext cx="716" cy="1920"/>
            </a:xfrm>
            <a:prstGeom prst="rect">
              <a:avLst/>
            </a:prstGeom>
            <a:noFill/>
          </p:spPr>
        </p:pic>
        <p:sp>
          <p:nvSpPr>
            <p:cNvPr id="4122" name="Rectangle 26"/>
            <p:cNvSpPr>
              <a:spLocks noChangeArrowheads="1"/>
            </p:cNvSpPr>
            <p:nvPr/>
          </p:nvSpPr>
          <p:spPr bwMode="auto">
            <a:xfrm>
              <a:off x="576" y="1680"/>
              <a:ext cx="144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endParaRPr lang="en-US" sz="2800" b="1" dirty="0">
                <a:latin typeface="Bookman Old Style" pitchFamily="18" charset="0"/>
              </a:endParaRPr>
            </a:p>
          </p:txBody>
        </p:sp>
      </p:grp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1143000" y="1905000"/>
            <a:ext cx="5105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800" b="1" dirty="0"/>
              <a:t>Volumetric </a:t>
            </a:r>
            <a:r>
              <a:rPr lang="en-US" sz="3800" b="1" dirty="0" smtClean="0"/>
              <a:t>Meters</a:t>
            </a:r>
            <a:endParaRPr lang="en-US" sz="3800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z="1400" b="1" smtClean="0"/>
              <a:pPr/>
              <a:t>4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1850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68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2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118" grpId="0" autoUpdateAnimBg="0"/>
      <p:bldP spid="4124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524000"/>
            <a:ext cx="5562600" cy="5105400"/>
          </a:xfrm>
        </p:spPr>
        <p:txBody>
          <a:bodyPr>
            <a:normAutofit lnSpcReduction="10000"/>
          </a:bodyPr>
          <a:lstStyle/>
          <a:p>
            <a:pPr lvl="1">
              <a:buClr>
                <a:srgbClr val="000066"/>
              </a:buClr>
              <a:buSzPct val="80000"/>
            </a:pPr>
            <a:r>
              <a:rPr lang="en-US" sz="2400" b="1" dirty="0" smtClean="0"/>
              <a:t>Unapproved meter modification</a:t>
            </a:r>
          </a:p>
          <a:p>
            <a:pPr lvl="1">
              <a:buClr>
                <a:srgbClr val="000066"/>
              </a:buClr>
              <a:buSzPct val="80000"/>
            </a:pPr>
            <a:endParaRPr lang="en-US" sz="2400" b="1" dirty="0" smtClean="0"/>
          </a:p>
          <a:p>
            <a:pPr lvl="2">
              <a:buClr>
                <a:srgbClr val="000066"/>
              </a:buClr>
              <a:buSzPct val="80000"/>
            </a:pPr>
            <a:r>
              <a:rPr lang="en-US" sz="2400" b="1" dirty="0" smtClean="0">
                <a:solidFill>
                  <a:srgbClr val="000066"/>
                </a:solidFill>
              </a:rPr>
              <a:t>Trying to repair broken hose nipples on bodies or caps</a:t>
            </a:r>
          </a:p>
          <a:p>
            <a:pPr lvl="2">
              <a:buClr>
                <a:srgbClr val="000066"/>
              </a:buClr>
              <a:buSzPct val="80000"/>
              <a:buFont typeface="Wingdings" pitchFamily="2" charset="2"/>
              <a:buChar char="§"/>
            </a:pPr>
            <a:endParaRPr lang="en-US" sz="2400" b="1" dirty="0" smtClean="0"/>
          </a:p>
          <a:p>
            <a:pPr lvl="2">
              <a:buClr>
                <a:srgbClr val="000066"/>
              </a:buClr>
              <a:buSzPct val="80000"/>
            </a:pPr>
            <a:r>
              <a:rPr lang="en-US" sz="2400" b="1" dirty="0" smtClean="0">
                <a:solidFill>
                  <a:srgbClr val="FF0000"/>
                </a:solidFill>
              </a:rPr>
              <a:t>Brass hose connectors</a:t>
            </a:r>
          </a:p>
          <a:p>
            <a:pPr lvl="2">
              <a:buClr>
                <a:srgbClr val="000066"/>
              </a:buClr>
              <a:buSzPct val="80000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lvl="2">
              <a:buClr>
                <a:srgbClr val="000066"/>
              </a:buClr>
              <a:buSzPct val="80000"/>
            </a:pPr>
            <a:r>
              <a:rPr lang="en-US" sz="2400" b="1" dirty="0" smtClean="0">
                <a:solidFill>
                  <a:srgbClr val="FF0000"/>
                </a:solidFill>
              </a:rPr>
              <a:t>Ballpoint pens</a:t>
            </a:r>
          </a:p>
          <a:p>
            <a:pPr lvl="2">
              <a:buClr>
                <a:srgbClr val="000066"/>
              </a:buClr>
              <a:buSzPct val="80000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lvl="2">
              <a:buClr>
                <a:srgbClr val="000066"/>
              </a:buClr>
              <a:buSzPct val="80000"/>
            </a:pPr>
            <a:r>
              <a:rPr lang="en-US" sz="2400" b="1" dirty="0" smtClean="0">
                <a:solidFill>
                  <a:srgbClr val="FF0000"/>
                </a:solidFill>
              </a:rPr>
              <a:t>Not approved for Grade A dairies (PMO/FDA)</a:t>
            </a:r>
          </a:p>
          <a:p>
            <a:pPr lvl="2">
              <a:buClr>
                <a:srgbClr val="000066"/>
              </a:buClr>
              <a:buSzPct val="80000"/>
              <a:buFont typeface="Arial" pitchFamily="34" charset="0"/>
              <a:buChar char="•"/>
            </a:pPr>
            <a:endParaRPr lang="en-US" b="1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2">
              <a:buClr>
                <a:srgbClr val="000066"/>
              </a:buClr>
              <a:buSzPct val="80000"/>
              <a:buNone/>
            </a:pPr>
            <a:r>
              <a:rPr lang="en-US" sz="2200" b="1" dirty="0" smtClean="0">
                <a:latin typeface="Calibri" pitchFamily="34" charset="0"/>
              </a:rPr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209800"/>
            <a:ext cx="3098800" cy="309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General Observations from Meter Centers</a:t>
            </a:r>
            <a:endParaRPr lang="en-US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z="1400" b="1" smtClean="0"/>
              <a:pPr/>
              <a:t>40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09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>
                <a:latin typeface="+mn-lt"/>
              </a:rPr>
              <a:t>Keeping Flasks Looking Great</a:t>
            </a:r>
            <a:endParaRPr lang="en-GB" sz="3600" b="1" dirty="0">
              <a:latin typeface="+mn-lt"/>
            </a:endParaRPr>
          </a:p>
        </p:txBody>
      </p:sp>
      <p:pic>
        <p:nvPicPr>
          <p:cNvPr id="8194" name="Picture 2" descr="http://www.smartmarine.co.nz/images/products/xlarge/67862_meguiars_plastx_poli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192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16002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Remove cloudiness from aged flasks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chemeClr val="tx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Makes washing/cleanup easier</a:t>
            </a:r>
            <a:endParaRPr lang="en-US" sz="2400" b="1" dirty="0">
              <a:solidFill>
                <a:schemeClr val="tx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z="1400" b="1" smtClean="0"/>
              <a:pPr/>
              <a:t>41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49878457"/>
      </p:ext>
    </p:extLst>
  </p:cSld>
  <p:clrMapOvr>
    <a:masterClrMapping/>
  </p:clrMapOvr>
  <p:transition advTm="15840"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516" y="244979"/>
            <a:ext cx="8839200" cy="838200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/>
              <a:t>Keeping Flasks Looking Great</a:t>
            </a:r>
            <a:endParaRPr lang="en-GB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" y="1066800"/>
            <a:ext cx="4563884" cy="464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116" y="1707220"/>
            <a:ext cx="4563884" cy="336736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z="1400" b="1" smtClean="0"/>
              <a:pPr/>
              <a:t>42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39594347"/>
      </p:ext>
    </p:extLst>
  </p:cSld>
  <p:clrMapOvr>
    <a:masterClrMapping/>
  </p:clrMapOvr>
  <p:transition advTm="15840"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/>
              <a:t>Keeping Flasks Looking Great</a:t>
            </a:r>
            <a:endParaRPr lang="en-GB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399"/>
            <a:ext cx="8077200" cy="2140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85" y="3586530"/>
            <a:ext cx="8008321" cy="2140155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z="1400" b="1" smtClean="0"/>
              <a:pPr/>
              <a:t>43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45618915"/>
      </p:ext>
    </p:extLst>
  </p:cSld>
  <p:clrMapOvr>
    <a:masterClrMapping/>
  </p:clrMapOvr>
  <p:transition advTm="15840"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latin typeface="+mn-lt"/>
              </a:rPr>
              <a:t>Organized Inventory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b="1" dirty="0" smtClean="0"/>
              <a:t>Labeled Parts</a:t>
            </a:r>
          </a:p>
          <a:p>
            <a:pPr eaLnBrk="1" hangingPunct="1">
              <a:defRPr/>
            </a:pPr>
            <a:endParaRPr lang="en-US" sz="2400" b="1" dirty="0" smtClean="0"/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Do You Really Know What’s What?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How Many “Mystery” Parts Do You Have?</a:t>
            </a:r>
          </a:p>
          <a:p>
            <a:pPr lvl="1" eaLnBrk="1" hangingPunct="1">
              <a:defRPr/>
            </a:pPr>
            <a:endParaRPr lang="en-US" sz="24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400" b="1" dirty="0" smtClean="0"/>
              <a:t>Parts in Compartments/Bins</a:t>
            </a:r>
          </a:p>
          <a:p>
            <a:pPr eaLnBrk="1" hangingPunct="1">
              <a:defRPr/>
            </a:pPr>
            <a:endParaRPr lang="en-US" sz="2400" b="1" dirty="0" smtClean="0"/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Organization = Efficiency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Efficiency = Speed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z="1400" b="1" smtClean="0"/>
              <a:pPr/>
              <a:t>44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840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11398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 smtClean="0">
                <a:latin typeface="+mn-lt"/>
              </a:rPr>
              <a:t>Meter </a:t>
            </a:r>
            <a:r>
              <a:rPr lang="en-US" sz="3600" b="1" dirty="0">
                <a:latin typeface="+mn-lt"/>
              </a:rPr>
              <a:t>Technician’s Job </a:t>
            </a:r>
            <a:r>
              <a:rPr lang="en-US" sz="3600" b="1" dirty="0" smtClean="0">
                <a:latin typeface="+mn-lt"/>
              </a:rPr>
              <a:t>Responsibilities</a:t>
            </a:r>
            <a:r>
              <a:rPr lang="en-US" sz="3600" b="1" dirty="0">
                <a:latin typeface="+mn-lt"/>
              </a:rPr>
              <a:t/>
            </a:r>
            <a:br>
              <a:rPr lang="en-US" sz="3600" b="1" dirty="0">
                <a:latin typeface="+mn-lt"/>
              </a:rPr>
            </a:br>
            <a:endParaRPr lang="en-US" sz="3600" dirty="0" smtClean="0">
              <a:latin typeface="+mn-lt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1328"/>
            <a:ext cx="8229600" cy="4309871"/>
          </a:xfrm>
        </p:spPr>
        <p:txBody>
          <a:bodyPr>
            <a:normAutofit/>
          </a:bodyPr>
          <a:lstStyle/>
          <a:p>
            <a:pPr lvl="1" eaLnBrk="1" hangingPunct="1">
              <a:defRPr/>
            </a:pP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Verification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Repair and Calibration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Responsible</a:t>
            </a:r>
          </a:p>
          <a:p>
            <a:pPr lvl="1" eaLnBrk="1" hangingPunct="1">
              <a:defRPr/>
            </a:pPr>
            <a:endParaRPr lang="en-US" sz="2400" b="1" dirty="0" smtClean="0">
              <a:solidFill>
                <a:srgbClr val="000066"/>
              </a:solidFill>
            </a:endParaRPr>
          </a:p>
          <a:p>
            <a:pPr eaLnBrk="1" hangingPunct="1">
              <a:defRPr/>
            </a:pPr>
            <a:r>
              <a:rPr lang="en-US" sz="2400" b="1" dirty="0" smtClean="0"/>
              <a:t>For the Very Foundation of the DHI Industry</a:t>
            </a:r>
          </a:p>
          <a:p>
            <a:pPr eaLnBrk="1" hangingPunct="1">
              <a:defRPr/>
            </a:pPr>
            <a:endParaRPr lang="en-US" sz="2400" b="1" dirty="0" smtClean="0"/>
          </a:p>
          <a:p>
            <a:pPr eaLnBrk="1" hangingPunct="1">
              <a:defRPr/>
            </a:pPr>
            <a:r>
              <a:rPr lang="en-US" sz="2400" b="1" dirty="0" smtClean="0"/>
              <a:t>Be Proud of Your Job and Take Your Responsibilities Seriously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z="1400" b="1" smtClean="0"/>
              <a:pPr/>
              <a:t>45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7856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/>
              <a:t>Resources Available On-Line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/>
          </a:bodyPr>
          <a:lstStyle/>
          <a:p>
            <a:pPr marL="624078" indent="-514350">
              <a:buClr>
                <a:srgbClr val="000066"/>
              </a:buClr>
              <a:buNone/>
              <a:defRPr/>
            </a:pPr>
            <a:r>
              <a:rPr 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QCS website is your source…</a:t>
            </a:r>
          </a:p>
          <a:p>
            <a:pPr marL="624078" indent="-514350">
              <a:buClr>
                <a:srgbClr val="000066"/>
              </a:buClr>
              <a:buNone/>
              <a:defRPr/>
            </a:pPr>
            <a:endParaRPr lang="en-US" sz="2400" b="1" i="1" dirty="0" smtClean="0">
              <a:solidFill>
                <a:srgbClr val="000066"/>
              </a:solidFill>
            </a:endParaRPr>
          </a:p>
          <a:p>
            <a:pPr marL="907542" lvl="1" indent="-514350">
              <a:buClr>
                <a:srgbClr val="000066"/>
              </a:buClr>
              <a:defRPr/>
            </a:pPr>
            <a:r>
              <a:rPr lang="en-US" sz="2400" b="1" dirty="0" smtClean="0"/>
              <a:t>Current auditing guidelines</a:t>
            </a:r>
          </a:p>
          <a:p>
            <a:pPr marL="907542" lvl="1" indent="-514350">
              <a:buClr>
                <a:srgbClr val="000066"/>
              </a:buClr>
              <a:defRPr/>
            </a:pPr>
            <a:r>
              <a:rPr lang="en-US" sz="2400" b="1" dirty="0" smtClean="0"/>
              <a:t>List of certified meter centers</a:t>
            </a:r>
          </a:p>
          <a:p>
            <a:pPr marL="907542" lvl="1" indent="-514350">
              <a:buClr>
                <a:srgbClr val="000066"/>
              </a:buClr>
              <a:defRPr/>
            </a:pPr>
            <a:r>
              <a:rPr lang="en-US" sz="2400" b="1" dirty="0" smtClean="0"/>
              <a:t>List of certified meter technicians</a:t>
            </a:r>
          </a:p>
          <a:p>
            <a:pPr marL="907542" lvl="1" indent="-514350">
              <a:buClr>
                <a:srgbClr val="000066"/>
              </a:buClr>
              <a:defRPr/>
            </a:pPr>
            <a:r>
              <a:rPr lang="en-US" sz="2400" b="1" dirty="0" smtClean="0"/>
              <a:t>List of approved meters and scales</a:t>
            </a:r>
          </a:p>
          <a:p>
            <a:pPr marL="907542" lvl="1" indent="-514350">
              <a:buClr>
                <a:srgbClr val="000066"/>
              </a:buClr>
              <a:defRPr/>
            </a:pPr>
            <a:r>
              <a:rPr lang="en-US" sz="2400" b="1" dirty="0" smtClean="0"/>
              <a:t>Links to manufacturers </a:t>
            </a:r>
          </a:p>
          <a:p>
            <a:pPr marL="907542" lvl="1" indent="-514350">
              <a:buClr>
                <a:srgbClr val="000066"/>
              </a:buClr>
              <a:defRPr/>
            </a:pPr>
            <a:endParaRPr lang="en-US" sz="2400" b="1" i="1" dirty="0" smtClean="0">
              <a:solidFill>
                <a:srgbClr val="000066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	www.quality-certification.com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z="1400" b="1" smtClean="0"/>
              <a:pPr/>
              <a:t>46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986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419601"/>
            <a:ext cx="8229600" cy="1524000"/>
          </a:xfrm>
        </p:spPr>
        <p:txBody>
          <a:bodyPr>
            <a:normAutofit lnSpcReduction="10000"/>
          </a:bodyPr>
          <a:lstStyle/>
          <a:p>
            <a:pPr marL="624078" indent="-514350">
              <a:buNone/>
            </a:pPr>
            <a:r>
              <a:rPr lang="en-US" sz="2400" b="1" dirty="0" smtClean="0">
                <a:solidFill>
                  <a:srgbClr val="000066"/>
                </a:solidFill>
              </a:rPr>
              <a:t>A simple, yet vital mission….</a:t>
            </a:r>
          </a:p>
          <a:p>
            <a:pPr marL="624078" indent="-514350" algn="ctr">
              <a:buNone/>
            </a:pPr>
            <a:endParaRPr lang="en-US" sz="1500" b="1" dirty="0" smtClean="0">
              <a:solidFill>
                <a:srgbClr val="000066"/>
              </a:solidFill>
            </a:endParaRPr>
          </a:p>
          <a:p>
            <a:pPr marL="624078" indent="-514350" algn="ctr">
              <a:buNone/>
            </a:pPr>
            <a:r>
              <a:rPr lang="en-US" b="1" dirty="0" smtClean="0">
                <a:solidFill>
                  <a:srgbClr val="000066"/>
                </a:solidFill>
              </a:rPr>
              <a:t>Providing a reliable source of information to people interested in the U.S. dairy records industry.</a:t>
            </a:r>
          </a:p>
          <a:p>
            <a:pPr marL="624078" indent="-514350" algn="ctr">
              <a:buNone/>
            </a:pPr>
            <a:endParaRPr lang="en-US" b="1" dirty="0" smtClean="0">
              <a:solidFill>
                <a:srgbClr val="00006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000066"/>
                </a:solidFill>
                <a:effectLst/>
              </a:rPr>
              <a:t>Quality Certification Services Inc.</a:t>
            </a:r>
            <a:endParaRPr lang="en-US" sz="4400" dirty="0">
              <a:solidFill>
                <a:srgbClr val="000066"/>
              </a:solidFill>
              <a:effectLst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397000"/>
          <a:ext cx="8001000" cy="294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84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6019800" cy="1066800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+mn-lt"/>
              </a:rPr>
              <a:t>Important Facts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5406"/>
            <a:ext cx="8382000" cy="50267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/>
              <a:t>The Meter takes a representative proportion of the total milk flow</a:t>
            </a:r>
          </a:p>
          <a:p>
            <a:pPr lvl="1"/>
            <a:r>
              <a:rPr lang="en-GB" sz="2400" b="1" dirty="0">
                <a:solidFill>
                  <a:schemeClr val="bg2">
                    <a:lumMod val="75000"/>
                  </a:schemeClr>
                </a:solidFill>
              </a:rPr>
              <a:t>Measuring pounds of </a:t>
            </a:r>
            <a:r>
              <a:rPr lang="en-GB" sz="2400" b="1" dirty="0" smtClean="0">
                <a:solidFill>
                  <a:schemeClr val="bg2">
                    <a:lumMod val="75000"/>
                  </a:schemeClr>
                </a:solidFill>
              </a:rPr>
              <a:t>milk</a:t>
            </a:r>
          </a:p>
          <a:p>
            <a:pPr lvl="1"/>
            <a:endParaRPr lang="en-GB" sz="2400" b="1" dirty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en-GB" sz="2400" b="1" dirty="0"/>
              <a:t>The </a:t>
            </a:r>
            <a:r>
              <a:rPr lang="en-GB" sz="2400" b="1" dirty="0" smtClean="0"/>
              <a:t>subsample </a:t>
            </a:r>
            <a:r>
              <a:rPr lang="en-GB" sz="2400" b="1" dirty="0"/>
              <a:t>must represent the entire milking letdown</a:t>
            </a:r>
          </a:p>
          <a:p>
            <a:pPr lvl="1"/>
            <a:r>
              <a:rPr lang="en-GB" sz="2400" b="1" dirty="0">
                <a:solidFill>
                  <a:schemeClr val="bg2">
                    <a:lumMod val="75000"/>
                  </a:schemeClr>
                </a:solidFill>
              </a:rPr>
              <a:t>For accurate components </a:t>
            </a:r>
            <a:r>
              <a:rPr lang="en-GB" sz="2400" b="1" dirty="0" smtClean="0">
                <a:solidFill>
                  <a:schemeClr val="bg2">
                    <a:lumMod val="75000"/>
                  </a:schemeClr>
                </a:solidFill>
              </a:rPr>
              <a:t>analysis</a:t>
            </a:r>
            <a:endParaRPr lang="en-GB" sz="2400" b="1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GB" sz="2400" b="1" dirty="0">
                <a:solidFill>
                  <a:schemeClr val="bg2">
                    <a:lumMod val="75000"/>
                  </a:schemeClr>
                </a:solidFill>
              </a:rPr>
              <a:t>This can be achieved either </a:t>
            </a:r>
            <a:r>
              <a:rPr lang="en-GB" sz="2400" b="1" dirty="0"/>
              <a:t>	</a:t>
            </a:r>
          </a:p>
          <a:p>
            <a:pPr lvl="2"/>
            <a:r>
              <a:rPr lang="en-GB" sz="2400" b="1" dirty="0">
                <a:solidFill>
                  <a:srgbClr val="292929"/>
                </a:solidFill>
              </a:rPr>
              <a:t>by mixing the collected </a:t>
            </a:r>
            <a:r>
              <a:rPr lang="en-GB" sz="2400" b="1" dirty="0" smtClean="0">
                <a:solidFill>
                  <a:srgbClr val="292929"/>
                </a:solidFill>
              </a:rPr>
              <a:t>milk – </a:t>
            </a:r>
            <a:r>
              <a:rPr lang="en-GB" sz="2400" b="1" dirty="0" smtClean="0">
                <a:solidFill>
                  <a:schemeClr val="bg2">
                    <a:lumMod val="75000"/>
                  </a:schemeClr>
                </a:solidFill>
              </a:rPr>
              <a:t>Pull-Out, Ezi-Test, Farmer, Econo-Valve</a:t>
            </a:r>
            <a:endParaRPr lang="en-GB" sz="2400" b="1" dirty="0">
              <a:solidFill>
                <a:schemeClr val="bg2">
                  <a:lumMod val="75000"/>
                </a:schemeClr>
              </a:solidFill>
            </a:endParaRPr>
          </a:p>
          <a:p>
            <a:pPr lvl="2"/>
            <a:r>
              <a:rPr lang="en-GB" sz="2400" b="1" dirty="0">
                <a:solidFill>
                  <a:srgbClr val="292929"/>
                </a:solidFill>
              </a:rPr>
              <a:t>by taking a small amount of the milk as it flows by during the emptying </a:t>
            </a:r>
            <a:r>
              <a:rPr lang="en-GB" sz="2400" b="1" dirty="0" smtClean="0">
                <a:solidFill>
                  <a:srgbClr val="292929"/>
                </a:solidFill>
              </a:rPr>
              <a:t>process – </a:t>
            </a:r>
            <a:r>
              <a:rPr lang="en-GB" sz="2400" b="1" dirty="0" smtClean="0">
                <a:solidFill>
                  <a:schemeClr val="bg2">
                    <a:lumMod val="75000"/>
                  </a:schemeClr>
                </a:solidFill>
              </a:rPr>
              <a:t>Auto Sampler </a:t>
            </a:r>
            <a:endParaRPr lang="en-GB" sz="2400" b="1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endParaRPr lang="en-GB" sz="2400" b="1" dirty="0">
              <a:solidFill>
                <a:srgbClr val="000099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z="1400" b="1" smtClean="0"/>
              <a:pPr/>
              <a:t>5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15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976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5410200" cy="1066800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+mn-lt"/>
              </a:rPr>
              <a:t>Vacuum Drop</a:t>
            </a:r>
          </a:p>
        </p:txBody>
      </p:sp>
      <p:sp>
        <p:nvSpPr>
          <p:cNvPr id="8196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686800" cy="4800600"/>
          </a:xfrm>
          <a:noFill/>
          <a:ln/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GB" sz="2400" b="1" dirty="0"/>
              <a:t>There are five main things which affect vacuum drop</a:t>
            </a:r>
            <a:r>
              <a:rPr lang="en-GB" sz="2400" b="1" dirty="0" smtClean="0"/>
              <a:t>:</a:t>
            </a:r>
          </a:p>
          <a:p>
            <a:pPr lvl="1">
              <a:spcBef>
                <a:spcPct val="50000"/>
              </a:spcBef>
            </a:pPr>
            <a:r>
              <a:rPr lang="en-GB" sz="2400" b="1" dirty="0" smtClean="0">
                <a:solidFill>
                  <a:srgbClr val="000066"/>
                </a:solidFill>
              </a:rPr>
              <a:t>The type and model </a:t>
            </a:r>
            <a:r>
              <a:rPr lang="en-GB" sz="2400" b="1" dirty="0">
                <a:solidFill>
                  <a:srgbClr val="000066"/>
                </a:solidFill>
              </a:rPr>
              <a:t>of meter</a:t>
            </a:r>
          </a:p>
          <a:p>
            <a:pPr lvl="1">
              <a:spcBef>
                <a:spcPct val="50000"/>
              </a:spcBef>
            </a:pPr>
            <a:r>
              <a:rPr lang="en-GB" sz="2400" b="1" dirty="0">
                <a:solidFill>
                  <a:schemeClr val="bg2">
                    <a:lumMod val="75000"/>
                  </a:schemeClr>
                </a:solidFill>
              </a:rPr>
              <a:t>The air admission rate</a:t>
            </a:r>
          </a:p>
          <a:p>
            <a:pPr lvl="1">
              <a:spcBef>
                <a:spcPct val="50000"/>
              </a:spcBef>
            </a:pPr>
            <a:r>
              <a:rPr lang="en-GB" sz="2400" b="1" dirty="0">
                <a:solidFill>
                  <a:srgbClr val="000066"/>
                </a:solidFill>
              </a:rPr>
              <a:t>The flow rate (diameter </a:t>
            </a:r>
            <a:r>
              <a:rPr lang="en-GB" sz="2400" b="1" dirty="0" smtClean="0">
                <a:solidFill>
                  <a:srgbClr val="000066"/>
                </a:solidFill>
              </a:rPr>
              <a:t>and length</a:t>
            </a:r>
            <a:r>
              <a:rPr lang="en-GB" sz="2400" b="1" dirty="0">
                <a:solidFill>
                  <a:srgbClr val="000066"/>
                </a:solidFill>
              </a:rPr>
              <a:t>) </a:t>
            </a:r>
          </a:p>
          <a:p>
            <a:pPr lvl="1">
              <a:spcBef>
                <a:spcPct val="50000"/>
              </a:spcBef>
            </a:pPr>
            <a:r>
              <a:rPr lang="en-GB" sz="2400" b="1" dirty="0">
                <a:solidFill>
                  <a:schemeClr val="bg2">
                    <a:lumMod val="75000"/>
                  </a:schemeClr>
                </a:solidFill>
              </a:rPr>
              <a:t>The length of extra tubing added to the system to connect the meters</a:t>
            </a:r>
          </a:p>
          <a:p>
            <a:pPr lvl="1">
              <a:spcBef>
                <a:spcPct val="50000"/>
              </a:spcBef>
            </a:pPr>
            <a:r>
              <a:rPr lang="en-GB" sz="2400" b="1" dirty="0">
                <a:solidFill>
                  <a:srgbClr val="000066"/>
                </a:solidFill>
              </a:rPr>
              <a:t>The </a:t>
            </a:r>
            <a:r>
              <a:rPr lang="en-GB" sz="2400" b="1" dirty="0" smtClean="0">
                <a:solidFill>
                  <a:srgbClr val="000066"/>
                </a:solidFill>
              </a:rPr>
              <a:t>mounting position </a:t>
            </a:r>
            <a:r>
              <a:rPr lang="en-GB" sz="2400" b="1" dirty="0">
                <a:solidFill>
                  <a:srgbClr val="000066"/>
                </a:solidFill>
              </a:rPr>
              <a:t>of the </a:t>
            </a:r>
            <a:r>
              <a:rPr lang="en-GB" sz="2400" b="1" dirty="0" smtClean="0">
                <a:solidFill>
                  <a:srgbClr val="000066"/>
                </a:solidFill>
              </a:rPr>
              <a:t>meter - </a:t>
            </a:r>
            <a:r>
              <a:rPr lang="en-GB" sz="2400" b="1" dirty="0">
                <a:solidFill>
                  <a:srgbClr val="000066"/>
                </a:solidFill>
              </a:rPr>
              <a:t>high or low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z="1400" b="1" smtClean="0"/>
              <a:pPr/>
              <a:t>6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110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856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latin typeface="+mn-lt"/>
              </a:rPr>
              <a:t>Standard Flow Water Test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b="1" u="sng" dirty="0" smtClean="0"/>
              <a:t>Requires</a:t>
            </a:r>
            <a:r>
              <a:rPr lang="en-US" sz="2400" b="1" dirty="0" smtClean="0"/>
              <a:t> Air Admission Inlet</a:t>
            </a:r>
          </a:p>
          <a:p>
            <a:pPr eaLnBrk="1" hangingPunct="1">
              <a:defRPr/>
            </a:pPr>
            <a:endParaRPr lang="en-US" sz="2400" b="1" dirty="0" smtClean="0"/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Hole from a #60 drill bit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After the in-line water restrictor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24”- 36” from the meter inlet</a:t>
            </a:r>
          </a:p>
          <a:p>
            <a:pPr lvl="1" eaLnBrk="1" hangingPunct="1">
              <a:defRPr/>
            </a:pPr>
            <a:endParaRPr lang="en-US" sz="2400" b="1" dirty="0" smtClean="0"/>
          </a:p>
          <a:p>
            <a:pPr eaLnBrk="1" hangingPunct="1">
              <a:defRPr/>
            </a:pPr>
            <a:r>
              <a:rPr lang="en-US" sz="2400" b="1" dirty="0" smtClean="0"/>
              <a:t>Water Restrictor has 1/8” Opening</a:t>
            </a:r>
          </a:p>
          <a:p>
            <a:pPr eaLnBrk="1" hangingPunct="1">
              <a:defRPr/>
            </a:pPr>
            <a:endParaRPr lang="en-US" sz="2400" b="1" dirty="0" smtClean="0"/>
          </a:p>
          <a:p>
            <a:pPr eaLnBrk="1" hangingPunct="1">
              <a:defRPr/>
            </a:pPr>
            <a:r>
              <a:rPr lang="en-US" sz="2400" b="1" dirty="0" smtClean="0"/>
              <a:t>Flow Rate = 8 lbs/minute (4:34)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z="1400" b="1" smtClean="0"/>
              <a:pPr/>
              <a:t>7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982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24578" y="381000"/>
            <a:ext cx="82296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latin typeface="+mn-lt"/>
              </a:rPr>
              <a:t>Standard Flow Water Test - Options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971800"/>
            <a:ext cx="3886200" cy="2295471"/>
          </a:xfrm>
        </p:spPr>
        <p:txBody>
          <a:bodyPr/>
          <a:lstStyle/>
          <a:p>
            <a:pPr marL="393192" lvl="1" indent="0" algn="ctr" eaLnBrk="1" hangingPunct="1">
              <a:buNone/>
              <a:defRPr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Closed Jar-to-Jar 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S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ystem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1" r="2716"/>
          <a:stretch/>
        </p:blipFill>
        <p:spPr>
          <a:xfrm>
            <a:off x="4639378" y="1219200"/>
            <a:ext cx="4274350" cy="5232773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z="1400" b="1" smtClean="0"/>
              <a:pPr/>
              <a:t>8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892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998"/>
            <a:ext cx="82296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latin typeface="+mn-lt"/>
              </a:rPr>
              <a:t>Standard Flow Water Test - Options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4953000" cy="3355692"/>
          </a:xfrm>
        </p:spPr>
        <p:txBody>
          <a:bodyPr/>
          <a:lstStyle/>
          <a:p>
            <a:pPr marL="393192" lvl="1" indent="0" algn="ctr" eaLnBrk="1" hangingPunct="1">
              <a:spcBef>
                <a:spcPts val="0"/>
              </a:spcBef>
              <a:buNone/>
              <a:defRPr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Use of Standard 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F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low 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W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and from Waikato</a:t>
            </a:r>
          </a:p>
          <a:p>
            <a:pPr marL="393192" lvl="1" indent="0" algn="ctr" eaLnBrk="1" hangingPunct="1">
              <a:spcBef>
                <a:spcPts val="0"/>
              </a:spcBef>
              <a:buNone/>
              <a:defRPr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 &amp; Tru-Test Fast Flow Bucket</a:t>
            </a:r>
          </a:p>
          <a:p>
            <a:pPr marL="274320" lvl="1" indent="0" eaLnBrk="1" hangingPunct="1">
              <a:buNone/>
              <a:defRPr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1" t="5193" r="16316"/>
          <a:stretch/>
        </p:blipFill>
        <p:spPr>
          <a:xfrm>
            <a:off x="5486400" y="1520983"/>
            <a:ext cx="2594610" cy="49370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7319010" cy="67437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z="1400" b="1" smtClean="0"/>
              <a:pPr/>
              <a:t>9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1535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13">
      <a:dk1>
        <a:srgbClr val="000099"/>
      </a:dk1>
      <a:lt1>
        <a:sysClr val="window" lastClr="FFFFFF"/>
      </a:lt1>
      <a:dk2>
        <a:srgbClr val="000099"/>
      </a:dk2>
      <a:lt2>
        <a:srgbClr val="5B5BFF"/>
      </a:lt2>
      <a:accent1>
        <a:srgbClr val="000099"/>
      </a:accent1>
      <a:accent2>
        <a:srgbClr val="ADADFF"/>
      </a:accent2>
      <a:accent3>
        <a:srgbClr val="000033"/>
      </a:accent3>
      <a:accent4>
        <a:srgbClr val="FFFF00"/>
      </a:accent4>
      <a:accent5>
        <a:srgbClr val="ADADFF"/>
      </a:accent5>
      <a:accent6>
        <a:srgbClr val="00B050"/>
      </a:accent6>
      <a:hlink>
        <a:srgbClr val="FF0000"/>
      </a:hlink>
      <a:folHlink>
        <a:srgbClr val="0000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5600</TotalTime>
  <Words>1962</Words>
  <Application>Microsoft Office PowerPoint</Application>
  <PresentationFormat>On-screen Show (4:3)</PresentationFormat>
  <Paragraphs>518</Paragraphs>
  <Slides>47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Clarity</vt:lpstr>
      <vt:lpstr>Meter Technician Calibration Procedures </vt:lpstr>
      <vt:lpstr>Topics to Cover…</vt:lpstr>
      <vt:lpstr>Some Terminology for Tru-Test Meters</vt:lpstr>
      <vt:lpstr>Principle of Meter Operation</vt:lpstr>
      <vt:lpstr>Important Facts</vt:lpstr>
      <vt:lpstr>Vacuum Drop</vt:lpstr>
      <vt:lpstr>Standard Flow Water Test</vt:lpstr>
      <vt:lpstr>Standard Flow Water Test - Options</vt:lpstr>
      <vt:lpstr>Standard Flow Water Test - Options</vt:lpstr>
      <vt:lpstr>Dual Meter Water Test</vt:lpstr>
      <vt:lpstr>Dual Meter Water Test</vt:lpstr>
      <vt:lpstr>Fast Flow Water Test</vt:lpstr>
      <vt:lpstr>Fast Flow Water Test</vt:lpstr>
      <vt:lpstr>Getting Started</vt:lpstr>
      <vt:lpstr>Meter Installation</vt:lpstr>
      <vt:lpstr>Clean Equipment</vt:lpstr>
      <vt:lpstr>While You Run</vt:lpstr>
      <vt:lpstr>Meter Calibration Requirements</vt:lpstr>
      <vt:lpstr>Meter Calibration Requirements</vt:lpstr>
      <vt:lpstr>Meter Calibration Tag Options</vt:lpstr>
      <vt:lpstr>Reporting Meter Calibration Results</vt:lpstr>
      <vt:lpstr>Reporting Meter Calibration Results</vt:lpstr>
      <vt:lpstr>Periodic  and Annual Maintenance</vt:lpstr>
      <vt:lpstr>Periodic and Annual Maintenance</vt:lpstr>
      <vt:lpstr>Several Runs Later….</vt:lpstr>
      <vt:lpstr>Maintaining Water Volume</vt:lpstr>
      <vt:lpstr>Cleaning</vt:lpstr>
      <vt:lpstr>Trouble Shooting</vt:lpstr>
      <vt:lpstr>Trouble Shooting</vt:lpstr>
      <vt:lpstr>Trouble Shooting</vt:lpstr>
      <vt:lpstr>Trouble Shooting</vt:lpstr>
      <vt:lpstr>Trouble Shooting</vt:lpstr>
      <vt:lpstr>Trouble Shooting</vt:lpstr>
      <vt:lpstr>Worker Friendly Meter Center</vt:lpstr>
      <vt:lpstr>Clean Work Area Makes a Difference</vt:lpstr>
      <vt:lpstr>General Observations from Meter Centers</vt:lpstr>
      <vt:lpstr>General Observations from Meter Centers</vt:lpstr>
      <vt:lpstr>General Observations from Meter Centers</vt:lpstr>
      <vt:lpstr>PowerPoint Presentation</vt:lpstr>
      <vt:lpstr>General Observations from Meter Centers</vt:lpstr>
      <vt:lpstr>Keeping Flasks Looking Great</vt:lpstr>
      <vt:lpstr>Keeping Flasks Looking Great</vt:lpstr>
      <vt:lpstr>Keeping Flasks Looking Great</vt:lpstr>
      <vt:lpstr>Organized Inventory</vt:lpstr>
      <vt:lpstr>Meter Technician’s Job Responsibilities </vt:lpstr>
      <vt:lpstr>Resources Available On-Line</vt:lpstr>
      <vt:lpstr>Quality Certification Services Inc.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Milk recording samples –  multiple analyses, multiple challenges</dc:title>
  <dc:creator>Steven J. Sievert</dc:creator>
  <cp:lastModifiedBy>Steven J. Sievert</cp:lastModifiedBy>
  <cp:revision>242</cp:revision>
  <cp:lastPrinted>2016-10-19T18:30:45Z</cp:lastPrinted>
  <dcterms:created xsi:type="dcterms:W3CDTF">2013-05-17T16:20:53Z</dcterms:created>
  <dcterms:modified xsi:type="dcterms:W3CDTF">2017-07-26T19:20:02Z</dcterms:modified>
</cp:coreProperties>
</file>