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348" r:id="rId3"/>
    <p:sldId id="464" r:id="rId4"/>
    <p:sldId id="448" r:id="rId5"/>
    <p:sldId id="461" r:id="rId6"/>
    <p:sldId id="451" r:id="rId7"/>
    <p:sldId id="449" r:id="rId8"/>
    <p:sldId id="462" r:id="rId9"/>
    <p:sldId id="353" r:id="rId10"/>
    <p:sldId id="445" r:id="rId11"/>
    <p:sldId id="463" r:id="rId12"/>
    <p:sldId id="459" r:id="rId13"/>
    <p:sldId id="457" r:id="rId14"/>
    <p:sldId id="458" r:id="rId15"/>
    <p:sldId id="453" r:id="rId16"/>
    <p:sldId id="452" r:id="rId17"/>
    <p:sldId id="450" r:id="rId18"/>
    <p:sldId id="447" r:id="rId19"/>
    <p:sldId id="467" r:id="rId20"/>
    <p:sldId id="465" r:id="rId21"/>
    <p:sldId id="466" r:id="rId22"/>
    <p:sldId id="454" r:id="rId23"/>
    <p:sldId id="456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FE5"/>
    <a:srgbClr val="E5FFE5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9" autoAdjust="0"/>
    <p:restoredTop sz="95444" autoAdjust="0"/>
  </p:normalViewPr>
  <p:slideViewPr>
    <p:cSldViewPr>
      <p:cViewPr varScale="1">
        <p:scale>
          <a:sx n="89" d="100"/>
          <a:sy n="89" d="100"/>
        </p:scale>
        <p:origin x="-111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014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4A650-29F3-4B7D-85B7-1961F19CA794}" type="datetimeFigureOut">
              <a:rPr lang="en-US" smtClean="0"/>
              <a:t>8/10/2017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49327-6CCF-466D-9B00-A41C34C8E4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192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E50F7E-96A1-4952-9B40-5B193A0C26A2}" type="datetimeFigureOut">
              <a:rPr lang="en-US" smtClean="0"/>
              <a:t>8/10/2017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4992AC-0DB4-4B0C-9617-114B4BF6FF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4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992AC-0DB4-4B0C-9617-114B4BF6FFD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63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78F837E-EBE1-42AC-81EF-1F338F9F3301}" type="datetime5">
              <a:rPr lang="en-US" smtClean="0"/>
              <a:pPr/>
              <a:t>10-Aug-17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78F837E-EBE1-42AC-81EF-1F338F9F3301}" type="datetime5">
              <a:rPr lang="en-US" smtClean="0"/>
              <a:pPr/>
              <a:t>10-Aug-17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78F837E-EBE1-42AC-81EF-1F338F9F3301}" type="datetime5">
              <a:rPr lang="en-US" smtClean="0"/>
              <a:pPr/>
              <a:t>10-Aug-17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78F837E-EBE1-42AC-81EF-1F338F9F3301}" type="datetime5">
              <a:rPr lang="en-US" smtClean="0"/>
              <a:pPr/>
              <a:t>10-Aug-17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38CD95-2AC7-4BA8-AE6F-4FBB83532492}" type="datetime5">
              <a:rPr lang="en-US" smtClean="0"/>
              <a:pPr/>
              <a:t>10-Aug-17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78F837E-EBE1-42AC-81EF-1F338F9F3301}" type="datetime5">
              <a:rPr lang="en-US" smtClean="0"/>
              <a:pPr/>
              <a:t>10-Aug-17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78F837E-EBE1-42AC-81EF-1F338F9F3301}" type="datetime5">
              <a:rPr lang="en-US" smtClean="0"/>
              <a:pPr/>
              <a:t>10-Aug-17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38CD95-2AC7-4BA8-AE6F-4FBB83532492}" type="datetime5">
              <a:rPr lang="en-US" smtClean="0"/>
              <a:pPr/>
              <a:t>10-Aug-17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38CD95-2AC7-4BA8-AE6F-4FBB83532492}" type="datetime5">
              <a:rPr lang="en-US" smtClean="0"/>
              <a:pPr/>
              <a:t>10-Aug-17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38CD95-2AC7-4BA8-AE6F-4FBB83532492}" type="datetime5">
              <a:rPr lang="en-US" smtClean="0"/>
              <a:pPr/>
              <a:t>10-Aug-17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38CD95-2AC7-4BA8-AE6F-4FBB83532492}" type="datetime5">
              <a:rPr lang="en-US" smtClean="0"/>
              <a:pPr/>
              <a:t>10-Aug-17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38CD95-2AC7-4BA8-AE6F-4FBB83532492}" type="datetime5">
              <a:rPr lang="en-US" smtClean="0"/>
              <a:pPr/>
              <a:t>10-Aug-17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38CD95-2AC7-4BA8-AE6F-4FBB83532492}" type="datetime5">
              <a:rPr lang="en-US" smtClean="0"/>
              <a:pPr/>
              <a:t>10-Aug-17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38CD95-2AC7-4BA8-AE6F-4FBB83532492}" type="datetime5">
              <a:rPr lang="en-US" smtClean="0"/>
              <a:pPr/>
              <a:t>10-Aug-17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38CD95-2AC7-4BA8-AE6F-4FBB83532492}" type="datetime5">
              <a:rPr lang="en-US" smtClean="0"/>
              <a:pPr/>
              <a:t>10-Aug-17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78F837E-EBE1-42AC-81EF-1F338F9F3301}" type="datetime5">
              <a:rPr lang="en-US" smtClean="0"/>
              <a:pPr/>
              <a:t>10-Aug-17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78F837E-EBE1-42AC-81EF-1F338F9F3301}" type="datetime5">
              <a:rPr lang="en-US" smtClean="0"/>
              <a:pPr/>
              <a:t>10-Aug-17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78F837E-EBE1-42AC-81EF-1F338F9F3301}" type="datetime5">
              <a:rPr lang="en-US" smtClean="0"/>
              <a:pPr/>
              <a:t>10-Aug-17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38CD95-2AC7-4BA8-AE6F-4FBB83532492}" type="datetime5">
              <a:rPr lang="en-US" smtClean="0"/>
              <a:pPr/>
              <a:t>10-Aug-17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78F837E-EBE1-42AC-81EF-1F338F9F3301}" type="datetime5">
              <a:rPr lang="en-US" smtClean="0"/>
              <a:pPr/>
              <a:t>10-Aug-17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78F837E-EBE1-42AC-81EF-1F338F9F3301}" type="datetime5">
              <a:rPr lang="en-US" smtClean="0"/>
              <a:pPr/>
              <a:t>10-Aug-17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38CD95-2AC7-4BA8-AE6F-4FBB83532492}" type="datetime5">
              <a:rPr lang="en-US" smtClean="0"/>
              <a:pPr/>
              <a:t>10-Aug-17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2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8A432C8-69A7-458B-9684-2BFA64B31948}" type="datetime2">
              <a:rPr lang="en-US" smtClean="0"/>
              <a:t>Thursday, August 10,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CC057FC-95B6-4D89-AFDA-ABA33EE921E5}" type="datetime2">
              <a:rPr lang="en-US" smtClean="0"/>
              <a:t>Thursday, August 10,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C4549AC-EB31-477F-92A9-B1988E232878}" type="datetime2">
              <a:rPr lang="en-US" smtClean="0"/>
              <a:t>Thursday, August 10,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396A3A3-94A6-4E5B-AF39-173ACA3E61CC}" type="datetime2">
              <a:rPr lang="en-US" smtClean="0"/>
              <a:t>Thursday, August 10,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9933D019-A32C-4EAD-B8E6-DBDA699692FD}" type="datetime2">
              <a:rPr lang="en-US" smtClean="0"/>
              <a:t>Thursday, August 10,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CEBA98F-560C-4997-81C4-81D4D9187EAB}" type="datetime2">
              <a:rPr lang="en-US" smtClean="0"/>
              <a:t>Thursday, August 10,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50972B2-CA5C-437D-87D0-8081271A9E4B}" type="datetime2">
              <a:rPr lang="en-US" smtClean="0"/>
              <a:t>Thursday, August 10, 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9CD4847-11EF-4466-A8AD-85CDB7B49118}" type="datetime2">
              <a:rPr lang="en-US" smtClean="0"/>
              <a:t>Thursday, August 10,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F168457A-3AB9-4880-8A0C-9F8524491207}" type="datetime2">
              <a:rPr lang="en-US" smtClean="0"/>
              <a:t>Thursday, August 10,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3FE976D3-5B7F-4300-ABED-C91F1B2AE209}" type="datetime2">
              <a:rPr lang="en-US" smtClean="0"/>
              <a:t>Thursday, August 10,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1" y="838203"/>
            <a:ext cx="5904391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BDC1E59-17DD-41CE-97CA-624A472382D4}" type="datetime2">
              <a:rPr lang="en-US" smtClean="0"/>
              <a:t>Thursday, August 10,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464" y="6410614"/>
            <a:ext cx="4572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2744"/>
            <a:ext cx="609600" cy="3567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3" y="6372669"/>
            <a:ext cx="832204" cy="3268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848600" cy="2819400"/>
          </a:xfrm>
        </p:spPr>
        <p:txBody>
          <a:bodyPr/>
          <a:lstStyle/>
          <a:p>
            <a:pPr hangingPunct="0"/>
            <a:r>
              <a:rPr lang="en-GB" sz="3600" b="1" cap="none" dirty="0" smtClean="0">
                <a:solidFill>
                  <a:schemeClr val="tx1"/>
                </a:solidFill>
                <a:latin typeface="+mn-lt"/>
              </a:rPr>
              <a:t>Care and Maintenance </a:t>
            </a:r>
            <a:br>
              <a:rPr lang="en-GB" sz="3600" b="1" cap="none" dirty="0" smtClean="0">
                <a:solidFill>
                  <a:schemeClr val="tx1"/>
                </a:solidFill>
                <a:latin typeface="+mn-lt"/>
              </a:rPr>
            </a:br>
            <a:r>
              <a:rPr lang="en-GB" sz="3600" b="1" cap="none" dirty="0" smtClean="0">
                <a:solidFill>
                  <a:schemeClr val="tx1"/>
                </a:solidFill>
                <a:latin typeface="+mn-lt"/>
              </a:rPr>
              <a:t>of Super Clamps</a:t>
            </a:r>
            <a:br>
              <a:rPr lang="en-GB" sz="3600" b="1" cap="none" dirty="0" smtClean="0">
                <a:solidFill>
                  <a:schemeClr val="tx1"/>
                </a:solidFill>
                <a:latin typeface="+mn-lt"/>
              </a:rPr>
            </a:br>
            <a:endParaRPr lang="en-US" sz="4400" cap="none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23622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2017 Meter Technician Training School</a:t>
            </a:r>
          </a:p>
          <a:p>
            <a:pPr algn="r"/>
            <a:endParaRPr lang="en-US" sz="2000" b="1" dirty="0">
              <a:solidFill>
                <a:schemeClr val="bg2"/>
              </a:solidFill>
            </a:endParaRPr>
          </a:p>
          <a:p>
            <a:pPr algn="r"/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Terry Hopper and Gary Thoma</a:t>
            </a:r>
          </a:p>
          <a:p>
            <a:pPr algn="r">
              <a:spcBef>
                <a:spcPts val="0"/>
              </a:spcBef>
            </a:pPr>
            <a:r>
              <a:rPr lang="en-US" sz="2000" i="1" dirty="0" smtClean="0">
                <a:solidFill>
                  <a:schemeClr val="tx1"/>
                </a:solidFill>
              </a:rPr>
              <a:t>Meter Technicians</a:t>
            </a:r>
          </a:p>
          <a:p>
            <a:pPr algn="r">
              <a:spcBef>
                <a:spcPts val="0"/>
              </a:spcBef>
            </a:pPr>
            <a:r>
              <a:rPr lang="en-US" sz="2000" i="1" dirty="0" smtClean="0">
                <a:solidFill>
                  <a:schemeClr val="tx1"/>
                </a:solidFill>
              </a:rPr>
              <a:t>Dairy Lab Services</a:t>
            </a:r>
          </a:p>
          <a:p>
            <a:pPr algn="r">
              <a:spcBef>
                <a:spcPts val="0"/>
              </a:spcBef>
            </a:pPr>
            <a:r>
              <a:rPr lang="en-US" sz="2000" i="1" dirty="0" smtClean="0">
                <a:solidFill>
                  <a:schemeClr val="tx1"/>
                </a:solidFill>
              </a:rPr>
              <a:t>Dubuque, IA</a:t>
            </a:r>
          </a:p>
          <a:p>
            <a:endParaRPr lang="en-US" sz="2000" dirty="0" smtClean="0">
              <a:solidFill>
                <a:schemeClr val="accent1"/>
              </a:solidFill>
            </a:endParaRP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43400"/>
            <a:ext cx="424528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7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Mounting Ring</a:t>
            </a:r>
            <a:endParaRPr lang="en-US" sz="3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105400" y="685800"/>
            <a:ext cx="3810000" cy="5562600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Checks for broken or cracked rings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Integral for mounting the meter body</a:t>
            </a:r>
          </a:p>
          <a:p>
            <a:pPr>
              <a:buFont typeface="Arial" pitchFamily="34" charset="0"/>
              <a:buChar char="•"/>
            </a:pPr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Mounting stay screw is critical</a:t>
            </a:r>
          </a:p>
          <a:p>
            <a:pPr>
              <a:buFont typeface="Arial" pitchFamily="34" charset="0"/>
              <a:buChar char="•"/>
            </a:pPr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Plate keeps the mounting ring in place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752600"/>
            <a:ext cx="497839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453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Checking the Roll Pin in the Rod</a:t>
            </a:r>
            <a:endParaRPr lang="en-US" sz="3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828800" y="3886200"/>
            <a:ext cx="5943600" cy="26971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Check annually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Vise is preferred holding mechanism</a:t>
            </a:r>
          </a:p>
          <a:p>
            <a:pPr>
              <a:buFont typeface="Arial" pitchFamily="34" charset="0"/>
              <a:buChar char="•"/>
            </a:pP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096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8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J-Hooks</a:t>
            </a:r>
            <a:endParaRPr lang="en-US" sz="3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458200" cy="1981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File New J-Hooks to round the area where the hook hits the catch bolt.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39"/>
          <a:stretch/>
        </p:blipFill>
        <p:spPr bwMode="auto">
          <a:xfrm>
            <a:off x="2590800" y="533400"/>
            <a:ext cx="6400800" cy="332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915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Mounting Stay</a:t>
            </a:r>
            <a:endParaRPr lang="en-US" sz="3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343400" y="990600"/>
            <a:ext cx="4572000" cy="5562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Check for breakage on bottom of mounting stay</a:t>
            </a:r>
          </a:p>
          <a:p>
            <a:pPr>
              <a:buFont typeface="Arial" pitchFamily="34" charset="0"/>
              <a:buChar char="•"/>
            </a:pPr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If broken, flask is not secure</a:t>
            </a:r>
          </a:p>
          <a:p>
            <a:pPr>
              <a:buFont typeface="Arial" pitchFamily="34" charset="0"/>
              <a:buChar char="•"/>
            </a:pPr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Opportunity for air leaks and missed milk weights</a:t>
            </a: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0091"/>
          <a:stretch/>
        </p:blipFill>
        <p:spPr bwMode="auto">
          <a:xfrm>
            <a:off x="228600" y="16764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32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Mounting Stay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52400" y="1219200"/>
            <a:ext cx="4572000" cy="45259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Useless stainless steel screws to prevent rusting and screw breakage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Check when jaws are taken apart</a:t>
            </a:r>
          </a:p>
          <a:p>
            <a:pPr lvl="1">
              <a:buFont typeface="Arial" pitchFamily="34" charset="0"/>
              <a:buChar char="•"/>
            </a:pPr>
            <a:endParaRPr lang="en-US" sz="2000" b="1" dirty="0"/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2" r="9346" b="19715"/>
          <a:stretch/>
        </p:blipFill>
        <p:spPr bwMode="auto">
          <a:xfrm>
            <a:off x="4648200" y="1219200"/>
            <a:ext cx="422646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74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Trigger Lever and Pivot Screws</a:t>
            </a:r>
            <a:endParaRPr lang="en-US" sz="3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962400" y="1447800"/>
            <a:ext cx="4953000" cy="4525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Upper pivot screw – expensive and fall out easily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Use </a:t>
            </a:r>
            <a:r>
              <a:rPr lang="en-US" b="1" u="sng" dirty="0" smtClean="0">
                <a:solidFill>
                  <a:srgbClr val="FF0000"/>
                </a:solidFill>
              </a:rPr>
              <a:t>ONE</a:t>
            </a:r>
            <a:r>
              <a:rPr lang="en-US" b="1" dirty="0" smtClean="0">
                <a:solidFill>
                  <a:srgbClr val="FF0000"/>
                </a:solidFill>
              </a:rPr>
              <a:t> drop of Loctite to secure</a:t>
            </a:r>
          </a:p>
          <a:p>
            <a:pPr>
              <a:buFont typeface="Arial" pitchFamily="34" charset="0"/>
              <a:buChar char="•"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Too much Loctite and trigger will not pivot</a:t>
            </a: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6" t="8129" r="31034" b="-5664"/>
          <a:stretch/>
        </p:blipFill>
        <p:spPr bwMode="auto">
          <a:xfrm>
            <a:off x="381000" y="1371600"/>
            <a:ext cx="1447800" cy="507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5" t="26822" r="17492" b="23178"/>
          <a:stretch/>
        </p:blipFill>
        <p:spPr bwMode="auto">
          <a:xfrm rot="16200000">
            <a:off x="918180" y="2750305"/>
            <a:ext cx="3733800" cy="18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53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Trigger Screws</a:t>
            </a:r>
            <a:endParaRPr lang="en-US" sz="3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962400" y="1447800"/>
            <a:ext cx="4953000" cy="4525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Packaged with triggers from Tru-Test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Not the same type of screw though the same part number</a:t>
            </a:r>
          </a:p>
          <a:p>
            <a:pPr>
              <a:buFont typeface="Arial" pitchFamily="34" charset="0"/>
              <a:buChar char="•"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Wrong screw would lead to trigger failure</a:t>
            </a: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951" y="2286001"/>
            <a:ext cx="3384549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592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Check Locking Plates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52400" y="1219200"/>
            <a:ext cx="4572000" cy="45259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Check for wear  in the plate holes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Replace as necessary</a:t>
            </a:r>
          </a:p>
          <a:p>
            <a:pPr lvl="1">
              <a:buFont typeface="Arial" pitchFamily="34" charset="0"/>
              <a:buChar char="•"/>
            </a:pPr>
            <a:endParaRPr lang="en-US" sz="2000" b="1" dirty="0"/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7" t="27588" r="20204" b="24525"/>
          <a:stretch/>
        </p:blipFill>
        <p:spPr bwMode="auto">
          <a:xfrm rot="16200000">
            <a:off x="5070813" y="1406186"/>
            <a:ext cx="3733800" cy="396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18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Checking Locking Plates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52400" y="1219200"/>
            <a:ext cx="4572000" cy="45259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Check for bent locking plates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Won’t secure the meter to the pipe - movement</a:t>
            </a:r>
          </a:p>
          <a:p>
            <a:pPr lvl="1">
              <a:buFont typeface="Arial" pitchFamily="34" charset="0"/>
              <a:buChar char="•"/>
            </a:pPr>
            <a:endParaRPr lang="en-US" sz="2000" b="1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Cause??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1676400"/>
            <a:ext cx="4470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51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14800" y="533400"/>
            <a:ext cx="4572000" cy="1905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Lower Spring Maintenance</a:t>
            </a:r>
            <a:endParaRPr lang="en-US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9" t="-15424" r="54619" b="21544"/>
          <a:stretch/>
        </p:blipFill>
        <p:spPr bwMode="auto">
          <a:xfrm rot="18900000" flipH="1">
            <a:off x="3926763" y="-876242"/>
            <a:ext cx="792756" cy="84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228600" y="4419600"/>
            <a:ext cx="4572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Stretch from roll pin to end of the rod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9244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90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The Most </a:t>
            </a:r>
            <a:r>
              <a:rPr lang="en-US" sz="3600" b="1" dirty="0" smtClean="0"/>
              <a:t>Important Tool </a:t>
            </a:r>
            <a:r>
              <a:rPr lang="en-US" sz="3600" b="1" dirty="0" smtClean="0"/>
              <a:t>in the Meter Shop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04800" y="1981200"/>
            <a:ext cx="3962400" cy="37639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Working with a vise adds stability to the meter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Free hands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Improves technician safety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400" y="2133600"/>
            <a:ext cx="4504583" cy="337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99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511628"/>
            <a:ext cx="7721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Flask Foot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52400" y="1219200"/>
            <a:ext cx="2895600" cy="45259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77840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Flask Foot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52400" y="1219200"/>
            <a:ext cx="2895600" cy="45259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447800"/>
            <a:ext cx="801715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03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Etch Your Covers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28600" y="2133600"/>
            <a:ext cx="4572000" cy="45259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Calibrated meter include body and cover so the field technician reassembles meters correctly 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2860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25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Etch Your Meter Bodies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95943" y="1701554"/>
            <a:ext cx="4572000" cy="45259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Factory etching is poorly placed and hard to read</a:t>
            </a:r>
          </a:p>
          <a:p>
            <a:pPr>
              <a:buFont typeface="Arial" pitchFamily="34" charset="0"/>
              <a:buChar char="•"/>
            </a:pPr>
            <a:endParaRPr lang="en-US" sz="2400" b="1" dirty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Faster and more accurate meter inventory</a:t>
            </a:r>
          </a:p>
          <a:p>
            <a:pPr>
              <a:buFont typeface="Arial" pitchFamily="34" charset="0"/>
              <a:buChar char="•"/>
            </a:pPr>
            <a:endParaRPr lang="en-US" sz="2400" b="1" dirty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Makes the auditor happy!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400" y="1905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96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Super Clamp Parts</a:t>
            </a:r>
            <a:endParaRPr lang="en-US" sz="3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52400" y="2286000"/>
            <a:ext cx="4572000" cy="36877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Exploded view in your manual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"/>
            <a:ext cx="393104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20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Older Style Jaws</a:t>
            </a:r>
            <a:endParaRPr lang="en-US" sz="3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962400" y="1447800"/>
            <a:ext cx="4953000" cy="4525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Glue the rubber pads in place</a:t>
            </a:r>
            <a:endParaRPr lang="en-US" b="1" dirty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Replacement is time consuming and messy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Wear out quickly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371600"/>
            <a:ext cx="33147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782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2819400" cy="5562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Keeping Jaw Pads</a:t>
            </a:r>
            <a:br>
              <a:rPr lang="en-US" sz="3600" b="1" dirty="0" smtClean="0"/>
            </a:br>
            <a:r>
              <a:rPr lang="en-US" sz="3600" b="1" dirty="0" smtClean="0"/>
              <a:t> in Place</a:t>
            </a:r>
            <a:endParaRPr lang="en-US" sz="36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8550" y="533400"/>
            <a:ext cx="45148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5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Keeping Jaw Pads in Place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52400" y="1219200"/>
            <a:ext cx="4572000" cy="45259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Borntrager’s</a:t>
            </a:r>
            <a:r>
              <a:rPr lang="en-US" sz="2400" b="1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Bicycle </a:t>
            </a:r>
            <a:r>
              <a:rPr lang="en-US" sz="2400" b="1" dirty="0" smtClean="0"/>
              <a:t>tube cut into sections</a:t>
            </a:r>
          </a:p>
          <a:p>
            <a:pPr>
              <a:buFont typeface="Arial" pitchFamily="34" charset="0"/>
              <a:buChar char="•"/>
            </a:pPr>
            <a:endParaRPr lang="en-US" sz="2400" b="1" dirty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Low cost</a:t>
            </a:r>
          </a:p>
          <a:p>
            <a:pPr lvl="1">
              <a:buFont typeface="Arial" pitchFamily="34" charset="0"/>
              <a:buChar char="•"/>
            </a:pPr>
            <a:endParaRPr lang="en-US" sz="2000" b="1" dirty="0"/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6" t="36916" r="15553" b="8794"/>
          <a:stretch/>
        </p:blipFill>
        <p:spPr bwMode="auto">
          <a:xfrm>
            <a:off x="5105400" y="1599222"/>
            <a:ext cx="3733800" cy="418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6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 smtClean="0"/>
              <a:t>Working on the Jaws</a:t>
            </a:r>
            <a:endParaRPr lang="en-US" sz="3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962400" y="1447800"/>
            <a:ext cx="4953000" cy="4525963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Proper jaw function requires the rod and nut in the lower jaw to be tight</a:t>
            </a:r>
          </a:p>
          <a:p>
            <a:pPr>
              <a:buFont typeface="Arial" pitchFamily="34" charset="0"/>
              <a:buChar char="•"/>
            </a:pPr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If loose, jaws will not function properly</a:t>
            </a:r>
          </a:p>
          <a:p>
            <a:pPr>
              <a:buFont typeface="Arial" pitchFamily="34" charset="0"/>
              <a:buChar char="•"/>
            </a:pPr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When top is removed, check the nut on rod for tightness</a:t>
            </a: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57200"/>
            <a:ext cx="2698869" cy="359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3663297"/>
            <a:ext cx="3454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79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Working on Jaws</a:t>
            </a:r>
            <a:endParaRPr lang="en-US" sz="3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562600" y="609600"/>
            <a:ext cx="3352800" cy="57150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Must disassemble the top and bottom jaws for service</a:t>
            </a:r>
          </a:p>
          <a:p>
            <a:pPr>
              <a:buFont typeface="Arial" pitchFamily="34" charset="0"/>
              <a:buChar char="•"/>
            </a:pPr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Prefer stainless steel nut and bolt – having a magnet helps identify</a:t>
            </a:r>
          </a:p>
          <a:p>
            <a:pPr>
              <a:buFont typeface="Arial" pitchFamily="34" charset="0"/>
              <a:buChar char="•"/>
            </a:pPr>
            <a:endParaRPr lang="en-US" sz="2400" b="1" dirty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Easy to clean with water when taken apart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Use wire brush on lower jaw shaft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52482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68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Checking for Wear from the Rod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28600" y="1475336"/>
            <a:ext cx="4572000" cy="45259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Inspect lower jaw for wear from the rod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Excessive wear affects clamping mechanism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475336"/>
            <a:ext cx="37338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80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13">
      <a:dk1>
        <a:srgbClr val="000099"/>
      </a:dk1>
      <a:lt1>
        <a:sysClr val="window" lastClr="FFFFFF"/>
      </a:lt1>
      <a:dk2>
        <a:srgbClr val="000099"/>
      </a:dk2>
      <a:lt2>
        <a:srgbClr val="5B5BFF"/>
      </a:lt2>
      <a:accent1>
        <a:srgbClr val="000099"/>
      </a:accent1>
      <a:accent2>
        <a:srgbClr val="ADADFF"/>
      </a:accent2>
      <a:accent3>
        <a:srgbClr val="000033"/>
      </a:accent3>
      <a:accent4>
        <a:srgbClr val="FFFF00"/>
      </a:accent4>
      <a:accent5>
        <a:srgbClr val="ADADFF"/>
      </a:accent5>
      <a:accent6>
        <a:srgbClr val="00B050"/>
      </a:accent6>
      <a:hlink>
        <a:srgbClr val="FF0000"/>
      </a:hlink>
      <a:folHlink>
        <a:srgbClr val="0000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5713</TotalTime>
  <Words>490</Words>
  <Application>Microsoft Office PowerPoint</Application>
  <PresentationFormat>On-screen Show (4:3)</PresentationFormat>
  <Paragraphs>178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Clarity</vt:lpstr>
      <vt:lpstr>Care and Maintenance  of Super Clamps </vt:lpstr>
      <vt:lpstr>The Most Important Tool in the Meter Shop</vt:lpstr>
      <vt:lpstr>Super Clamp Parts</vt:lpstr>
      <vt:lpstr>Older Style Jaws</vt:lpstr>
      <vt:lpstr>Keeping Jaw Pads  in Place</vt:lpstr>
      <vt:lpstr>Keeping Jaw Pads in Place</vt:lpstr>
      <vt:lpstr>Working on the Jaws</vt:lpstr>
      <vt:lpstr>Working on Jaws</vt:lpstr>
      <vt:lpstr>Checking for Wear from the Rod</vt:lpstr>
      <vt:lpstr>Mounting Ring</vt:lpstr>
      <vt:lpstr>Checking the Roll Pin in the Rod</vt:lpstr>
      <vt:lpstr>J-Hooks</vt:lpstr>
      <vt:lpstr>Mounting Stay</vt:lpstr>
      <vt:lpstr>Mounting Stay</vt:lpstr>
      <vt:lpstr>Trigger Lever and Pivot Screws</vt:lpstr>
      <vt:lpstr>Trigger Screws</vt:lpstr>
      <vt:lpstr>Check Locking Plates</vt:lpstr>
      <vt:lpstr>Checking Locking Plates</vt:lpstr>
      <vt:lpstr>Lower Spring Maintenance</vt:lpstr>
      <vt:lpstr>Flask Foot</vt:lpstr>
      <vt:lpstr>Flask Foot</vt:lpstr>
      <vt:lpstr>Etch Your Covers</vt:lpstr>
      <vt:lpstr>Etch Your Meter Bodies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Milk recording samples –  multiple analyses, multiple challenges</dc:title>
  <dc:creator>Steven J. Sievert</dc:creator>
  <cp:lastModifiedBy>Steven J. Sievert</cp:lastModifiedBy>
  <cp:revision>257</cp:revision>
  <cp:lastPrinted>2017-08-10T11:37:51Z</cp:lastPrinted>
  <dcterms:created xsi:type="dcterms:W3CDTF">2013-05-17T16:20:53Z</dcterms:created>
  <dcterms:modified xsi:type="dcterms:W3CDTF">2017-08-10T11:37:54Z</dcterms:modified>
</cp:coreProperties>
</file>